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56" r:id="rId2"/>
    <p:sldId id="257" r:id="rId3"/>
    <p:sldId id="258" r:id="rId4"/>
    <p:sldId id="260" r:id="rId5"/>
    <p:sldId id="289" r:id="rId6"/>
    <p:sldId id="287" r:id="rId7"/>
    <p:sldId id="278" r:id="rId8"/>
    <p:sldId id="288" r:id="rId9"/>
    <p:sldId id="277" r:id="rId10"/>
    <p:sldId id="282" r:id="rId11"/>
    <p:sldId id="279" r:id="rId12"/>
    <p:sldId id="280" r:id="rId13"/>
    <p:sldId id="281" r:id="rId14"/>
    <p:sldId id="290" r:id="rId15"/>
    <p:sldId id="259" r:id="rId16"/>
    <p:sldId id="265" r:id="rId17"/>
    <p:sldId id="261" r:id="rId18"/>
    <p:sldId id="263" r:id="rId19"/>
    <p:sldId id="283" r:id="rId20"/>
    <p:sldId id="264" r:id="rId21"/>
    <p:sldId id="268" r:id="rId22"/>
    <p:sldId id="266" r:id="rId23"/>
    <p:sldId id="267" r:id="rId24"/>
    <p:sldId id="274" r:id="rId25"/>
    <p:sldId id="269" r:id="rId26"/>
    <p:sldId id="270" r:id="rId27"/>
    <p:sldId id="285" r:id="rId28"/>
    <p:sldId id="286" r:id="rId29"/>
    <p:sldId id="275" r:id="rId30"/>
    <p:sldId id="273" r:id="rId31"/>
    <p:sldId id="27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7A3156-93A4-0D29-051F-FC2ABB33D044}" name="mcastillo.upnaai@gmail.com" initials="m" userId="4cb3c801031cf24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70" autoAdjust="0"/>
    <p:restoredTop sz="92666"/>
  </p:normalViewPr>
  <p:slideViewPr>
    <p:cSldViewPr snapToGrid="0">
      <p:cViewPr varScale="1">
        <p:scale>
          <a:sx n="71" d="100"/>
          <a:sy n="71" d="100"/>
        </p:scale>
        <p:origin x="63"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850606757056917E-2"/>
          <c:y val="0.13993085819895287"/>
          <c:w val="0.94002964655324817"/>
          <c:h val="0.668357512482879"/>
        </c:manualLayout>
      </c:layout>
      <c:barChart>
        <c:barDir val="col"/>
        <c:grouping val="clustered"/>
        <c:varyColors val="0"/>
        <c:ser>
          <c:idx val="0"/>
          <c:order val="0"/>
          <c:tx>
            <c:strRef>
              <c:f>Sheet1!$B$1</c:f>
              <c:strCache>
                <c:ptCount val="1"/>
                <c:pt idx="0">
                  <c:v>Total</c:v>
                </c:pt>
              </c:strCache>
            </c:strRef>
          </c:tx>
          <c:spPr>
            <a:gradFill rotWithShape="1">
              <a:gsLst>
                <a:gs pos="0">
                  <a:schemeClr val="accent1">
                    <a:tint val="98000"/>
                    <a:lumMod val="110000"/>
                  </a:schemeClr>
                </a:gs>
                <a:gs pos="84000">
                  <a:schemeClr val="accent1">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Sheet1!$A$2:$A$5</c:f>
              <c:numCache>
                <c:formatCode>General</c:formatCode>
                <c:ptCount val="4"/>
                <c:pt idx="0">
                  <c:v>2022</c:v>
                </c:pt>
                <c:pt idx="1">
                  <c:v>2023</c:v>
                </c:pt>
                <c:pt idx="2">
                  <c:v>2024</c:v>
                </c:pt>
                <c:pt idx="3">
                  <c:v>2025</c:v>
                </c:pt>
              </c:numCache>
            </c:numRef>
          </c:cat>
          <c:val>
            <c:numRef>
              <c:f>Sheet1!$B$2:$B$5</c:f>
              <c:numCache>
                <c:formatCode>General</c:formatCode>
                <c:ptCount val="4"/>
                <c:pt idx="0">
                  <c:v>649</c:v>
                </c:pt>
                <c:pt idx="1">
                  <c:v>700</c:v>
                </c:pt>
                <c:pt idx="2">
                  <c:v>980</c:v>
                </c:pt>
              </c:numCache>
            </c:numRef>
          </c:val>
          <c:extLst>
            <c:ext xmlns:c16="http://schemas.microsoft.com/office/drawing/2014/chart" uri="{C3380CC4-5D6E-409C-BE32-E72D297353CC}">
              <c16:uniqueId val="{00000000-E352-4F7F-B37F-162FE369F859}"/>
            </c:ext>
          </c:extLst>
        </c:ser>
        <c:ser>
          <c:idx val="1"/>
          <c:order val="1"/>
          <c:tx>
            <c:strRef>
              <c:f>Sheet1!$C$1</c:f>
              <c:strCache>
                <c:ptCount val="1"/>
                <c:pt idx="0">
                  <c:v>ANNUAL</c:v>
                </c:pt>
              </c:strCache>
            </c:strRef>
          </c:tx>
          <c:spPr>
            <a:gradFill rotWithShape="1">
              <a:gsLst>
                <a:gs pos="0">
                  <a:schemeClr val="accent2">
                    <a:tint val="98000"/>
                    <a:lumMod val="110000"/>
                  </a:schemeClr>
                </a:gs>
                <a:gs pos="84000">
                  <a:schemeClr val="accent2">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Sheet1!$A$2:$A$5</c:f>
              <c:numCache>
                <c:formatCode>General</c:formatCode>
                <c:ptCount val="4"/>
                <c:pt idx="0">
                  <c:v>2022</c:v>
                </c:pt>
                <c:pt idx="1">
                  <c:v>2023</c:v>
                </c:pt>
                <c:pt idx="2">
                  <c:v>2024</c:v>
                </c:pt>
                <c:pt idx="3">
                  <c:v>2025</c:v>
                </c:pt>
              </c:numCache>
            </c:numRef>
          </c:cat>
          <c:val>
            <c:numRef>
              <c:f>Sheet1!$C$2:$C$5</c:f>
              <c:numCache>
                <c:formatCode>General</c:formatCode>
                <c:ptCount val="4"/>
                <c:pt idx="0">
                  <c:v>9</c:v>
                </c:pt>
                <c:pt idx="1">
                  <c:v>5</c:v>
                </c:pt>
                <c:pt idx="2">
                  <c:v>9</c:v>
                </c:pt>
              </c:numCache>
            </c:numRef>
          </c:val>
          <c:extLst>
            <c:ext xmlns:c16="http://schemas.microsoft.com/office/drawing/2014/chart" uri="{C3380CC4-5D6E-409C-BE32-E72D297353CC}">
              <c16:uniqueId val="{00000001-E352-4F7F-B37F-162FE369F859}"/>
            </c:ext>
          </c:extLst>
        </c:ser>
        <c:ser>
          <c:idx val="2"/>
          <c:order val="2"/>
          <c:tx>
            <c:strRef>
              <c:f>Sheet1!$D$1</c:f>
              <c:strCache>
                <c:ptCount val="1"/>
                <c:pt idx="0">
                  <c:v>ASSOCIATES</c:v>
                </c:pt>
              </c:strCache>
            </c:strRef>
          </c:tx>
          <c:spPr>
            <a:gradFill rotWithShape="1">
              <a:gsLst>
                <a:gs pos="0">
                  <a:schemeClr val="accent3">
                    <a:tint val="98000"/>
                    <a:lumMod val="110000"/>
                  </a:schemeClr>
                </a:gs>
                <a:gs pos="84000">
                  <a:schemeClr val="accent3">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Sheet1!$A$2:$A$5</c:f>
              <c:numCache>
                <c:formatCode>General</c:formatCode>
                <c:ptCount val="4"/>
                <c:pt idx="0">
                  <c:v>2022</c:v>
                </c:pt>
                <c:pt idx="1">
                  <c:v>2023</c:v>
                </c:pt>
                <c:pt idx="2">
                  <c:v>2024</c:v>
                </c:pt>
                <c:pt idx="3">
                  <c:v>2025</c:v>
                </c:pt>
              </c:numCache>
            </c:numRef>
          </c:cat>
          <c:val>
            <c:numRef>
              <c:f>Sheet1!$D$2:$D$5</c:f>
              <c:numCache>
                <c:formatCode>General</c:formatCode>
                <c:ptCount val="4"/>
                <c:pt idx="0">
                  <c:v>20</c:v>
                </c:pt>
                <c:pt idx="2">
                  <c:v>46</c:v>
                </c:pt>
              </c:numCache>
            </c:numRef>
          </c:val>
          <c:extLst>
            <c:ext xmlns:c16="http://schemas.microsoft.com/office/drawing/2014/chart" uri="{C3380CC4-5D6E-409C-BE32-E72D297353CC}">
              <c16:uniqueId val="{00000002-E352-4F7F-B37F-162FE369F859}"/>
            </c:ext>
          </c:extLst>
        </c:ser>
        <c:ser>
          <c:idx val="3"/>
          <c:order val="3"/>
          <c:tx>
            <c:strRef>
              <c:f>Sheet1!$E$1</c:f>
              <c:strCache>
                <c:ptCount val="1"/>
                <c:pt idx="0">
                  <c:v>LIFE</c:v>
                </c:pt>
              </c:strCache>
            </c:strRef>
          </c:tx>
          <c:spPr>
            <a:gradFill rotWithShape="1">
              <a:gsLst>
                <a:gs pos="0">
                  <a:schemeClr val="accent4">
                    <a:tint val="98000"/>
                    <a:lumMod val="110000"/>
                  </a:schemeClr>
                </a:gs>
                <a:gs pos="84000">
                  <a:schemeClr val="accent4">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Sheet1!$A$2:$A$5</c:f>
              <c:numCache>
                <c:formatCode>General</c:formatCode>
                <c:ptCount val="4"/>
                <c:pt idx="0">
                  <c:v>2022</c:v>
                </c:pt>
                <c:pt idx="1">
                  <c:v>2023</c:v>
                </c:pt>
                <c:pt idx="2">
                  <c:v>2024</c:v>
                </c:pt>
                <c:pt idx="3">
                  <c:v>2025</c:v>
                </c:pt>
              </c:numCache>
            </c:numRef>
          </c:cat>
          <c:val>
            <c:numRef>
              <c:f>Sheet1!$E$2:$E$5</c:f>
              <c:numCache>
                <c:formatCode>General</c:formatCode>
                <c:ptCount val="4"/>
                <c:pt idx="0">
                  <c:v>620</c:v>
                </c:pt>
                <c:pt idx="1">
                  <c:v>846</c:v>
                </c:pt>
                <c:pt idx="2">
                  <c:v>925</c:v>
                </c:pt>
              </c:numCache>
            </c:numRef>
          </c:val>
          <c:extLst>
            <c:ext xmlns:c16="http://schemas.microsoft.com/office/drawing/2014/chart" uri="{C3380CC4-5D6E-409C-BE32-E72D297353CC}">
              <c16:uniqueId val="{00000003-E352-4F7F-B37F-162FE369F859}"/>
            </c:ext>
          </c:extLst>
        </c:ser>
        <c:dLbls>
          <c:dLblPos val="outEnd"/>
          <c:showLegendKey val="0"/>
          <c:showVal val="1"/>
          <c:showCatName val="0"/>
          <c:showSerName val="0"/>
          <c:showPercent val="0"/>
          <c:showBubbleSize val="0"/>
        </c:dLbls>
        <c:gapWidth val="100"/>
        <c:overlap val="-24"/>
        <c:axId val="2019525744"/>
        <c:axId val="2019514096"/>
      </c:barChart>
      <c:catAx>
        <c:axId val="20195257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019514096"/>
        <c:crosses val="autoZero"/>
        <c:auto val="1"/>
        <c:lblAlgn val="ctr"/>
        <c:lblOffset val="100"/>
        <c:noMultiLvlLbl val="0"/>
      </c:catAx>
      <c:valAx>
        <c:axId val="201951409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019525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diagrams/_rels/data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2E140BB5-65E9-4FEF-9D56-270BF024EF32}"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616B0634-84E5-421B-AF66-C65D28337CC5}">
      <dgm:prSet phldrT="[Text]"/>
      <dgm:spPr/>
      <dgm:t>
        <a:bodyPr/>
        <a:lstStyle/>
        <a:p>
          <a:r>
            <a:rPr lang="en-US" dirty="0"/>
            <a:t>UPNAAI,INC</a:t>
          </a:r>
        </a:p>
      </dgm:t>
    </dgm:pt>
    <dgm:pt modelId="{EF61FECD-53D4-4C8E-8B9A-AAEA6EDB5910}" type="parTrans" cxnId="{2987DAEB-D159-4F21-B63E-B72F59E4BF60}">
      <dgm:prSet/>
      <dgm:spPr/>
      <dgm:t>
        <a:bodyPr/>
        <a:lstStyle/>
        <a:p>
          <a:endParaRPr lang="en-US"/>
        </a:p>
      </dgm:t>
    </dgm:pt>
    <dgm:pt modelId="{E6E6F9E3-F3DD-4FDE-A6C8-5609CE331759}" type="sibTrans" cxnId="{2987DAEB-D159-4F21-B63E-B72F59E4BF60}">
      <dgm:prSet/>
      <dgm:spPr/>
      <dgm:t>
        <a:bodyPr/>
        <a:lstStyle/>
        <a:p>
          <a:endParaRPr lang="en-US"/>
        </a:p>
      </dgm:t>
    </dgm:pt>
    <dgm:pt modelId="{B4114505-A5B1-440B-ADC3-B7A2D2E1998B}">
      <dgm:prSet phldrT="[Text]"/>
      <dgm:spPr/>
      <dgm:t>
        <a:bodyPr/>
        <a:lstStyle/>
        <a:p>
          <a:r>
            <a:rPr lang="en-US" dirty="0"/>
            <a:t>Sustainability</a:t>
          </a:r>
        </a:p>
      </dgm:t>
    </dgm:pt>
    <dgm:pt modelId="{B69DD066-019B-4CD1-B7A8-93FA7767DA27}" type="parTrans" cxnId="{82BA3977-A794-4EA5-BC56-11F9EB454C0F}">
      <dgm:prSet/>
      <dgm:spPr/>
      <dgm:t>
        <a:bodyPr/>
        <a:lstStyle/>
        <a:p>
          <a:endParaRPr lang="en-US"/>
        </a:p>
      </dgm:t>
    </dgm:pt>
    <dgm:pt modelId="{872104C2-E0B5-4EA7-8889-A38500ECDD54}" type="sibTrans" cxnId="{82BA3977-A794-4EA5-BC56-11F9EB454C0F}">
      <dgm:prSet/>
      <dgm:spPr/>
      <dgm:t>
        <a:bodyPr/>
        <a:lstStyle/>
        <a:p>
          <a:endParaRPr lang="en-US"/>
        </a:p>
      </dgm:t>
    </dgm:pt>
    <dgm:pt modelId="{4EEEF0BB-D2CD-4D6D-AA0A-C55344A9B46F}">
      <dgm:prSet phldrT="[Text]"/>
      <dgm:spPr/>
      <dgm:t>
        <a:bodyPr/>
        <a:lstStyle/>
        <a:p>
          <a:r>
            <a:rPr lang="en-US" dirty="0"/>
            <a:t>Increase Membership</a:t>
          </a:r>
        </a:p>
      </dgm:t>
    </dgm:pt>
    <dgm:pt modelId="{72103E74-3BA0-498D-B421-9774DAD3EE59}" type="parTrans" cxnId="{6DCB3F54-EE2C-4E21-BB2C-A9586DF78F0C}">
      <dgm:prSet/>
      <dgm:spPr/>
      <dgm:t>
        <a:bodyPr/>
        <a:lstStyle/>
        <a:p>
          <a:endParaRPr lang="en-US"/>
        </a:p>
      </dgm:t>
    </dgm:pt>
    <dgm:pt modelId="{BD4B0AE1-BF46-41FF-98D5-E9B6ED6B552D}" type="sibTrans" cxnId="{6DCB3F54-EE2C-4E21-BB2C-A9586DF78F0C}">
      <dgm:prSet/>
      <dgm:spPr/>
      <dgm:t>
        <a:bodyPr/>
        <a:lstStyle/>
        <a:p>
          <a:endParaRPr lang="en-US"/>
        </a:p>
      </dgm:t>
    </dgm:pt>
    <dgm:pt modelId="{D1868391-814C-4EFA-AD57-E4DE793C23BD}">
      <dgm:prSet phldrT="[Text]"/>
      <dgm:spPr/>
      <dgm:t>
        <a:bodyPr/>
        <a:lstStyle/>
        <a:p>
          <a:r>
            <a:rPr lang="en-US" dirty="0"/>
            <a:t>Community Service</a:t>
          </a:r>
        </a:p>
      </dgm:t>
    </dgm:pt>
    <dgm:pt modelId="{CC7D09E8-82D6-445D-B3EB-60FDDB03CCF6}" type="parTrans" cxnId="{B2FA0BB2-31CF-4AB1-8E20-8AF0712819BD}">
      <dgm:prSet/>
      <dgm:spPr/>
      <dgm:t>
        <a:bodyPr/>
        <a:lstStyle/>
        <a:p>
          <a:endParaRPr lang="en-US"/>
        </a:p>
      </dgm:t>
    </dgm:pt>
    <dgm:pt modelId="{8BA476FF-4E5F-4EB8-A0A2-8ECC31F01BE1}" type="sibTrans" cxnId="{B2FA0BB2-31CF-4AB1-8E20-8AF0712819BD}">
      <dgm:prSet/>
      <dgm:spPr/>
      <dgm:t>
        <a:bodyPr/>
        <a:lstStyle/>
        <a:p>
          <a:endParaRPr lang="en-US"/>
        </a:p>
      </dgm:t>
    </dgm:pt>
    <dgm:pt modelId="{5B46F76D-5657-4A91-8C6C-4F54A92A76E1}">
      <dgm:prSet phldrT="[Text]"/>
      <dgm:spPr/>
      <dgm:t>
        <a:bodyPr/>
        <a:lstStyle/>
        <a:p>
          <a:r>
            <a:rPr lang="en-US" dirty="0"/>
            <a:t>Innovation &amp; Education</a:t>
          </a:r>
        </a:p>
      </dgm:t>
    </dgm:pt>
    <dgm:pt modelId="{A00531B1-228C-4032-A9C5-C1617874000A}" type="parTrans" cxnId="{BC62BBAF-D7E0-4617-8A06-AC70FE6F5EB5}">
      <dgm:prSet/>
      <dgm:spPr/>
      <dgm:t>
        <a:bodyPr/>
        <a:lstStyle/>
        <a:p>
          <a:endParaRPr lang="en-US"/>
        </a:p>
      </dgm:t>
    </dgm:pt>
    <dgm:pt modelId="{8C19BAD8-C151-4C52-9F38-E04FB3B89B63}" type="sibTrans" cxnId="{BC62BBAF-D7E0-4617-8A06-AC70FE6F5EB5}">
      <dgm:prSet/>
      <dgm:spPr/>
      <dgm:t>
        <a:bodyPr/>
        <a:lstStyle/>
        <a:p>
          <a:endParaRPr lang="en-US"/>
        </a:p>
      </dgm:t>
    </dgm:pt>
    <dgm:pt modelId="{2E21BBF8-002A-4547-AB2A-7C5A5C6D6493}" type="pres">
      <dgm:prSet presAssocID="{2E140BB5-65E9-4FEF-9D56-270BF024EF32}" presName="diagram" presStyleCnt="0">
        <dgm:presLayoutVars>
          <dgm:chMax val="1"/>
          <dgm:dir/>
          <dgm:animLvl val="ctr"/>
          <dgm:resizeHandles val="exact"/>
        </dgm:presLayoutVars>
      </dgm:prSet>
      <dgm:spPr/>
    </dgm:pt>
    <dgm:pt modelId="{5546DD52-2E79-4152-BAD6-32E094C22F6A}" type="pres">
      <dgm:prSet presAssocID="{2E140BB5-65E9-4FEF-9D56-270BF024EF32}" presName="matrix" presStyleCnt="0"/>
      <dgm:spPr/>
    </dgm:pt>
    <dgm:pt modelId="{5785CCE7-0F65-41CE-8092-056F258A1D16}" type="pres">
      <dgm:prSet presAssocID="{2E140BB5-65E9-4FEF-9D56-270BF024EF32}" presName="tile1" presStyleLbl="node1" presStyleIdx="0" presStyleCnt="4"/>
      <dgm:spPr/>
    </dgm:pt>
    <dgm:pt modelId="{03A6AB3B-2B0B-4C75-84CE-F7F99C589849}" type="pres">
      <dgm:prSet presAssocID="{2E140BB5-65E9-4FEF-9D56-270BF024EF32}" presName="tile1text" presStyleLbl="node1" presStyleIdx="0" presStyleCnt="4">
        <dgm:presLayoutVars>
          <dgm:chMax val="0"/>
          <dgm:chPref val="0"/>
          <dgm:bulletEnabled val="1"/>
        </dgm:presLayoutVars>
      </dgm:prSet>
      <dgm:spPr/>
    </dgm:pt>
    <dgm:pt modelId="{765C832B-64DF-4FF2-A6F3-A7ED27312303}" type="pres">
      <dgm:prSet presAssocID="{2E140BB5-65E9-4FEF-9D56-270BF024EF32}" presName="tile2" presStyleLbl="node1" presStyleIdx="1" presStyleCnt="4" custLinFactNeighborX="-3" custLinFactNeighborY="1630"/>
      <dgm:spPr/>
    </dgm:pt>
    <dgm:pt modelId="{EC6B43FD-D6FF-45A1-AD56-0C61303A77A0}" type="pres">
      <dgm:prSet presAssocID="{2E140BB5-65E9-4FEF-9D56-270BF024EF32}" presName="tile2text" presStyleLbl="node1" presStyleIdx="1" presStyleCnt="4">
        <dgm:presLayoutVars>
          <dgm:chMax val="0"/>
          <dgm:chPref val="0"/>
          <dgm:bulletEnabled val="1"/>
        </dgm:presLayoutVars>
      </dgm:prSet>
      <dgm:spPr/>
    </dgm:pt>
    <dgm:pt modelId="{02699070-1F51-428D-B42A-727F7F5E9123}" type="pres">
      <dgm:prSet presAssocID="{2E140BB5-65E9-4FEF-9D56-270BF024EF32}" presName="tile3" presStyleLbl="node1" presStyleIdx="2" presStyleCnt="4"/>
      <dgm:spPr/>
    </dgm:pt>
    <dgm:pt modelId="{7472915F-4E03-4EBF-93C3-2AAFB48C7E76}" type="pres">
      <dgm:prSet presAssocID="{2E140BB5-65E9-4FEF-9D56-270BF024EF32}" presName="tile3text" presStyleLbl="node1" presStyleIdx="2" presStyleCnt="4">
        <dgm:presLayoutVars>
          <dgm:chMax val="0"/>
          <dgm:chPref val="0"/>
          <dgm:bulletEnabled val="1"/>
        </dgm:presLayoutVars>
      </dgm:prSet>
      <dgm:spPr/>
    </dgm:pt>
    <dgm:pt modelId="{7BC57229-32B2-4E95-BBF3-EF030374BD16}" type="pres">
      <dgm:prSet presAssocID="{2E140BB5-65E9-4FEF-9D56-270BF024EF32}" presName="tile4" presStyleLbl="node1" presStyleIdx="3" presStyleCnt="4"/>
      <dgm:spPr/>
    </dgm:pt>
    <dgm:pt modelId="{10078A03-D503-4CE5-8439-E34B99261197}" type="pres">
      <dgm:prSet presAssocID="{2E140BB5-65E9-4FEF-9D56-270BF024EF32}" presName="tile4text" presStyleLbl="node1" presStyleIdx="3" presStyleCnt="4">
        <dgm:presLayoutVars>
          <dgm:chMax val="0"/>
          <dgm:chPref val="0"/>
          <dgm:bulletEnabled val="1"/>
        </dgm:presLayoutVars>
      </dgm:prSet>
      <dgm:spPr/>
    </dgm:pt>
    <dgm:pt modelId="{831BC106-0C07-4608-ACD8-951A26FAC819}" type="pres">
      <dgm:prSet presAssocID="{2E140BB5-65E9-4FEF-9D56-270BF024EF32}" presName="centerTile" presStyleLbl="fgShp" presStyleIdx="0" presStyleCnt="1">
        <dgm:presLayoutVars>
          <dgm:chMax val="0"/>
          <dgm:chPref val="0"/>
        </dgm:presLayoutVars>
      </dgm:prSet>
      <dgm:spPr/>
    </dgm:pt>
  </dgm:ptLst>
  <dgm:cxnLst>
    <dgm:cxn modelId="{F77A1510-E4E0-442D-9CCD-281A45FB9E9E}" type="presOf" srcId="{4EEEF0BB-D2CD-4D6D-AA0A-C55344A9B46F}" destId="{EC6B43FD-D6FF-45A1-AD56-0C61303A77A0}" srcOrd="1" destOrd="0" presId="urn:microsoft.com/office/officeart/2005/8/layout/matrix1"/>
    <dgm:cxn modelId="{CA84C021-1813-4188-86B7-7F69977C6CE7}" type="presOf" srcId="{4EEEF0BB-D2CD-4D6D-AA0A-C55344A9B46F}" destId="{765C832B-64DF-4FF2-A6F3-A7ED27312303}" srcOrd="0" destOrd="0" presId="urn:microsoft.com/office/officeart/2005/8/layout/matrix1"/>
    <dgm:cxn modelId="{85AD6139-8836-4E32-A06E-8FAF08A0B692}" type="presOf" srcId="{5B46F76D-5657-4A91-8C6C-4F54A92A76E1}" destId="{7BC57229-32B2-4E95-BBF3-EF030374BD16}" srcOrd="0" destOrd="0" presId="urn:microsoft.com/office/officeart/2005/8/layout/matrix1"/>
    <dgm:cxn modelId="{9F5BDC6E-627D-43DF-8686-8BB9BD166F73}" type="presOf" srcId="{2E140BB5-65E9-4FEF-9D56-270BF024EF32}" destId="{2E21BBF8-002A-4547-AB2A-7C5A5C6D6493}" srcOrd="0" destOrd="0" presId="urn:microsoft.com/office/officeart/2005/8/layout/matrix1"/>
    <dgm:cxn modelId="{6DCB3F54-EE2C-4E21-BB2C-A9586DF78F0C}" srcId="{616B0634-84E5-421B-AF66-C65D28337CC5}" destId="{4EEEF0BB-D2CD-4D6D-AA0A-C55344A9B46F}" srcOrd="1" destOrd="0" parTransId="{72103E74-3BA0-498D-B421-9774DAD3EE59}" sibTransId="{BD4B0AE1-BF46-41FF-98D5-E9B6ED6B552D}"/>
    <dgm:cxn modelId="{82BA3977-A794-4EA5-BC56-11F9EB454C0F}" srcId="{616B0634-84E5-421B-AF66-C65D28337CC5}" destId="{B4114505-A5B1-440B-ADC3-B7A2D2E1998B}" srcOrd="0" destOrd="0" parTransId="{B69DD066-019B-4CD1-B7A8-93FA7767DA27}" sibTransId="{872104C2-E0B5-4EA7-8889-A38500ECDD54}"/>
    <dgm:cxn modelId="{DC5AD480-5856-41FB-ABC2-13952E4EB85F}" type="presOf" srcId="{D1868391-814C-4EFA-AD57-E4DE793C23BD}" destId="{7472915F-4E03-4EBF-93C3-2AAFB48C7E76}" srcOrd="1" destOrd="0" presId="urn:microsoft.com/office/officeart/2005/8/layout/matrix1"/>
    <dgm:cxn modelId="{2D26AF82-A784-4426-BFE5-5FD4BDF939BA}" type="presOf" srcId="{B4114505-A5B1-440B-ADC3-B7A2D2E1998B}" destId="{03A6AB3B-2B0B-4C75-84CE-F7F99C589849}" srcOrd="1" destOrd="0" presId="urn:microsoft.com/office/officeart/2005/8/layout/matrix1"/>
    <dgm:cxn modelId="{19979988-76E6-406B-95E3-B51926BEF63D}" type="presOf" srcId="{5B46F76D-5657-4A91-8C6C-4F54A92A76E1}" destId="{10078A03-D503-4CE5-8439-E34B99261197}" srcOrd="1" destOrd="0" presId="urn:microsoft.com/office/officeart/2005/8/layout/matrix1"/>
    <dgm:cxn modelId="{BC62BBAF-D7E0-4617-8A06-AC70FE6F5EB5}" srcId="{616B0634-84E5-421B-AF66-C65D28337CC5}" destId="{5B46F76D-5657-4A91-8C6C-4F54A92A76E1}" srcOrd="3" destOrd="0" parTransId="{A00531B1-228C-4032-A9C5-C1617874000A}" sibTransId="{8C19BAD8-C151-4C52-9F38-E04FB3B89B63}"/>
    <dgm:cxn modelId="{B2FA0BB2-31CF-4AB1-8E20-8AF0712819BD}" srcId="{616B0634-84E5-421B-AF66-C65D28337CC5}" destId="{D1868391-814C-4EFA-AD57-E4DE793C23BD}" srcOrd="2" destOrd="0" parTransId="{CC7D09E8-82D6-445D-B3EB-60FDDB03CCF6}" sibTransId="{8BA476FF-4E5F-4EB8-A0A2-8ECC31F01BE1}"/>
    <dgm:cxn modelId="{506DFBB3-C41F-4DC7-B6AD-B7071A4822AA}" type="presOf" srcId="{D1868391-814C-4EFA-AD57-E4DE793C23BD}" destId="{02699070-1F51-428D-B42A-727F7F5E9123}" srcOrd="0" destOrd="0" presId="urn:microsoft.com/office/officeart/2005/8/layout/matrix1"/>
    <dgm:cxn modelId="{EBEE9CC8-7711-4CB7-B2B8-699941C170CE}" type="presOf" srcId="{616B0634-84E5-421B-AF66-C65D28337CC5}" destId="{831BC106-0C07-4608-ACD8-951A26FAC819}" srcOrd="0" destOrd="0" presId="urn:microsoft.com/office/officeart/2005/8/layout/matrix1"/>
    <dgm:cxn modelId="{717905D9-809A-46D1-913C-2D3A88FEAE19}" type="presOf" srcId="{B4114505-A5B1-440B-ADC3-B7A2D2E1998B}" destId="{5785CCE7-0F65-41CE-8092-056F258A1D16}" srcOrd="0" destOrd="0" presId="urn:microsoft.com/office/officeart/2005/8/layout/matrix1"/>
    <dgm:cxn modelId="{2987DAEB-D159-4F21-B63E-B72F59E4BF60}" srcId="{2E140BB5-65E9-4FEF-9D56-270BF024EF32}" destId="{616B0634-84E5-421B-AF66-C65D28337CC5}" srcOrd="0" destOrd="0" parTransId="{EF61FECD-53D4-4C8E-8B9A-AAEA6EDB5910}" sibTransId="{E6E6F9E3-F3DD-4FDE-A6C8-5609CE331759}"/>
    <dgm:cxn modelId="{47757C4E-5DDE-40D7-A8D4-A6D65C94B6A8}" type="presParOf" srcId="{2E21BBF8-002A-4547-AB2A-7C5A5C6D6493}" destId="{5546DD52-2E79-4152-BAD6-32E094C22F6A}" srcOrd="0" destOrd="0" presId="urn:microsoft.com/office/officeart/2005/8/layout/matrix1"/>
    <dgm:cxn modelId="{692CE600-5D44-4214-AF1C-E8DF52B21E51}" type="presParOf" srcId="{5546DD52-2E79-4152-BAD6-32E094C22F6A}" destId="{5785CCE7-0F65-41CE-8092-056F258A1D16}" srcOrd="0" destOrd="0" presId="urn:microsoft.com/office/officeart/2005/8/layout/matrix1"/>
    <dgm:cxn modelId="{259E8977-BACA-474C-95FC-2948095D6A7A}" type="presParOf" srcId="{5546DD52-2E79-4152-BAD6-32E094C22F6A}" destId="{03A6AB3B-2B0B-4C75-84CE-F7F99C589849}" srcOrd="1" destOrd="0" presId="urn:microsoft.com/office/officeart/2005/8/layout/matrix1"/>
    <dgm:cxn modelId="{8371472C-9F82-4772-9232-DAB7739877D5}" type="presParOf" srcId="{5546DD52-2E79-4152-BAD6-32E094C22F6A}" destId="{765C832B-64DF-4FF2-A6F3-A7ED27312303}" srcOrd="2" destOrd="0" presId="urn:microsoft.com/office/officeart/2005/8/layout/matrix1"/>
    <dgm:cxn modelId="{DF20C00A-87A1-4146-8B04-836CCBA91FD5}" type="presParOf" srcId="{5546DD52-2E79-4152-BAD6-32E094C22F6A}" destId="{EC6B43FD-D6FF-45A1-AD56-0C61303A77A0}" srcOrd="3" destOrd="0" presId="urn:microsoft.com/office/officeart/2005/8/layout/matrix1"/>
    <dgm:cxn modelId="{880B7FBB-6DF0-4ED2-BE22-B2BFC429436A}" type="presParOf" srcId="{5546DD52-2E79-4152-BAD6-32E094C22F6A}" destId="{02699070-1F51-428D-B42A-727F7F5E9123}" srcOrd="4" destOrd="0" presId="urn:microsoft.com/office/officeart/2005/8/layout/matrix1"/>
    <dgm:cxn modelId="{485E0FAE-0100-4BD4-AC05-39EA33675970}" type="presParOf" srcId="{5546DD52-2E79-4152-BAD6-32E094C22F6A}" destId="{7472915F-4E03-4EBF-93C3-2AAFB48C7E76}" srcOrd="5" destOrd="0" presId="urn:microsoft.com/office/officeart/2005/8/layout/matrix1"/>
    <dgm:cxn modelId="{FFB8BC72-BA8B-435A-A18D-407B69EA2861}" type="presParOf" srcId="{5546DD52-2E79-4152-BAD6-32E094C22F6A}" destId="{7BC57229-32B2-4E95-BBF3-EF030374BD16}" srcOrd="6" destOrd="0" presId="urn:microsoft.com/office/officeart/2005/8/layout/matrix1"/>
    <dgm:cxn modelId="{79ED6754-5BE9-4F0E-B10C-9B1E9259A504}" type="presParOf" srcId="{5546DD52-2E79-4152-BAD6-32E094C22F6A}" destId="{10078A03-D503-4CE5-8439-E34B99261197}" srcOrd="7" destOrd="0" presId="urn:microsoft.com/office/officeart/2005/8/layout/matrix1"/>
    <dgm:cxn modelId="{77EE6478-05BC-4527-9908-3DE14F36C0C5}" type="presParOf" srcId="{2E21BBF8-002A-4547-AB2A-7C5A5C6D6493}" destId="{831BC106-0C07-4608-ACD8-951A26FAC819}"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025A5F-7BE9-449A-ADBA-CBD4531BD497}" type="doc">
      <dgm:prSet loTypeId="urn:microsoft.com/office/officeart/2005/8/layout/chart3" loCatId="relationship" qsTypeId="urn:microsoft.com/office/officeart/2005/8/quickstyle/simple1" qsCatId="simple" csTypeId="urn:microsoft.com/office/officeart/2005/8/colors/accent1_2" csCatId="accent1" phldr="1"/>
      <dgm:spPr/>
    </dgm:pt>
    <dgm:pt modelId="{C94C413A-B9A9-4E47-B61B-FD371383B6E2}">
      <dgm:prSet phldrT="[Text]"/>
      <dgm:spPr/>
      <dgm:t>
        <a:bodyPr/>
        <a:lstStyle/>
        <a:p>
          <a:r>
            <a:rPr lang="en-US" dirty="0"/>
            <a:t>Special Fundraising Events</a:t>
          </a:r>
        </a:p>
      </dgm:t>
    </dgm:pt>
    <dgm:pt modelId="{3B9303BB-2C30-409A-B588-7AF511217D5A}" type="parTrans" cxnId="{A8A4759C-A288-4C89-A749-FA178EC843FC}">
      <dgm:prSet/>
      <dgm:spPr/>
      <dgm:t>
        <a:bodyPr/>
        <a:lstStyle/>
        <a:p>
          <a:endParaRPr lang="en-US"/>
        </a:p>
      </dgm:t>
    </dgm:pt>
    <dgm:pt modelId="{0CE86002-726D-42E9-9F3A-281EE7D7D243}" type="sibTrans" cxnId="{A8A4759C-A288-4C89-A749-FA178EC843FC}">
      <dgm:prSet/>
      <dgm:spPr/>
      <dgm:t>
        <a:bodyPr/>
        <a:lstStyle/>
        <a:p>
          <a:endParaRPr lang="en-US"/>
        </a:p>
      </dgm:t>
    </dgm:pt>
    <dgm:pt modelId="{6A232555-9D44-4F59-B171-1528C63729A3}">
      <dgm:prSet phldrT="[Text]"/>
      <dgm:spPr/>
      <dgm:t>
        <a:bodyPr/>
        <a:lstStyle/>
        <a:p>
          <a:r>
            <a:rPr lang="en-US" dirty="0"/>
            <a:t>Annual Fundraiser: Souvenir Journal/Yearbook</a:t>
          </a:r>
        </a:p>
      </dgm:t>
    </dgm:pt>
    <dgm:pt modelId="{6FAD8AF2-65BD-43EB-AD9D-8AF79685F995}" type="parTrans" cxnId="{F45405D6-4230-45F6-9925-BC25D67629DC}">
      <dgm:prSet/>
      <dgm:spPr/>
      <dgm:t>
        <a:bodyPr/>
        <a:lstStyle/>
        <a:p>
          <a:endParaRPr lang="en-US"/>
        </a:p>
      </dgm:t>
    </dgm:pt>
    <dgm:pt modelId="{09EFD10C-8A61-4A40-A83F-04210C7A180F}" type="sibTrans" cxnId="{F45405D6-4230-45F6-9925-BC25D67629DC}">
      <dgm:prSet/>
      <dgm:spPr/>
      <dgm:t>
        <a:bodyPr/>
        <a:lstStyle/>
        <a:p>
          <a:endParaRPr lang="en-US"/>
        </a:p>
      </dgm:t>
    </dgm:pt>
    <dgm:pt modelId="{A5EC492D-8418-4EB9-BEE1-890D6E4F45F6}">
      <dgm:prSet phldrT="[Text]"/>
      <dgm:spPr/>
      <dgm:t>
        <a:bodyPr/>
        <a:lstStyle/>
        <a:p>
          <a:r>
            <a:rPr lang="en-US" dirty="0"/>
            <a:t>Donors &amp; Sponsors</a:t>
          </a:r>
        </a:p>
      </dgm:t>
    </dgm:pt>
    <dgm:pt modelId="{40B26AF5-5EDA-4A40-87A2-F8590298DCAE}" type="parTrans" cxnId="{F38CE8FE-22C3-4290-856F-DDE0C872768D}">
      <dgm:prSet/>
      <dgm:spPr/>
      <dgm:t>
        <a:bodyPr/>
        <a:lstStyle/>
        <a:p>
          <a:endParaRPr lang="en-US"/>
        </a:p>
      </dgm:t>
    </dgm:pt>
    <dgm:pt modelId="{6A11DC55-024A-489A-AD4A-41EEBD05AC6B}" type="sibTrans" cxnId="{F38CE8FE-22C3-4290-856F-DDE0C872768D}">
      <dgm:prSet/>
      <dgm:spPr/>
      <dgm:t>
        <a:bodyPr/>
        <a:lstStyle/>
        <a:p>
          <a:endParaRPr lang="en-US"/>
        </a:p>
      </dgm:t>
    </dgm:pt>
    <dgm:pt modelId="{9DDFC9D4-DDB6-4764-BD70-13A07944BC36}" type="pres">
      <dgm:prSet presAssocID="{4F025A5F-7BE9-449A-ADBA-CBD4531BD497}" presName="compositeShape" presStyleCnt="0">
        <dgm:presLayoutVars>
          <dgm:chMax val="7"/>
          <dgm:dir/>
          <dgm:resizeHandles val="exact"/>
        </dgm:presLayoutVars>
      </dgm:prSet>
      <dgm:spPr/>
    </dgm:pt>
    <dgm:pt modelId="{84578C73-4ACE-40CC-8562-A268C42CFDD5}" type="pres">
      <dgm:prSet presAssocID="{4F025A5F-7BE9-449A-ADBA-CBD4531BD497}" presName="wedge1" presStyleLbl="node1" presStyleIdx="0" presStyleCnt="3"/>
      <dgm:spPr/>
    </dgm:pt>
    <dgm:pt modelId="{265D6FAF-1BAB-4476-80EE-20BE5901CE87}" type="pres">
      <dgm:prSet presAssocID="{4F025A5F-7BE9-449A-ADBA-CBD4531BD497}" presName="wedge1Tx" presStyleLbl="node1" presStyleIdx="0" presStyleCnt="3">
        <dgm:presLayoutVars>
          <dgm:chMax val="0"/>
          <dgm:chPref val="0"/>
          <dgm:bulletEnabled val="1"/>
        </dgm:presLayoutVars>
      </dgm:prSet>
      <dgm:spPr/>
    </dgm:pt>
    <dgm:pt modelId="{135FBBC8-9EF8-4DB0-947B-108B9DEDB3F1}" type="pres">
      <dgm:prSet presAssocID="{4F025A5F-7BE9-449A-ADBA-CBD4531BD497}" presName="wedge2" presStyleLbl="node1" presStyleIdx="1" presStyleCnt="3" custScaleY="100766"/>
      <dgm:spPr/>
    </dgm:pt>
    <dgm:pt modelId="{1886BEB5-8F56-4126-9F9B-96978654DFB5}" type="pres">
      <dgm:prSet presAssocID="{4F025A5F-7BE9-449A-ADBA-CBD4531BD497}" presName="wedge2Tx" presStyleLbl="node1" presStyleIdx="1" presStyleCnt="3">
        <dgm:presLayoutVars>
          <dgm:chMax val="0"/>
          <dgm:chPref val="0"/>
          <dgm:bulletEnabled val="1"/>
        </dgm:presLayoutVars>
      </dgm:prSet>
      <dgm:spPr/>
    </dgm:pt>
    <dgm:pt modelId="{CDCBC2EF-3457-4E48-BD9E-3D9FD9048F1F}" type="pres">
      <dgm:prSet presAssocID="{4F025A5F-7BE9-449A-ADBA-CBD4531BD497}" presName="wedge3" presStyleLbl="node1" presStyleIdx="2" presStyleCnt="3"/>
      <dgm:spPr/>
    </dgm:pt>
    <dgm:pt modelId="{8A8D7909-4DC3-47A3-8F86-7555991B6326}" type="pres">
      <dgm:prSet presAssocID="{4F025A5F-7BE9-449A-ADBA-CBD4531BD497}" presName="wedge3Tx" presStyleLbl="node1" presStyleIdx="2" presStyleCnt="3">
        <dgm:presLayoutVars>
          <dgm:chMax val="0"/>
          <dgm:chPref val="0"/>
          <dgm:bulletEnabled val="1"/>
        </dgm:presLayoutVars>
      </dgm:prSet>
      <dgm:spPr/>
    </dgm:pt>
  </dgm:ptLst>
  <dgm:cxnLst>
    <dgm:cxn modelId="{431A8949-3964-43B5-A2B9-EBE9CACFFE9A}" type="presOf" srcId="{6A232555-9D44-4F59-B171-1528C63729A3}" destId="{1886BEB5-8F56-4126-9F9B-96978654DFB5}" srcOrd="1" destOrd="0" presId="urn:microsoft.com/office/officeart/2005/8/layout/chart3"/>
    <dgm:cxn modelId="{F6D8404D-A135-4A2F-89A2-8F8E0C00AE54}" type="presOf" srcId="{6A232555-9D44-4F59-B171-1528C63729A3}" destId="{135FBBC8-9EF8-4DB0-947B-108B9DEDB3F1}" srcOrd="0" destOrd="0" presId="urn:microsoft.com/office/officeart/2005/8/layout/chart3"/>
    <dgm:cxn modelId="{2F96CD50-F604-4CDB-9D44-2A9CAC7BCECF}" type="presOf" srcId="{C94C413A-B9A9-4E47-B61B-FD371383B6E2}" destId="{265D6FAF-1BAB-4476-80EE-20BE5901CE87}" srcOrd="1" destOrd="0" presId="urn:microsoft.com/office/officeart/2005/8/layout/chart3"/>
    <dgm:cxn modelId="{5BB1BB59-6201-4C7C-87AF-97700309FDCA}" type="presOf" srcId="{C94C413A-B9A9-4E47-B61B-FD371383B6E2}" destId="{84578C73-4ACE-40CC-8562-A268C42CFDD5}" srcOrd="0" destOrd="0" presId="urn:microsoft.com/office/officeart/2005/8/layout/chart3"/>
    <dgm:cxn modelId="{A8A4759C-A288-4C89-A749-FA178EC843FC}" srcId="{4F025A5F-7BE9-449A-ADBA-CBD4531BD497}" destId="{C94C413A-B9A9-4E47-B61B-FD371383B6E2}" srcOrd="0" destOrd="0" parTransId="{3B9303BB-2C30-409A-B588-7AF511217D5A}" sibTransId="{0CE86002-726D-42E9-9F3A-281EE7D7D243}"/>
    <dgm:cxn modelId="{6EABBBA1-9421-4EA8-8012-EBF905898B14}" type="presOf" srcId="{A5EC492D-8418-4EB9-BEE1-890D6E4F45F6}" destId="{CDCBC2EF-3457-4E48-BD9E-3D9FD9048F1F}" srcOrd="0" destOrd="0" presId="urn:microsoft.com/office/officeart/2005/8/layout/chart3"/>
    <dgm:cxn modelId="{41BFA1C8-1B2B-4AF5-AA83-92D5A91FCB59}" type="presOf" srcId="{4F025A5F-7BE9-449A-ADBA-CBD4531BD497}" destId="{9DDFC9D4-DDB6-4764-BD70-13A07944BC36}" srcOrd="0" destOrd="0" presId="urn:microsoft.com/office/officeart/2005/8/layout/chart3"/>
    <dgm:cxn modelId="{8586BCCC-C00D-4B6F-8748-0243A611F174}" type="presOf" srcId="{A5EC492D-8418-4EB9-BEE1-890D6E4F45F6}" destId="{8A8D7909-4DC3-47A3-8F86-7555991B6326}" srcOrd="1" destOrd="0" presId="urn:microsoft.com/office/officeart/2005/8/layout/chart3"/>
    <dgm:cxn modelId="{F45405D6-4230-45F6-9925-BC25D67629DC}" srcId="{4F025A5F-7BE9-449A-ADBA-CBD4531BD497}" destId="{6A232555-9D44-4F59-B171-1528C63729A3}" srcOrd="1" destOrd="0" parTransId="{6FAD8AF2-65BD-43EB-AD9D-8AF79685F995}" sibTransId="{09EFD10C-8A61-4A40-A83F-04210C7A180F}"/>
    <dgm:cxn modelId="{F38CE8FE-22C3-4290-856F-DDE0C872768D}" srcId="{4F025A5F-7BE9-449A-ADBA-CBD4531BD497}" destId="{A5EC492D-8418-4EB9-BEE1-890D6E4F45F6}" srcOrd="2" destOrd="0" parTransId="{40B26AF5-5EDA-4A40-87A2-F8590298DCAE}" sibTransId="{6A11DC55-024A-489A-AD4A-41EEBD05AC6B}"/>
    <dgm:cxn modelId="{A54ADA82-9245-4AE6-9F0F-9590B9E91D7A}" type="presParOf" srcId="{9DDFC9D4-DDB6-4764-BD70-13A07944BC36}" destId="{84578C73-4ACE-40CC-8562-A268C42CFDD5}" srcOrd="0" destOrd="0" presId="urn:microsoft.com/office/officeart/2005/8/layout/chart3"/>
    <dgm:cxn modelId="{DFAAF9D3-5195-4894-8A99-F6CD9749F313}" type="presParOf" srcId="{9DDFC9D4-DDB6-4764-BD70-13A07944BC36}" destId="{265D6FAF-1BAB-4476-80EE-20BE5901CE87}" srcOrd="1" destOrd="0" presId="urn:microsoft.com/office/officeart/2005/8/layout/chart3"/>
    <dgm:cxn modelId="{72972CC5-7A3F-46F0-91D3-739A734B2B92}" type="presParOf" srcId="{9DDFC9D4-DDB6-4764-BD70-13A07944BC36}" destId="{135FBBC8-9EF8-4DB0-947B-108B9DEDB3F1}" srcOrd="2" destOrd="0" presId="urn:microsoft.com/office/officeart/2005/8/layout/chart3"/>
    <dgm:cxn modelId="{0B18E911-366F-4D53-9348-CB4A3D4F1E30}" type="presParOf" srcId="{9DDFC9D4-DDB6-4764-BD70-13A07944BC36}" destId="{1886BEB5-8F56-4126-9F9B-96978654DFB5}" srcOrd="3" destOrd="0" presId="urn:microsoft.com/office/officeart/2005/8/layout/chart3"/>
    <dgm:cxn modelId="{A15BBF1D-396B-479E-AD5E-282E921DD576}" type="presParOf" srcId="{9DDFC9D4-DDB6-4764-BD70-13A07944BC36}" destId="{CDCBC2EF-3457-4E48-BD9E-3D9FD9048F1F}" srcOrd="4" destOrd="0" presId="urn:microsoft.com/office/officeart/2005/8/layout/chart3"/>
    <dgm:cxn modelId="{FD6270FE-D0A3-4107-B3E0-902BD4C57D7E}" type="presParOf" srcId="{9DDFC9D4-DDB6-4764-BD70-13A07944BC36}" destId="{8A8D7909-4DC3-47A3-8F86-7555991B6326}"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7CA986-B600-492D-9844-6224870298D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F7EB4CF-83E9-4488-8092-66D919860C95}">
      <dgm:prSet/>
      <dgm:spPr/>
      <dgm:t>
        <a:bodyPr/>
        <a:lstStyle/>
        <a:p>
          <a:r>
            <a:rPr lang="en-US" dirty="0"/>
            <a:t>The UPNAAI Scholarship Fund is made possible by the generous donations and sponsors that enable UPNAAI to administer a full scholarship to a deserving student from Freshman year till Senior year  provided they meet the academic requirements every semester till graduation. This year we are grateful &amp; honored to announce that we have THREE (3) awardees for the UPNAAI Baccalaureate Scholarship.</a:t>
          </a:r>
        </a:p>
      </dgm:t>
    </dgm:pt>
    <dgm:pt modelId="{443F7923-B07C-4AA3-96B4-8B736573FCC8}" type="parTrans" cxnId="{083D841C-412C-443E-BA39-807031AEB1CD}">
      <dgm:prSet/>
      <dgm:spPr/>
      <dgm:t>
        <a:bodyPr/>
        <a:lstStyle/>
        <a:p>
          <a:endParaRPr lang="en-US"/>
        </a:p>
      </dgm:t>
    </dgm:pt>
    <dgm:pt modelId="{FDFBA547-D8EF-4AB8-8728-548C4AA85A06}" type="sibTrans" cxnId="{083D841C-412C-443E-BA39-807031AEB1CD}">
      <dgm:prSet/>
      <dgm:spPr/>
      <dgm:t>
        <a:bodyPr/>
        <a:lstStyle/>
        <a:p>
          <a:endParaRPr lang="en-US"/>
        </a:p>
      </dgm:t>
    </dgm:pt>
    <dgm:pt modelId="{F2CE6CFC-6F07-41BE-A513-349AF0058A3A}">
      <dgm:prSet/>
      <dgm:spPr/>
      <dgm:t>
        <a:bodyPr/>
        <a:lstStyle/>
        <a:p>
          <a:r>
            <a:rPr lang="en-US" dirty="0"/>
            <a:t>The UPNAAI Scholarship Fund will also provide for Individual Achievement Awards. These one-time individual educational grants are awarded during the annual Balik Turo program at UPCN and co-sponsored by an UPNAAI Chapter and/or a UPCN Class.</a:t>
          </a:r>
        </a:p>
      </dgm:t>
    </dgm:pt>
    <dgm:pt modelId="{B1346DA5-4285-4818-8E84-76D56B2162D1}" type="parTrans" cxnId="{03C6AB83-58A2-4C6D-8A3C-BF9F6696014F}">
      <dgm:prSet/>
      <dgm:spPr/>
      <dgm:t>
        <a:bodyPr/>
        <a:lstStyle/>
        <a:p>
          <a:endParaRPr lang="en-US"/>
        </a:p>
      </dgm:t>
    </dgm:pt>
    <dgm:pt modelId="{D6FB01F4-E2C1-4AF5-84F2-121FE8AFF004}" type="sibTrans" cxnId="{03C6AB83-58A2-4C6D-8A3C-BF9F6696014F}">
      <dgm:prSet/>
      <dgm:spPr/>
      <dgm:t>
        <a:bodyPr/>
        <a:lstStyle/>
        <a:p>
          <a:endParaRPr lang="en-US"/>
        </a:p>
      </dgm:t>
    </dgm:pt>
    <dgm:pt modelId="{AC9C03D1-2718-4DEC-8F84-7870D0F4BAF5}">
      <dgm:prSet/>
      <dgm:spPr/>
      <dgm:t>
        <a:bodyPr/>
        <a:lstStyle/>
        <a:p>
          <a:r>
            <a:rPr lang="en-US" dirty="0"/>
            <a:t>All Undergraduate or graduate UPCN students are eligible for the scholarship provided they maintain academic excellence and also meet the Financial need.</a:t>
          </a:r>
        </a:p>
      </dgm:t>
    </dgm:pt>
    <dgm:pt modelId="{79E6403C-EC9D-4279-A55D-D34031068FA5}" type="parTrans" cxnId="{4E98E900-3465-4BFB-8B39-A16043CFE33B}">
      <dgm:prSet/>
      <dgm:spPr/>
      <dgm:t>
        <a:bodyPr/>
        <a:lstStyle/>
        <a:p>
          <a:endParaRPr lang="en-US"/>
        </a:p>
      </dgm:t>
    </dgm:pt>
    <dgm:pt modelId="{327B0DC1-32F5-419C-9BDB-6E1FF169B673}" type="sibTrans" cxnId="{4E98E900-3465-4BFB-8B39-A16043CFE33B}">
      <dgm:prSet/>
      <dgm:spPr/>
      <dgm:t>
        <a:bodyPr/>
        <a:lstStyle/>
        <a:p>
          <a:endParaRPr lang="en-US"/>
        </a:p>
      </dgm:t>
    </dgm:pt>
    <dgm:pt modelId="{0E766BEE-FE2C-4C95-B838-BDE97DC495C2}">
      <dgm:prSet/>
      <dgm:spPr/>
      <dgm:t>
        <a:bodyPr/>
        <a:lstStyle/>
        <a:p>
          <a:r>
            <a:rPr lang="en-US" dirty="0"/>
            <a:t>This year we have awarded several students with one-time grants during the Annual Balik Turo event. These one-time grants were made possible through the generous donations of UPNEC and UPNAA Texas Chapters, Class ’65, Class ‘89</a:t>
          </a:r>
        </a:p>
      </dgm:t>
    </dgm:pt>
    <dgm:pt modelId="{D8A0DBA7-E1EB-4A06-B5C4-E290E8E8D61F}" type="parTrans" cxnId="{87654762-9385-4BB7-98E0-F55A17692B5E}">
      <dgm:prSet/>
      <dgm:spPr/>
      <dgm:t>
        <a:bodyPr/>
        <a:lstStyle/>
        <a:p>
          <a:endParaRPr lang="en-US"/>
        </a:p>
      </dgm:t>
    </dgm:pt>
    <dgm:pt modelId="{5CAA8C53-734F-48AC-9E8D-C0C30FE05231}" type="sibTrans" cxnId="{87654762-9385-4BB7-98E0-F55A17692B5E}">
      <dgm:prSet/>
      <dgm:spPr/>
      <dgm:t>
        <a:bodyPr/>
        <a:lstStyle/>
        <a:p>
          <a:endParaRPr lang="en-US"/>
        </a:p>
      </dgm:t>
    </dgm:pt>
    <dgm:pt modelId="{2FF68796-6C41-4F0F-AD3B-B5258964F130}" type="pres">
      <dgm:prSet presAssocID="{BA7CA986-B600-492D-9844-6224870298D2}" presName="root" presStyleCnt="0">
        <dgm:presLayoutVars>
          <dgm:dir/>
          <dgm:resizeHandles val="exact"/>
        </dgm:presLayoutVars>
      </dgm:prSet>
      <dgm:spPr/>
    </dgm:pt>
    <dgm:pt modelId="{C86829A9-25CD-4C28-9CD5-A772249250D0}" type="pres">
      <dgm:prSet presAssocID="{AF7EB4CF-83E9-4488-8092-66D919860C95}" presName="compNode" presStyleCnt="0"/>
      <dgm:spPr/>
    </dgm:pt>
    <dgm:pt modelId="{4C29CB3C-98AD-446A-9C5B-C6CA6DD6E5FC}" type="pres">
      <dgm:prSet presAssocID="{AF7EB4CF-83E9-4488-8092-66D919860C95}" presName="bgRect" presStyleLbl="bgShp" presStyleIdx="0" presStyleCnt="4"/>
      <dgm:spPr/>
    </dgm:pt>
    <dgm:pt modelId="{5590DF29-4CED-4929-980B-C5BDC073C292}" type="pres">
      <dgm:prSet presAssocID="{AF7EB4CF-83E9-4488-8092-66D919860C9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DF3892E3-2AB3-48B7-B119-6CDAC7DBF768}" type="pres">
      <dgm:prSet presAssocID="{AF7EB4CF-83E9-4488-8092-66D919860C95}" presName="spaceRect" presStyleCnt="0"/>
      <dgm:spPr/>
    </dgm:pt>
    <dgm:pt modelId="{D413E4BB-A9F5-4517-B2F6-EDC97EEAB7CA}" type="pres">
      <dgm:prSet presAssocID="{AF7EB4CF-83E9-4488-8092-66D919860C95}" presName="parTx" presStyleLbl="revTx" presStyleIdx="0" presStyleCnt="4">
        <dgm:presLayoutVars>
          <dgm:chMax val="0"/>
          <dgm:chPref val="0"/>
        </dgm:presLayoutVars>
      </dgm:prSet>
      <dgm:spPr/>
    </dgm:pt>
    <dgm:pt modelId="{855EE53D-5D3E-4137-BC0E-DD559C66A6A0}" type="pres">
      <dgm:prSet presAssocID="{FDFBA547-D8EF-4AB8-8728-548C4AA85A06}" presName="sibTrans" presStyleCnt="0"/>
      <dgm:spPr/>
    </dgm:pt>
    <dgm:pt modelId="{AE06C09B-B744-43F5-9580-E1B1B5540B76}" type="pres">
      <dgm:prSet presAssocID="{F2CE6CFC-6F07-41BE-A513-349AF0058A3A}" presName="compNode" presStyleCnt="0"/>
      <dgm:spPr/>
    </dgm:pt>
    <dgm:pt modelId="{1D494047-CB39-4BFD-81A7-805CB60C89F0}" type="pres">
      <dgm:prSet presAssocID="{F2CE6CFC-6F07-41BE-A513-349AF0058A3A}" presName="bgRect" presStyleLbl="bgShp" presStyleIdx="1" presStyleCnt="4"/>
      <dgm:spPr/>
    </dgm:pt>
    <dgm:pt modelId="{FC9E08A5-CA8A-4C71-A554-14F034D33BE1}" type="pres">
      <dgm:prSet presAssocID="{F2CE6CFC-6F07-41BE-A513-349AF0058A3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57A5E36D-74B9-4713-8C46-E82FDF60B51D}" type="pres">
      <dgm:prSet presAssocID="{F2CE6CFC-6F07-41BE-A513-349AF0058A3A}" presName="spaceRect" presStyleCnt="0"/>
      <dgm:spPr/>
    </dgm:pt>
    <dgm:pt modelId="{FB4694D3-03E2-49F6-BAD2-4DA3F9DE21B7}" type="pres">
      <dgm:prSet presAssocID="{F2CE6CFC-6F07-41BE-A513-349AF0058A3A}" presName="parTx" presStyleLbl="revTx" presStyleIdx="1" presStyleCnt="4">
        <dgm:presLayoutVars>
          <dgm:chMax val="0"/>
          <dgm:chPref val="0"/>
        </dgm:presLayoutVars>
      </dgm:prSet>
      <dgm:spPr/>
    </dgm:pt>
    <dgm:pt modelId="{ED8CC977-0D9B-4DCB-A9C0-E744556755E2}" type="pres">
      <dgm:prSet presAssocID="{D6FB01F4-E2C1-4AF5-84F2-121FE8AFF004}" presName="sibTrans" presStyleCnt="0"/>
      <dgm:spPr/>
    </dgm:pt>
    <dgm:pt modelId="{2CA1D003-9968-43AE-BA28-92D3BD94037E}" type="pres">
      <dgm:prSet presAssocID="{AC9C03D1-2718-4DEC-8F84-7870D0F4BAF5}" presName="compNode" presStyleCnt="0"/>
      <dgm:spPr/>
    </dgm:pt>
    <dgm:pt modelId="{5E848ACF-9F9F-4A4B-9BD7-1947B18B915E}" type="pres">
      <dgm:prSet presAssocID="{AC9C03D1-2718-4DEC-8F84-7870D0F4BAF5}" presName="bgRect" presStyleLbl="bgShp" presStyleIdx="2" presStyleCnt="4"/>
      <dgm:spPr/>
    </dgm:pt>
    <dgm:pt modelId="{150EEC57-BCB3-400E-A64D-D08F4E9EAC29}" type="pres">
      <dgm:prSet presAssocID="{AC9C03D1-2718-4DEC-8F84-7870D0F4BAF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4109A719-612D-4A24-9948-9A272867F15E}" type="pres">
      <dgm:prSet presAssocID="{AC9C03D1-2718-4DEC-8F84-7870D0F4BAF5}" presName="spaceRect" presStyleCnt="0"/>
      <dgm:spPr/>
    </dgm:pt>
    <dgm:pt modelId="{CD0E07F1-87D0-4AEC-8EAA-935F3808D99A}" type="pres">
      <dgm:prSet presAssocID="{AC9C03D1-2718-4DEC-8F84-7870D0F4BAF5}" presName="parTx" presStyleLbl="revTx" presStyleIdx="2" presStyleCnt="4">
        <dgm:presLayoutVars>
          <dgm:chMax val="0"/>
          <dgm:chPref val="0"/>
        </dgm:presLayoutVars>
      </dgm:prSet>
      <dgm:spPr/>
    </dgm:pt>
    <dgm:pt modelId="{248B49E4-D767-4742-A70E-5F6B69378123}" type="pres">
      <dgm:prSet presAssocID="{327B0DC1-32F5-419C-9BDB-6E1FF169B673}" presName="sibTrans" presStyleCnt="0"/>
      <dgm:spPr/>
    </dgm:pt>
    <dgm:pt modelId="{86729251-C152-4306-AEFE-9716D30982E5}" type="pres">
      <dgm:prSet presAssocID="{0E766BEE-FE2C-4C95-B838-BDE97DC495C2}" presName="compNode" presStyleCnt="0"/>
      <dgm:spPr/>
    </dgm:pt>
    <dgm:pt modelId="{45A861F3-0271-445F-B098-39B0E3DF1179}" type="pres">
      <dgm:prSet presAssocID="{0E766BEE-FE2C-4C95-B838-BDE97DC495C2}" presName="bgRect" presStyleLbl="bgShp" presStyleIdx="3" presStyleCnt="4"/>
      <dgm:spPr/>
    </dgm:pt>
    <dgm:pt modelId="{F39033F6-8696-4094-A1F4-8A9B5F89039C}" type="pres">
      <dgm:prSet presAssocID="{0E766BEE-FE2C-4C95-B838-BDE97DC495C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D31357BC-1065-4E74-A13D-807DE0073ACC}" type="pres">
      <dgm:prSet presAssocID="{0E766BEE-FE2C-4C95-B838-BDE97DC495C2}" presName="spaceRect" presStyleCnt="0"/>
      <dgm:spPr/>
    </dgm:pt>
    <dgm:pt modelId="{A5054A94-0948-40D1-9194-F5A3DC2E7DD3}" type="pres">
      <dgm:prSet presAssocID="{0E766BEE-FE2C-4C95-B838-BDE97DC495C2}" presName="parTx" presStyleLbl="revTx" presStyleIdx="3" presStyleCnt="4">
        <dgm:presLayoutVars>
          <dgm:chMax val="0"/>
          <dgm:chPref val="0"/>
        </dgm:presLayoutVars>
      </dgm:prSet>
      <dgm:spPr/>
    </dgm:pt>
  </dgm:ptLst>
  <dgm:cxnLst>
    <dgm:cxn modelId="{4E98E900-3465-4BFB-8B39-A16043CFE33B}" srcId="{BA7CA986-B600-492D-9844-6224870298D2}" destId="{AC9C03D1-2718-4DEC-8F84-7870D0F4BAF5}" srcOrd="2" destOrd="0" parTransId="{79E6403C-EC9D-4279-A55D-D34031068FA5}" sibTransId="{327B0DC1-32F5-419C-9BDB-6E1FF169B673}"/>
    <dgm:cxn modelId="{083D841C-412C-443E-BA39-807031AEB1CD}" srcId="{BA7CA986-B600-492D-9844-6224870298D2}" destId="{AF7EB4CF-83E9-4488-8092-66D919860C95}" srcOrd="0" destOrd="0" parTransId="{443F7923-B07C-4AA3-96B4-8B736573FCC8}" sibTransId="{FDFBA547-D8EF-4AB8-8728-548C4AA85A06}"/>
    <dgm:cxn modelId="{87654762-9385-4BB7-98E0-F55A17692B5E}" srcId="{BA7CA986-B600-492D-9844-6224870298D2}" destId="{0E766BEE-FE2C-4C95-B838-BDE97DC495C2}" srcOrd="3" destOrd="0" parTransId="{D8A0DBA7-E1EB-4A06-B5C4-E290E8E8D61F}" sibTransId="{5CAA8C53-734F-48AC-9E8D-C0C30FE05231}"/>
    <dgm:cxn modelId="{FA8DFF7A-6528-4258-A34E-201D40C36903}" type="presOf" srcId="{0E766BEE-FE2C-4C95-B838-BDE97DC495C2}" destId="{A5054A94-0948-40D1-9194-F5A3DC2E7DD3}" srcOrd="0" destOrd="0" presId="urn:microsoft.com/office/officeart/2018/2/layout/IconVerticalSolidList"/>
    <dgm:cxn modelId="{03C6AB83-58A2-4C6D-8A3C-BF9F6696014F}" srcId="{BA7CA986-B600-492D-9844-6224870298D2}" destId="{F2CE6CFC-6F07-41BE-A513-349AF0058A3A}" srcOrd="1" destOrd="0" parTransId="{B1346DA5-4285-4818-8E84-76D56B2162D1}" sibTransId="{D6FB01F4-E2C1-4AF5-84F2-121FE8AFF004}"/>
    <dgm:cxn modelId="{D47B1B92-E130-4193-9389-ACA0909F81FB}" type="presOf" srcId="{F2CE6CFC-6F07-41BE-A513-349AF0058A3A}" destId="{FB4694D3-03E2-49F6-BAD2-4DA3F9DE21B7}" srcOrd="0" destOrd="0" presId="urn:microsoft.com/office/officeart/2018/2/layout/IconVerticalSolidList"/>
    <dgm:cxn modelId="{364A0EC3-B74D-4B69-9EC8-64F052A6C128}" type="presOf" srcId="{AF7EB4CF-83E9-4488-8092-66D919860C95}" destId="{D413E4BB-A9F5-4517-B2F6-EDC97EEAB7CA}" srcOrd="0" destOrd="0" presId="urn:microsoft.com/office/officeart/2018/2/layout/IconVerticalSolidList"/>
    <dgm:cxn modelId="{C4D2CBCD-FF7D-4EBA-918E-76B91E9F9558}" type="presOf" srcId="{BA7CA986-B600-492D-9844-6224870298D2}" destId="{2FF68796-6C41-4F0F-AD3B-B5258964F130}" srcOrd="0" destOrd="0" presId="urn:microsoft.com/office/officeart/2018/2/layout/IconVerticalSolidList"/>
    <dgm:cxn modelId="{AFD6DED1-F111-4FB6-95FF-543B4D5F7621}" type="presOf" srcId="{AC9C03D1-2718-4DEC-8F84-7870D0F4BAF5}" destId="{CD0E07F1-87D0-4AEC-8EAA-935F3808D99A}" srcOrd="0" destOrd="0" presId="urn:microsoft.com/office/officeart/2018/2/layout/IconVerticalSolidList"/>
    <dgm:cxn modelId="{E2E195B5-6E5A-4A2C-8296-8C54F091DCD2}" type="presParOf" srcId="{2FF68796-6C41-4F0F-AD3B-B5258964F130}" destId="{C86829A9-25CD-4C28-9CD5-A772249250D0}" srcOrd="0" destOrd="0" presId="urn:microsoft.com/office/officeart/2018/2/layout/IconVerticalSolidList"/>
    <dgm:cxn modelId="{B81BE55F-A5B0-4FC2-B223-DC6F149E031E}" type="presParOf" srcId="{C86829A9-25CD-4C28-9CD5-A772249250D0}" destId="{4C29CB3C-98AD-446A-9C5B-C6CA6DD6E5FC}" srcOrd="0" destOrd="0" presId="urn:microsoft.com/office/officeart/2018/2/layout/IconVerticalSolidList"/>
    <dgm:cxn modelId="{7F42E954-3A5D-42AF-8E32-5DE5BD4E4FC4}" type="presParOf" srcId="{C86829A9-25CD-4C28-9CD5-A772249250D0}" destId="{5590DF29-4CED-4929-980B-C5BDC073C292}" srcOrd="1" destOrd="0" presId="urn:microsoft.com/office/officeart/2018/2/layout/IconVerticalSolidList"/>
    <dgm:cxn modelId="{2B021406-CAC2-4223-BBF3-018A812C2A67}" type="presParOf" srcId="{C86829A9-25CD-4C28-9CD5-A772249250D0}" destId="{DF3892E3-2AB3-48B7-B119-6CDAC7DBF768}" srcOrd="2" destOrd="0" presId="urn:microsoft.com/office/officeart/2018/2/layout/IconVerticalSolidList"/>
    <dgm:cxn modelId="{C954DC62-C974-4F00-8604-5FAF02B1D874}" type="presParOf" srcId="{C86829A9-25CD-4C28-9CD5-A772249250D0}" destId="{D413E4BB-A9F5-4517-B2F6-EDC97EEAB7CA}" srcOrd="3" destOrd="0" presId="urn:microsoft.com/office/officeart/2018/2/layout/IconVerticalSolidList"/>
    <dgm:cxn modelId="{35420155-4DCD-4BBA-ACEB-AC6581FFA030}" type="presParOf" srcId="{2FF68796-6C41-4F0F-AD3B-B5258964F130}" destId="{855EE53D-5D3E-4137-BC0E-DD559C66A6A0}" srcOrd="1" destOrd="0" presId="urn:microsoft.com/office/officeart/2018/2/layout/IconVerticalSolidList"/>
    <dgm:cxn modelId="{26A72692-ACB1-4A36-81DD-5D369F6CEE15}" type="presParOf" srcId="{2FF68796-6C41-4F0F-AD3B-B5258964F130}" destId="{AE06C09B-B744-43F5-9580-E1B1B5540B76}" srcOrd="2" destOrd="0" presId="urn:microsoft.com/office/officeart/2018/2/layout/IconVerticalSolidList"/>
    <dgm:cxn modelId="{58AB385F-EB8F-45F8-9B22-578F0A3530C8}" type="presParOf" srcId="{AE06C09B-B744-43F5-9580-E1B1B5540B76}" destId="{1D494047-CB39-4BFD-81A7-805CB60C89F0}" srcOrd="0" destOrd="0" presId="urn:microsoft.com/office/officeart/2018/2/layout/IconVerticalSolidList"/>
    <dgm:cxn modelId="{8F58182A-0F7B-4174-97EE-9DAB922E4AAD}" type="presParOf" srcId="{AE06C09B-B744-43F5-9580-E1B1B5540B76}" destId="{FC9E08A5-CA8A-4C71-A554-14F034D33BE1}" srcOrd="1" destOrd="0" presId="urn:microsoft.com/office/officeart/2018/2/layout/IconVerticalSolidList"/>
    <dgm:cxn modelId="{5DFCDFEB-693B-47F3-9E09-D4940B6016D2}" type="presParOf" srcId="{AE06C09B-B744-43F5-9580-E1B1B5540B76}" destId="{57A5E36D-74B9-4713-8C46-E82FDF60B51D}" srcOrd="2" destOrd="0" presId="urn:microsoft.com/office/officeart/2018/2/layout/IconVerticalSolidList"/>
    <dgm:cxn modelId="{733998F8-BBB5-4142-9CDC-A14D6252340E}" type="presParOf" srcId="{AE06C09B-B744-43F5-9580-E1B1B5540B76}" destId="{FB4694D3-03E2-49F6-BAD2-4DA3F9DE21B7}" srcOrd="3" destOrd="0" presId="urn:microsoft.com/office/officeart/2018/2/layout/IconVerticalSolidList"/>
    <dgm:cxn modelId="{FAA9A211-6969-4595-BA62-660BFCC84C0F}" type="presParOf" srcId="{2FF68796-6C41-4F0F-AD3B-B5258964F130}" destId="{ED8CC977-0D9B-4DCB-A9C0-E744556755E2}" srcOrd="3" destOrd="0" presId="urn:microsoft.com/office/officeart/2018/2/layout/IconVerticalSolidList"/>
    <dgm:cxn modelId="{AA3B8050-3FAE-417B-8579-40418C88DA85}" type="presParOf" srcId="{2FF68796-6C41-4F0F-AD3B-B5258964F130}" destId="{2CA1D003-9968-43AE-BA28-92D3BD94037E}" srcOrd="4" destOrd="0" presId="urn:microsoft.com/office/officeart/2018/2/layout/IconVerticalSolidList"/>
    <dgm:cxn modelId="{ADA91A0F-D3B1-45F7-8B59-43D592396FAA}" type="presParOf" srcId="{2CA1D003-9968-43AE-BA28-92D3BD94037E}" destId="{5E848ACF-9F9F-4A4B-9BD7-1947B18B915E}" srcOrd="0" destOrd="0" presId="urn:microsoft.com/office/officeart/2018/2/layout/IconVerticalSolidList"/>
    <dgm:cxn modelId="{51B44739-F1C2-4235-A80B-D65258BEEF8A}" type="presParOf" srcId="{2CA1D003-9968-43AE-BA28-92D3BD94037E}" destId="{150EEC57-BCB3-400E-A64D-D08F4E9EAC29}" srcOrd="1" destOrd="0" presId="urn:microsoft.com/office/officeart/2018/2/layout/IconVerticalSolidList"/>
    <dgm:cxn modelId="{E4EC41A2-AA73-43E3-BB72-592F2DE6F953}" type="presParOf" srcId="{2CA1D003-9968-43AE-BA28-92D3BD94037E}" destId="{4109A719-612D-4A24-9948-9A272867F15E}" srcOrd="2" destOrd="0" presId="urn:microsoft.com/office/officeart/2018/2/layout/IconVerticalSolidList"/>
    <dgm:cxn modelId="{5B840278-A064-4409-96BE-CFE24DDF4292}" type="presParOf" srcId="{2CA1D003-9968-43AE-BA28-92D3BD94037E}" destId="{CD0E07F1-87D0-4AEC-8EAA-935F3808D99A}" srcOrd="3" destOrd="0" presId="urn:microsoft.com/office/officeart/2018/2/layout/IconVerticalSolidList"/>
    <dgm:cxn modelId="{7E10589C-0224-404E-A45C-780E3C62078A}" type="presParOf" srcId="{2FF68796-6C41-4F0F-AD3B-B5258964F130}" destId="{248B49E4-D767-4742-A70E-5F6B69378123}" srcOrd="5" destOrd="0" presId="urn:microsoft.com/office/officeart/2018/2/layout/IconVerticalSolidList"/>
    <dgm:cxn modelId="{C80A1E2A-4063-4C42-87C2-024397469CB7}" type="presParOf" srcId="{2FF68796-6C41-4F0F-AD3B-B5258964F130}" destId="{86729251-C152-4306-AEFE-9716D30982E5}" srcOrd="6" destOrd="0" presId="urn:microsoft.com/office/officeart/2018/2/layout/IconVerticalSolidList"/>
    <dgm:cxn modelId="{C7D437CF-A73C-4B9D-9C0D-6AE3FB114753}" type="presParOf" srcId="{86729251-C152-4306-AEFE-9716D30982E5}" destId="{45A861F3-0271-445F-B098-39B0E3DF1179}" srcOrd="0" destOrd="0" presId="urn:microsoft.com/office/officeart/2018/2/layout/IconVerticalSolidList"/>
    <dgm:cxn modelId="{2CF0B2CB-456F-4A7D-B9AE-89294880A219}" type="presParOf" srcId="{86729251-C152-4306-AEFE-9716D30982E5}" destId="{F39033F6-8696-4094-A1F4-8A9B5F89039C}" srcOrd="1" destOrd="0" presId="urn:microsoft.com/office/officeart/2018/2/layout/IconVerticalSolidList"/>
    <dgm:cxn modelId="{2FFE657C-929B-4F45-B459-7C68249CB418}" type="presParOf" srcId="{86729251-C152-4306-AEFE-9716D30982E5}" destId="{D31357BC-1065-4E74-A13D-807DE0073ACC}" srcOrd="2" destOrd="0" presId="urn:microsoft.com/office/officeart/2018/2/layout/IconVerticalSolidList"/>
    <dgm:cxn modelId="{0F0B6DDC-7B66-4DBD-B03B-01293E694F9C}" type="presParOf" srcId="{86729251-C152-4306-AEFE-9716D30982E5}" destId="{A5054A94-0948-40D1-9194-F5A3DC2E7DD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85CCE7-0F65-41CE-8092-056F258A1D16}">
      <dsp:nvSpPr>
        <dsp:cNvPr id="0" name=""/>
        <dsp:cNvSpPr/>
      </dsp:nvSpPr>
      <dsp:spPr>
        <a:xfrm rot="16200000">
          <a:off x="1837927" y="-1837927"/>
          <a:ext cx="1839119" cy="5514975"/>
        </a:xfrm>
        <a:prstGeom prst="round1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Sustainability</a:t>
          </a:r>
        </a:p>
      </dsp:txBody>
      <dsp:txXfrm rot="5400000">
        <a:off x="-1" y="1"/>
        <a:ext cx="5514975" cy="1379339"/>
      </dsp:txXfrm>
    </dsp:sp>
    <dsp:sp modelId="{765C832B-64DF-4FF2-A6F3-A7ED27312303}">
      <dsp:nvSpPr>
        <dsp:cNvPr id="0" name=""/>
        <dsp:cNvSpPr/>
      </dsp:nvSpPr>
      <dsp:spPr>
        <a:xfrm>
          <a:off x="5514809" y="29977"/>
          <a:ext cx="5514975" cy="1839119"/>
        </a:xfrm>
        <a:prstGeom prst="round1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Increase Membership</a:t>
          </a:r>
        </a:p>
      </dsp:txBody>
      <dsp:txXfrm>
        <a:off x="5514809" y="29977"/>
        <a:ext cx="5514975" cy="1379339"/>
      </dsp:txXfrm>
    </dsp:sp>
    <dsp:sp modelId="{02699070-1F51-428D-B42A-727F7F5E9123}">
      <dsp:nvSpPr>
        <dsp:cNvPr id="0" name=""/>
        <dsp:cNvSpPr/>
      </dsp:nvSpPr>
      <dsp:spPr>
        <a:xfrm rot="10800000">
          <a:off x="0" y="1839119"/>
          <a:ext cx="5514975" cy="1839119"/>
        </a:xfrm>
        <a:prstGeom prst="round1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Community Service</a:t>
          </a:r>
        </a:p>
      </dsp:txBody>
      <dsp:txXfrm rot="10800000">
        <a:off x="0" y="2298898"/>
        <a:ext cx="5514975" cy="1379339"/>
      </dsp:txXfrm>
    </dsp:sp>
    <dsp:sp modelId="{7BC57229-32B2-4E95-BBF3-EF030374BD16}">
      <dsp:nvSpPr>
        <dsp:cNvPr id="0" name=""/>
        <dsp:cNvSpPr/>
      </dsp:nvSpPr>
      <dsp:spPr>
        <a:xfrm rot="5400000">
          <a:off x="7352903" y="1191"/>
          <a:ext cx="1839119" cy="5514975"/>
        </a:xfrm>
        <a:prstGeom prst="round1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Innovation &amp; Education</a:t>
          </a:r>
        </a:p>
      </dsp:txBody>
      <dsp:txXfrm rot="-5400000">
        <a:off x="5514974" y="2298898"/>
        <a:ext cx="5514975" cy="1379339"/>
      </dsp:txXfrm>
    </dsp:sp>
    <dsp:sp modelId="{831BC106-0C07-4608-ACD8-951A26FAC819}">
      <dsp:nvSpPr>
        <dsp:cNvPr id="0" name=""/>
        <dsp:cNvSpPr/>
      </dsp:nvSpPr>
      <dsp:spPr>
        <a:xfrm>
          <a:off x="3860482" y="1379339"/>
          <a:ext cx="3308985" cy="919559"/>
        </a:xfrm>
        <a:prstGeom prst="roundRect">
          <a:avLst/>
        </a:prstGeom>
        <a:solidFill>
          <a:schemeClr val="accent1">
            <a:tint val="6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UPNAAI,INC</a:t>
          </a:r>
        </a:p>
      </dsp:txBody>
      <dsp:txXfrm>
        <a:off x="3905371" y="1424228"/>
        <a:ext cx="3219207" cy="8297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78C73-4ACE-40CC-8562-A268C42CFDD5}">
      <dsp:nvSpPr>
        <dsp:cNvPr id="0" name=""/>
        <dsp:cNvSpPr/>
      </dsp:nvSpPr>
      <dsp:spPr>
        <a:xfrm>
          <a:off x="3810221" y="281984"/>
          <a:ext cx="3594810" cy="3594810"/>
        </a:xfrm>
        <a:prstGeom prst="pie">
          <a:avLst>
            <a:gd name="adj1" fmla="val 16200000"/>
            <a:gd name="adj2" fmla="val 18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Special Fundraising Events</a:t>
          </a:r>
        </a:p>
      </dsp:txBody>
      <dsp:txXfrm>
        <a:off x="5764685" y="945312"/>
        <a:ext cx="1219667" cy="1198270"/>
      </dsp:txXfrm>
    </dsp:sp>
    <dsp:sp modelId="{135FBBC8-9EF8-4DB0-947B-108B9DEDB3F1}">
      <dsp:nvSpPr>
        <dsp:cNvPr id="0" name=""/>
        <dsp:cNvSpPr/>
      </dsp:nvSpPr>
      <dsp:spPr>
        <a:xfrm>
          <a:off x="3624917" y="375204"/>
          <a:ext cx="3594810" cy="3622346"/>
        </a:xfrm>
        <a:prstGeom prst="pie">
          <a:avLst>
            <a:gd name="adj1" fmla="val 1800000"/>
            <a:gd name="adj2" fmla="val 90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Annual Fundraiser: Souvenir Journal/Yearbook</a:t>
          </a:r>
        </a:p>
      </dsp:txBody>
      <dsp:txXfrm>
        <a:off x="4609211" y="2660733"/>
        <a:ext cx="1626223" cy="1121202"/>
      </dsp:txXfrm>
    </dsp:sp>
    <dsp:sp modelId="{CDCBC2EF-3457-4E48-BD9E-3D9FD9048F1F}">
      <dsp:nvSpPr>
        <dsp:cNvPr id="0" name=""/>
        <dsp:cNvSpPr/>
      </dsp:nvSpPr>
      <dsp:spPr>
        <a:xfrm>
          <a:off x="3624917" y="388973"/>
          <a:ext cx="3594810" cy="3594810"/>
        </a:xfrm>
        <a:prstGeom prst="pie">
          <a:avLst>
            <a:gd name="adj1" fmla="val 9000000"/>
            <a:gd name="adj2" fmla="val 1620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Donors &amp; Sponsors</a:t>
          </a:r>
        </a:p>
      </dsp:txBody>
      <dsp:txXfrm>
        <a:off x="4010076" y="1095096"/>
        <a:ext cx="1219667" cy="11982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9CB3C-98AD-446A-9C5B-C6CA6DD6E5FC}">
      <dsp:nvSpPr>
        <dsp:cNvPr id="0" name=""/>
        <dsp:cNvSpPr/>
      </dsp:nvSpPr>
      <dsp:spPr>
        <a:xfrm>
          <a:off x="0" y="1559"/>
          <a:ext cx="11029950" cy="6485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90DF29-4CED-4929-980B-C5BDC073C292}">
      <dsp:nvSpPr>
        <dsp:cNvPr id="0" name=""/>
        <dsp:cNvSpPr/>
      </dsp:nvSpPr>
      <dsp:spPr>
        <a:xfrm>
          <a:off x="196196" y="147491"/>
          <a:ext cx="356721" cy="3567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413E4BB-A9F5-4517-B2F6-EDC97EEAB7CA}">
      <dsp:nvSpPr>
        <dsp:cNvPr id="0" name=""/>
        <dsp:cNvSpPr/>
      </dsp:nvSpPr>
      <dsp:spPr>
        <a:xfrm>
          <a:off x="749115" y="1559"/>
          <a:ext cx="10202801" cy="790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57" tIns="83657" rIns="83657" bIns="83657" numCol="1" spcCol="1270" anchor="ctr" anchorCtr="0">
          <a:noAutofit/>
        </a:bodyPr>
        <a:lstStyle/>
        <a:p>
          <a:pPr marL="0" lvl="0" indent="0" algn="l" defTabSz="622300">
            <a:lnSpc>
              <a:spcPct val="90000"/>
            </a:lnSpc>
            <a:spcBef>
              <a:spcPct val="0"/>
            </a:spcBef>
            <a:spcAft>
              <a:spcPct val="35000"/>
            </a:spcAft>
            <a:buNone/>
          </a:pPr>
          <a:r>
            <a:rPr lang="en-US" sz="1400" kern="1200" dirty="0"/>
            <a:t>The UPNAAI Scholarship Fund is made possible by the generous donations and sponsors that enable UPNAAI to administer a full scholarship to a deserving student from Freshman year till Senior year  provided they meet the academic requirements every semester till graduation. This year we are grateful &amp; honored to announce that we have THREE (3) awardees for the UPNAAI Baccalaureate Scholarship.</a:t>
          </a:r>
        </a:p>
      </dsp:txBody>
      <dsp:txXfrm>
        <a:off x="749115" y="1559"/>
        <a:ext cx="10202801" cy="790462"/>
      </dsp:txXfrm>
    </dsp:sp>
    <dsp:sp modelId="{1D494047-CB39-4BFD-81A7-805CB60C89F0}">
      <dsp:nvSpPr>
        <dsp:cNvPr id="0" name=""/>
        <dsp:cNvSpPr/>
      </dsp:nvSpPr>
      <dsp:spPr>
        <a:xfrm>
          <a:off x="0" y="989638"/>
          <a:ext cx="11029950" cy="6485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9E08A5-CA8A-4C71-A554-14F034D33BE1}">
      <dsp:nvSpPr>
        <dsp:cNvPr id="0" name=""/>
        <dsp:cNvSpPr/>
      </dsp:nvSpPr>
      <dsp:spPr>
        <a:xfrm>
          <a:off x="196196" y="1135569"/>
          <a:ext cx="356721" cy="3567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B4694D3-03E2-49F6-BAD2-4DA3F9DE21B7}">
      <dsp:nvSpPr>
        <dsp:cNvPr id="0" name=""/>
        <dsp:cNvSpPr/>
      </dsp:nvSpPr>
      <dsp:spPr>
        <a:xfrm>
          <a:off x="749115" y="989638"/>
          <a:ext cx="10202801" cy="790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57" tIns="83657" rIns="83657" bIns="83657" numCol="1" spcCol="1270" anchor="ctr" anchorCtr="0">
          <a:noAutofit/>
        </a:bodyPr>
        <a:lstStyle/>
        <a:p>
          <a:pPr marL="0" lvl="0" indent="0" algn="l" defTabSz="622300">
            <a:lnSpc>
              <a:spcPct val="90000"/>
            </a:lnSpc>
            <a:spcBef>
              <a:spcPct val="0"/>
            </a:spcBef>
            <a:spcAft>
              <a:spcPct val="35000"/>
            </a:spcAft>
            <a:buNone/>
          </a:pPr>
          <a:r>
            <a:rPr lang="en-US" sz="1400" kern="1200" dirty="0"/>
            <a:t>The UPNAAI Scholarship Fund will also provide for Individual Achievement Awards. These one-time individual educational grants are awarded during the annual Balik Turo program at UPCN and co-sponsored by an UPNAAI Chapter and/or a UPCN Class.</a:t>
          </a:r>
        </a:p>
      </dsp:txBody>
      <dsp:txXfrm>
        <a:off x="749115" y="989638"/>
        <a:ext cx="10202801" cy="790462"/>
      </dsp:txXfrm>
    </dsp:sp>
    <dsp:sp modelId="{5E848ACF-9F9F-4A4B-9BD7-1947B18B915E}">
      <dsp:nvSpPr>
        <dsp:cNvPr id="0" name=""/>
        <dsp:cNvSpPr/>
      </dsp:nvSpPr>
      <dsp:spPr>
        <a:xfrm>
          <a:off x="0" y="1977716"/>
          <a:ext cx="11029950" cy="64858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0EEC57-BCB3-400E-A64D-D08F4E9EAC29}">
      <dsp:nvSpPr>
        <dsp:cNvPr id="0" name=""/>
        <dsp:cNvSpPr/>
      </dsp:nvSpPr>
      <dsp:spPr>
        <a:xfrm>
          <a:off x="196196" y="2123648"/>
          <a:ext cx="356721" cy="3567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D0E07F1-87D0-4AEC-8EAA-935F3808D99A}">
      <dsp:nvSpPr>
        <dsp:cNvPr id="0" name=""/>
        <dsp:cNvSpPr/>
      </dsp:nvSpPr>
      <dsp:spPr>
        <a:xfrm>
          <a:off x="749115" y="1977716"/>
          <a:ext cx="10202801" cy="790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57" tIns="83657" rIns="83657" bIns="83657" numCol="1" spcCol="1270" anchor="ctr" anchorCtr="0">
          <a:noAutofit/>
        </a:bodyPr>
        <a:lstStyle/>
        <a:p>
          <a:pPr marL="0" lvl="0" indent="0" algn="l" defTabSz="622300">
            <a:lnSpc>
              <a:spcPct val="90000"/>
            </a:lnSpc>
            <a:spcBef>
              <a:spcPct val="0"/>
            </a:spcBef>
            <a:spcAft>
              <a:spcPct val="35000"/>
            </a:spcAft>
            <a:buNone/>
          </a:pPr>
          <a:r>
            <a:rPr lang="en-US" sz="1400" kern="1200" dirty="0"/>
            <a:t>All Undergraduate or graduate UPCN students are eligible for the scholarship provided they maintain academic excellence and also meet the Financial need.</a:t>
          </a:r>
        </a:p>
      </dsp:txBody>
      <dsp:txXfrm>
        <a:off x="749115" y="1977716"/>
        <a:ext cx="10202801" cy="790462"/>
      </dsp:txXfrm>
    </dsp:sp>
    <dsp:sp modelId="{45A861F3-0271-445F-B098-39B0E3DF1179}">
      <dsp:nvSpPr>
        <dsp:cNvPr id="0" name=""/>
        <dsp:cNvSpPr/>
      </dsp:nvSpPr>
      <dsp:spPr>
        <a:xfrm>
          <a:off x="0" y="2965795"/>
          <a:ext cx="11029950" cy="64858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9033F6-8696-4094-A1F4-8A9B5F89039C}">
      <dsp:nvSpPr>
        <dsp:cNvPr id="0" name=""/>
        <dsp:cNvSpPr/>
      </dsp:nvSpPr>
      <dsp:spPr>
        <a:xfrm>
          <a:off x="196196" y="3111727"/>
          <a:ext cx="356721" cy="3567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5054A94-0948-40D1-9194-F5A3DC2E7DD3}">
      <dsp:nvSpPr>
        <dsp:cNvPr id="0" name=""/>
        <dsp:cNvSpPr/>
      </dsp:nvSpPr>
      <dsp:spPr>
        <a:xfrm>
          <a:off x="749115" y="2965795"/>
          <a:ext cx="10202801" cy="790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657" tIns="83657" rIns="83657" bIns="83657" numCol="1" spcCol="1270" anchor="ctr" anchorCtr="0">
          <a:noAutofit/>
        </a:bodyPr>
        <a:lstStyle/>
        <a:p>
          <a:pPr marL="0" lvl="0" indent="0" algn="l" defTabSz="622300">
            <a:lnSpc>
              <a:spcPct val="90000"/>
            </a:lnSpc>
            <a:spcBef>
              <a:spcPct val="0"/>
            </a:spcBef>
            <a:spcAft>
              <a:spcPct val="35000"/>
            </a:spcAft>
            <a:buNone/>
          </a:pPr>
          <a:r>
            <a:rPr lang="en-US" sz="1400" kern="1200" dirty="0"/>
            <a:t>This year we have awarded several students with one-time grants during the Annual Balik Turo event. These one-time grants were made possible through the generous donations of UPNEC and UPNAA Texas Chapters, Class ’65, Class ‘89</a:t>
          </a:r>
        </a:p>
      </dsp:txBody>
      <dsp:txXfrm>
        <a:off x="749115" y="2965795"/>
        <a:ext cx="10202801" cy="790462"/>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4AB79F-0D97-3E47-B7A7-0D07AA8994A9}"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D4221B-C3F3-8945-BD38-06BF133F57A1}" type="slidenum">
              <a:rPr lang="en-US" smtClean="0"/>
              <a:t>‹#›</a:t>
            </a:fld>
            <a:endParaRPr lang="en-US"/>
          </a:p>
        </p:txBody>
      </p:sp>
    </p:spTree>
    <p:extLst>
      <p:ext uri="{BB962C8B-B14F-4D97-AF65-F5344CB8AC3E}">
        <p14:creationId xmlns:p14="http://schemas.microsoft.com/office/powerpoint/2010/main" val="3622988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228600" indent="-228600">
              <a:buAutoNum type="arabicPeriod" startAt="2025"/>
            </a:pPr>
            <a:r>
              <a:rPr lang="en-US" dirty="0"/>
              <a:t>:   Active members: Life time members: 964; Associate members: 50; annual: 43; TOTAL 1057 </a:t>
            </a:r>
          </a:p>
        </p:txBody>
      </p:sp>
      <p:sp>
        <p:nvSpPr>
          <p:cNvPr id="4" name="Slide Number Placeholder 3"/>
          <p:cNvSpPr>
            <a:spLocks noGrp="1"/>
          </p:cNvSpPr>
          <p:nvPr>
            <p:ph type="sldNum" sz="quarter" idx="5"/>
          </p:nvPr>
        </p:nvSpPr>
        <p:spPr/>
        <p:txBody>
          <a:bodyPr/>
          <a:lstStyle/>
          <a:p>
            <a:fld id="{D4D4221B-C3F3-8945-BD38-06BF133F57A1}" type="slidenum">
              <a:rPr lang="en-US" smtClean="0"/>
              <a:t>4</a:t>
            </a:fld>
            <a:endParaRPr lang="en-US"/>
          </a:p>
        </p:txBody>
      </p:sp>
    </p:spTree>
    <p:extLst>
      <p:ext uri="{BB962C8B-B14F-4D97-AF65-F5344CB8AC3E}">
        <p14:creationId xmlns:p14="http://schemas.microsoft.com/office/powerpoint/2010/main" val="2502439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In 2025, UPNAAI proudly boasts a total of 1,057 active members, encompassing 964 lifetime members, 50 associate members, and 43 annual members. This growth demonstrates the ongoing commitment and support of our community towards the mission and vision of UPNAAI. Each membership category plays a crucial role in fostering engagement and furthering our initiatives.</a:t>
            </a:r>
          </a:p>
        </p:txBody>
      </p:sp>
      <p:sp>
        <p:nvSpPr>
          <p:cNvPr id="4" name="Slide Number Placeholder 3"/>
          <p:cNvSpPr>
            <a:spLocks noGrp="1"/>
          </p:cNvSpPr>
          <p:nvPr>
            <p:ph type="sldNum" sz="quarter" idx="5"/>
          </p:nvPr>
        </p:nvSpPr>
        <p:spPr/>
        <p:txBody>
          <a:bodyPr/>
          <a:lstStyle/>
          <a:p>
            <a:fld id="{D4D4221B-C3F3-8945-BD38-06BF133F57A1}" type="slidenum">
              <a:rPr lang="en-US" smtClean="0"/>
              <a:t>5</a:t>
            </a:fld>
            <a:endParaRPr lang="en-US"/>
          </a:p>
        </p:txBody>
      </p:sp>
    </p:spTree>
    <p:extLst>
      <p:ext uri="{BB962C8B-B14F-4D97-AF65-F5344CB8AC3E}">
        <p14:creationId xmlns:p14="http://schemas.microsoft.com/office/powerpoint/2010/main" val="1733646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Special fundraising projects like this “Isang Balagtasan Taglish Haiku Koleksyon ng mga Tula at Liham” authored by our very own Lyvia Villegas, UPCN Class 68. Net proceeds of $1000 will be geared towards Balik Turo till 2027. </a:t>
            </a:r>
          </a:p>
        </p:txBody>
      </p:sp>
      <p:sp>
        <p:nvSpPr>
          <p:cNvPr id="4" name="Slide Number Placeholder 3"/>
          <p:cNvSpPr>
            <a:spLocks noGrp="1"/>
          </p:cNvSpPr>
          <p:nvPr>
            <p:ph type="sldNum" sz="quarter" idx="5"/>
          </p:nvPr>
        </p:nvSpPr>
        <p:spPr/>
        <p:txBody>
          <a:bodyPr/>
          <a:lstStyle/>
          <a:p>
            <a:fld id="{D4D4221B-C3F3-8945-BD38-06BF133F57A1}" type="slidenum">
              <a:rPr lang="en-US" smtClean="0"/>
              <a:t>7</a:t>
            </a:fld>
            <a:endParaRPr lang="en-US"/>
          </a:p>
        </p:txBody>
      </p:sp>
    </p:spTree>
    <p:extLst>
      <p:ext uri="{BB962C8B-B14F-4D97-AF65-F5344CB8AC3E}">
        <p14:creationId xmlns:p14="http://schemas.microsoft.com/office/powerpoint/2010/main" val="3299631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2/5/2026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2/5/2026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2/5/2026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2/5/2026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2/5/2026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5.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JPG"/><Relationship Id="rId1" Type="http://schemas.openxmlformats.org/officeDocument/2006/relationships/slideLayout" Target="../slideLayouts/slideLayout5.xml"/><Relationship Id="rId4" Type="http://schemas.openxmlformats.org/officeDocument/2006/relationships/image" Target="../media/image30.JPG"/></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800" dirty="0"/>
              <a:t>State of UPNAAI 2025</a:t>
            </a:r>
          </a:p>
        </p:txBody>
      </p:sp>
      <p:sp>
        <p:nvSpPr>
          <p:cNvPr id="3" name="Subtitle 2"/>
          <p:cNvSpPr>
            <a:spLocks noGrp="1"/>
          </p:cNvSpPr>
          <p:nvPr>
            <p:ph type="subTitle" idx="1"/>
          </p:nvPr>
        </p:nvSpPr>
        <p:spPr>
          <a:xfrm>
            <a:off x="581191" y="3111690"/>
            <a:ext cx="10993546" cy="887103"/>
          </a:xfrm>
        </p:spPr>
        <p:txBody>
          <a:bodyPr>
            <a:noAutofit/>
          </a:bodyPr>
          <a:lstStyle/>
          <a:p>
            <a:pPr algn="ctr"/>
            <a:r>
              <a:rPr lang="en-US" sz="2000" b="1" dirty="0">
                <a:solidFill>
                  <a:schemeClr val="bg1"/>
                </a:solidFill>
              </a:rPr>
              <a:t>Manuela Rosa C. Castillo, MSN RN</a:t>
            </a:r>
          </a:p>
          <a:p>
            <a:pPr algn="ctr"/>
            <a:r>
              <a:rPr lang="en-US" sz="2000" b="1" dirty="0">
                <a:solidFill>
                  <a:schemeClr val="bg1"/>
                </a:solidFill>
              </a:rPr>
              <a:t>UPNAAI President, 2023-2025</a:t>
            </a:r>
          </a:p>
        </p:txBody>
      </p:sp>
    </p:spTree>
    <p:extLst>
      <p:ext uri="{BB962C8B-B14F-4D97-AF65-F5344CB8AC3E}">
        <p14:creationId xmlns:p14="http://schemas.microsoft.com/office/powerpoint/2010/main" val="3491552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33">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37">
            <a:extLst>
              <a:ext uri="{FF2B5EF4-FFF2-40B4-BE49-F238E27FC236}">
                <a16:creationId xmlns:a16="http://schemas.microsoft.com/office/drawing/2014/main" id="{FC4E03DE-1C4E-4337-B54B-247C1E94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40" name="Rectangle 39">
            <a:extLst>
              <a:ext uri="{FF2B5EF4-FFF2-40B4-BE49-F238E27FC236}">
                <a16:creationId xmlns:a16="http://schemas.microsoft.com/office/drawing/2014/main" id="{206E80FF-5363-4EBB-97FF-C84D9EA35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1"/>
            <a:ext cx="12191999"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7619E46E-5263-4C6C-A732-9633475D9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38174"/>
            <a:ext cx="3705323" cy="576262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6D0107E-2DE9-0D04-FFC1-5E788B645981}"/>
              </a:ext>
            </a:extLst>
          </p:cNvPr>
          <p:cNvSpPr>
            <a:spLocks noGrp="1"/>
          </p:cNvSpPr>
          <p:nvPr>
            <p:ph type="title"/>
          </p:nvPr>
        </p:nvSpPr>
        <p:spPr>
          <a:xfrm>
            <a:off x="803189" y="1209184"/>
            <a:ext cx="3089189" cy="4734416"/>
          </a:xfrm>
        </p:spPr>
        <p:txBody>
          <a:bodyPr vert="horz" lIns="91440" tIns="45720" rIns="91440" bIns="45720" rtlCol="0" anchor="ctr">
            <a:normAutofit/>
          </a:bodyPr>
          <a:lstStyle/>
          <a:p>
            <a:r>
              <a:rPr lang="en-US" dirty="0">
                <a:solidFill>
                  <a:srgbClr val="FFFFFF"/>
                </a:solidFill>
              </a:rPr>
              <a:t>Community Events 2025</a:t>
            </a:r>
          </a:p>
        </p:txBody>
      </p:sp>
      <p:sp>
        <p:nvSpPr>
          <p:cNvPr id="44" name="Rectangle 43">
            <a:extLst>
              <a:ext uri="{FF2B5EF4-FFF2-40B4-BE49-F238E27FC236}">
                <a16:creationId xmlns:a16="http://schemas.microsoft.com/office/drawing/2014/main" id="{3F3E0626-6A9F-400F-9C6C-BDED16912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6947DC32-8EA1-434F-BB8A-E6CDA90BC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47">
            <a:extLst>
              <a:ext uri="{FF2B5EF4-FFF2-40B4-BE49-F238E27FC236}">
                <a16:creationId xmlns:a16="http://schemas.microsoft.com/office/drawing/2014/main" id="{3012DDC2-F706-47ED-B95F-79213E2D0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Rectangle 49">
            <a:extLst>
              <a:ext uri="{FF2B5EF4-FFF2-40B4-BE49-F238E27FC236}">
                <a16:creationId xmlns:a16="http://schemas.microsoft.com/office/drawing/2014/main" id="{CFAE0A1E-0F18-4974-802F-0E6AE1F55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1923" y="654222"/>
            <a:ext cx="3702878" cy="2437844"/>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group of people holding banners in a street&#10;&#10;AI-generated content may be incorrect.">
            <a:extLst>
              <a:ext uri="{FF2B5EF4-FFF2-40B4-BE49-F238E27FC236}">
                <a16:creationId xmlns:a16="http://schemas.microsoft.com/office/drawing/2014/main" id="{26327B3E-4D2F-3987-0FDD-EF8213921054}"/>
              </a:ext>
            </a:extLst>
          </p:cNvPr>
          <p:cNvPicPr>
            <a:picLocks noGrp="1" noChangeAspect="1"/>
          </p:cNvPicPr>
          <p:nvPr>
            <p:ph sz="half" idx="2"/>
          </p:nvPr>
        </p:nvPicPr>
        <p:blipFill>
          <a:blip r:embed="rId2"/>
          <a:srcRect l="757" r="15979"/>
          <a:stretch>
            <a:fillRect/>
          </a:stretch>
        </p:blipFill>
        <p:spPr>
          <a:xfrm>
            <a:off x="4878609" y="780711"/>
            <a:ext cx="2406302" cy="2167476"/>
          </a:xfrm>
          <a:prstGeom prst="rect">
            <a:avLst/>
          </a:prstGeom>
        </p:spPr>
      </p:pic>
      <p:pic>
        <p:nvPicPr>
          <p:cNvPr id="10" name="Content Placeholder 9" descr="A group of people holding signs&#10;&#10;AI-generated content may be incorrect.">
            <a:extLst>
              <a:ext uri="{FF2B5EF4-FFF2-40B4-BE49-F238E27FC236}">
                <a16:creationId xmlns:a16="http://schemas.microsoft.com/office/drawing/2014/main" id="{5A6042FB-4237-B4A6-9BA9-0B769F2ACB6B}"/>
              </a:ext>
            </a:extLst>
          </p:cNvPr>
          <p:cNvPicPr>
            <a:picLocks noGrp="1" noChangeAspect="1"/>
          </p:cNvPicPr>
          <p:nvPr>
            <p:ph sz="quarter" idx="4"/>
          </p:nvPr>
        </p:nvPicPr>
        <p:blipFill>
          <a:blip r:embed="rId3"/>
          <a:srcRect l="14013"/>
          <a:stretch>
            <a:fillRect/>
          </a:stretch>
        </p:blipFill>
        <p:spPr>
          <a:xfrm>
            <a:off x="8188827" y="904267"/>
            <a:ext cx="3400442" cy="1937753"/>
          </a:xfrm>
          <a:prstGeom prst="rect">
            <a:avLst/>
          </a:prstGeom>
        </p:spPr>
      </p:pic>
      <p:sp>
        <p:nvSpPr>
          <p:cNvPr id="52" name="Rectangle 51">
            <a:extLst>
              <a:ext uri="{FF2B5EF4-FFF2-40B4-BE49-F238E27FC236}">
                <a16:creationId xmlns:a16="http://schemas.microsoft.com/office/drawing/2014/main" id="{3372E1CD-CBE8-4674-A9FE-54B4AC851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6239" y="654222"/>
            <a:ext cx="3702878" cy="2437844"/>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776781E0-EBE3-8900-8047-E6786092B6C8}"/>
              </a:ext>
            </a:extLst>
          </p:cNvPr>
          <p:cNvSpPr>
            <a:spLocks noGrp="1"/>
          </p:cNvSpPr>
          <p:nvPr>
            <p:ph type="body" sz="quarter" idx="3"/>
          </p:nvPr>
        </p:nvSpPr>
        <p:spPr>
          <a:xfrm>
            <a:off x="4561870" y="3425295"/>
            <a:ext cx="6864154" cy="2800477"/>
          </a:xfrm>
        </p:spPr>
        <p:txBody>
          <a:bodyPr vert="horz" lIns="91440" tIns="45720" rIns="91440" bIns="45720" rtlCol="0" anchor="ctr">
            <a:normAutofit/>
          </a:bodyPr>
          <a:lstStyle/>
          <a:p>
            <a:pPr>
              <a:buFont typeface="Wingdings 2" panose="05020102010507070707" pitchFamily="18" charset="2"/>
              <a:buChar char=""/>
            </a:pPr>
            <a:r>
              <a:rPr lang="en-US" sz="2200" dirty="0">
                <a:solidFill>
                  <a:srgbClr val="3D3D3D"/>
                </a:solidFill>
                <a:effectLst/>
                <a:latin typeface="Gill Sans MT" panose="020B0502020104020203" pitchFamily="34" charset="77"/>
              </a:rPr>
              <a:t>The UP Nurses East Coast Chapter takes part in the yearly Independence Day Parade organized by the Philippine Consulate of New York, joining over 200 organizations including fellow UP groups such as UPAA-NJ, UPAAA and UPMASA.</a:t>
            </a:r>
            <a:endParaRPr lang="en-US" dirty="0">
              <a:solidFill>
                <a:schemeClr val="tx2"/>
              </a:solidFill>
            </a:endParaRPr>
          </a:p>
        </p:txBody>
      </p:sp>
    </p:spTree>
    <p:extLst>
      <p:ext uri="{BB962C8B-B14F-4D97-AF65-F5344CB8AC3E}">
        <p14:creationId xmlns:p14="http://schemas.microsoft.com/office/powerpoint/2010/main" val="3274651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7E722-74CE-FBBD-3BB6-EF7105239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802A2-0B31-BDF5-3A52-96E72431AC6E}"/>
              </a:ext>
            </a:extLst>
          </p:cNvPr>
          <p:cNvSpPr>
            <a:spLocks noGrp="1"/>
          </p:cNvSpPr>
          <p:nvPr>
            <p:ph type="title"/>
          </p:nvPr>
        </p:nvSpPr>
        <p:spPr>
          <a:xfrm>
            <a:off x="581193" y="464234"/>
            <a:ext cx="11029616" cy="1491175"/>
          </a:xfrm>
        </p:spPr>
        <p:txBody>
          <a:bodyPr>
            <a:normAutofit fontScale="90000"/>
          </a:bodyPr>
          <a:lstStyle/>
          <a:p>
            <a:br>
              <a:rPr lang="en-US" dirty="0"/>
            </a:br>
            <a:br>
              <a:rPr lang="en-US" dirty="0"/>
            </a:br>
            <a:br>
              <a:rPr lang="en-US" dirty="0"/>
            </a:br>
            <a:br>
              <a:rPr lang="en-US" dirty="0"/>
            </a:br>
            <a:br>
              <a:rPr lang="en-US" dirty="0"/>
            </a:br>
            <a:r>
              <a:rPr lang="en-US" dirty="0"/>
              <a:t>Education &amp; INNOVATION:</a:t>
            </a:r>
            <a:br>
              <a:rPr lang="en-US" dirty="0"/>
            </a:br>
            <a:r>
              <a:rPr lang="en-US" dirty="0"/>
              <a:t>Balik Turo 2025</a:t>
            </a:r>
            <a:br>
              <a:rPr lang="en-US" dirty="0"/>
            </a:br>
            <a:endParaRPr lang="en-US" dirty="0"/>
          </a:p>
        </p:txBody>
      </p:sp>
      <p:sp>
        <p:nvSpPr>
          <p:cNvPr id="7" name="Text Placeholder 6">
            <a:extLst>
              <a:ext uri="{FF2B5EF4-FFF2-40B4-BE49-F238E27FC236}">
                <a16:creationId xmlns:a16="http://schemas.microsoft.com/office/drawing/2014/main" id="{D108EACF-E6B6-F8D7-7842-3262BA911897}"/>
              </a:ext>
            </a:extLst>
          </p:cNvPr>
          <p:cNvSpPr>
            <a:spLocks noGrp="1"/>
          </p:cNvSpPr>
          <p:nvPr>
            <p:ph type="body" sz="quarter" idx="3"/>
          </p:nvPr>
        </p:nvSpPr>
        <p:spPr>
          <a:xfrm>
            <a:off x="6217709" y="2182814"/>
            <a:ext cx="5393099" cy="446086"/>
          </a:xfrm>
        </p:spPr>
        <p:txBody>
          <a:bodyPr/>
          <a:lstStyle/>
          <a:p>
            <a:r>
              <a:rPr lang="en-US" dirty="0"/>
              <a:t>LOGISTICS</a:t>
            </a:r>
          </a:p>
        </p:txBody>
      </p:sp>
      <p:sp>
        <p:nvSpPr>
          <p:cNvPr id="8" name="Content Placeholder 7">
            <a:extLst>
              <a:ext uri="{FF2B5EF4-FFF2-40B4-BE49-F238E27FC236}">
                <a16:creationId xmlns:a16="http://schemas.microsoft.com/office/drawing/2014/main" id="{E08085B9-9B31-7830-0D5C-905AB39E0BB8}"/>
              </a:ext>
            </a:extLst>
          </p:cNvPr>
          <p:cNvSpPr>
            <a:spLocks noGrp="1"/>
          </p:cNvSpPr>
          <p:nvPr>
            <p:ph sz="quarter" idx="4"/>
          </p:nvPr>
        </p:nvSpPr>
        <p:spPr>
          <a:xfrm>
            <a:off x="6217709" y="2628900"/>
            <a:ext cx="5393100" cy="3232151"/>
          </a:xfrm>
        </p:spPr>
        <p:txBody>
          <a:bodyPr>
            <a:normAutofit fontScale="77500" lnSpcReduction="20000"/>
          </a:bodyPr>
          <a:lstStyle/>
          <a:p>
            <a:r>
              <a:rPr lang="en-US" dirty="0"/>
              <a:t>Theme: Nursing Nexus- Connecting Passion, Purpose, and Progress</a:t>
            </a:r>
          </a:p>
          <a:p>
            <a:r>
              <a:rPr lang="en-US" dirty="0"/>
              <a:t>Co-sponsored by UPNAA-Rocky Mountain Region and Pacific State</a:t>
            </a:r>
          </a:p>
          <a:p>
            <a:r>
              <a:rPr lang="en-US" dirty="0"/>
              <a:t>Awarding of Academic Scholarship and One-time Educational Grants by UPNEC and UPNAA-Texas</a:t>
            </a:r>
          </a:p>
          <a:p>
            <a:r>
              <a:rPr lang="en-US" dirty="0"/>
              <a:t>Three Impactful and knowledgeable speakers</a:t>
            </a:r>
          </a:p>
          <a:p>
            <a:r>
              <a:rPr lang="en-US" dirty="0"/>
              <a:t>Littman Stethoscope Raffle giveaway compliments of Lyvia Villegas, BSN ‘71 and PGH Class 65</a:t>
            </a:r>
          </a:p>
          <a:p>
            <a:r>
              <a:rPr lang="en-US" dirty="0"/>
              <a:t>Balik Turo T-shirt design was created by UPCN student</a:t>
            </a:r>
          </a:p>
          <a:p>
            <a:r>
              <a:rPr lang="en-US" dirty="0"/>
              <a:t>Complimentary lunch for over 350 Students, Faculty and auxiliary services of UPCN</a:t>
            </a:r>
          </a:p>
          <a:p>
            <a:r>
              <a:rPr lang="en-US" dirty="0"/>
              <a:t>Evaluations &amp; suggestions were all positive and engaging</a:t>
            </a:r>
          </a:p>
        </p:txBody>
      </p:sp>
      <p:pic>
        <p:nvPicPr>
          <p:cNvPr id="5" name="Picture 4" descr="A group of people posing for a photo&#10;&#10;AI-generated content may be incorrect.">
            <a:extLst>
              <a:ext uri="{FF2B5EF4-FFF2-40B4-BE49-F238E27FC236}">
                <a16:creationId xmlns:a16="http://schemas.microsoft.com/office/drawing/2014/main" id="{44384877-1C6D-E320-A786-50E019B2B445}"/>
              </a:ext>
            </a:extLst>
          </p:cNvPr>
          <p:cNvPicPr>
            <a:picLocks noChangeAspect="1"/>
          </p:cNvPicPr>
          <p:nvPr/>
        </p:nvPicPr>
        <p:blipFill>
          <a:blip r:embed="rId2"/>
          <a:stretch>
            <a:fillRect/>
          </a:stretch>
        </p:blipFill>
        <p:spPr>
          <a:xfrm>
            <a:off x="448235" y="2182814"/>
            <a:ext cx="5647765" cy="4325562"/>
          </a:xfrm>
          <a:prstGeom prst="rect">
            <a:avLst/>
          </a:prstGeom>
        </p:spPr>
      </p:pic>
    </p:spTree>
    <p:extLst>
      <p:ext uri="{BB962C8B-B14F-4D97-AF65-F5344CB8AC3E}">
        <p14:creationId xmlns:p14="http://schemas.microsoft.com/office/powerpoint/2010/main" val="2745135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31">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AD8FBC7-E27D-71DF-2BCC-C8BEF94CF83A}"/>
              </a:ext>
            </a:extLst>
          </p:cNvPr>
          <p:cNvSpPr>
            <a:spLocks noGrp="1"/>
          </p:cNvSpPr>
          <p:nvPr>
            <p:ph type="title"/>
          </p:nvPr>
        </p:nvSpPr>
        <p:spPr>
          <a:xfrm>
            <a:off x="762121" y="960723"/>
            <a:ext cx="4968489" cy="1013800"/>
          </a:xfrm>
        </p:spPr>
        <p:txBody>
          <a:bodyPr vert="horz" lIns="91440" tIns="45720" rIns="91440" bIns="45720" rtlCol="0" anchor="b">
            <a:normAutofit/>
          </a:bodyPr>
          <a:lstStyle/>
          <a:p>
            <a:r>
              <a:rPr lang="en-US">
                <a:solidFill>
                  <a:srgbClr val="FFFFFF"/>
                </a:solidFill>
              </a:rPr>
              <a:t>Academic Scholarship Awards 2025</a:t>
            </a:r>
          </a:p>
        </p:txBody>
      </p:sp>
      <p:sp>
        <p:nvSpPr>
          <p:cNvPr id="34" name="Rectangle 33">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Content Placeholder 5">
            <a:extLst>
              <a:ext uri="{FF2B5EF4-FFF2-40B4-BE49-F238E27FC236}">
                <a16:creationId xmlns:a16="http://schemas.microsoft.com/office/drawing/2014/main" id="{727FE33F-B70D-0197-69E8-5B676E793F65}"/>
              </a:ext>
            </a:extLst>
          </p:cNvPr>
          <p:cNvSpPr>
            <a:spLocks noGrp="1"/>
          </p:cNvSpPr>
          <p:nvPr>
            <p:ph sz="quarter" idx="4"/>
          </p:nvPr>
        </p:nvSpPr>
        <p:spPr>
          <a:xfrm>
            <a:off x="783387" y="2254102"/>
            <a:ext cx="4947221" cy="3650344"/>
          </a:xfrm>
        </p:spPr>
        <p:txBody>
          <a:bodyPr vert="horz" lIns="91440" tIns="45720" rIns="91440" bIns="45720" rtlCol="0" anchor="ctr">
            <a:normAutofit/>
          </a:bodyPr>
          <a:lstStyle/>
          <a:p>
            <a:r>
              <a:rPr lang="en-US" dirty="0">
                <a:solidFill>
                  <a:srgbClr val="FFFFFF"/>
                </a:solidFill>
              </a:rPr>
              <a:t>UPNAA Texas Chapter awards the UP-Male Nurses Organization a one-time educational grant</a:t>
            </a:r>
          </a:p>
          <a:p>
            <a:r>
              <a:rPr lang="en-US" dirty="0">
                <a:solidFill>
                  <a:srgbClr val="FFFFFF"/>
                </a:solidFill>
              </a:rPr>
              <a:t>UPNEC Chapter awards their Baccalaureate scholar their semestral stipend</a:t>
            </a:r>
          </a:p>
          <a:p>
            <a:r>
              <a:rPr lang="en-US" dirty="0">
                <a:solidFill>
                  <a:srgbClr val="FFFFFF"/>
                </a:solidFill>
              </a:rPr>
              <a:t>UPNAA RMRPS Chapter awards two (2) UPCN students one-time educational grants </a:t>
            </a:r>
          </a:p>
        </p:txBody>
      </p:sp>
      <p:pic>
        <p:nvPicPr>
          <p:cNvPr id="8" name="Content Placeholder 7" descr="A group of people holding a large sign&#10;&#10;AI-generated content may be incorrect.">
            <a:extLst>
              <a:ext uri="{FF2B5EF4-FFF2-40B4-BE49-F238E27FC236}">
                <a16:creationId xmlns:a16="http://schemas.microsoft.com/office/drawing/2014/main" id="{17037085-972F-7BC4-BBD5-6DCC89D62B7D}"/>
              </a:ext>
            </a:extLst>
          </p:cNvPr>
          <p:cNvPicPr>
            <a:picLocks noGrp="1" noChangeAspect="1"/>
          </p:cNvPicPr>
          <p:nvPr>
            <p:ph sz="half" idx="2"/>
          </p:nvPr>
        </p:nvPicPr>
        <p:blipFill>
          <a:blip r:embed="rId2"/>
          <a:stretch>
            <a:fillRect/>
          </a:stretch>
        </p:blipFill>
        <p:spPr>
          <a:xfrm>
            <a:off x="6468084" y="1576373"/>
            <a:ext cx="4952475" cy="3714356"/>
          </a:xfrm>
          <a:prstGeom prst="rect">
            <a:avLst/>
          </a:prstGeom>
        </p:spPr>
      </p:pic>
    </p:spTree>
    <p:extLst>
      <p:ext uri="{BB962C8B-B14F-4D97-AF65-F5344CB8AC3E}">
        <p14:creationId xmlns:p14="http://schemas.microsoft.com/office/powerpoint/2010/main" val="261007421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4" name="Rectangle 23">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8263250-7712-9D3A-6BE9-9D9023DEF48A}"/>
              </a:ext>
            </a:extLst>
          </p:cNvPr>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Volunteer Services 2025</a:t>
            </a:r>
          </a:p>
        </p:txBody>
      </p:sp>
      <p:sp>
        <p:nvSpPr>
          <p:cNvPr id="26" name="Rectangle 25">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 name="Content Placeholder 7" descr="A poster for a beach clean up event&#10;&#10;AI-generated content may be incorrect.">
            <a:extLst>
              <a:ext uri="{FF2B5EF4-FFF2-40B4-BE49-F238E27FC236}">
                <a16:creationId xmlns:a16="http://schemas.microsoft.com/office/drawing/2014/main" id="{0936A169-2D49-6639-9DD5-E1C7A97812DA}"/>
              </a:ext>
            </a:extLst>
          </p:cNvPr>
          <p:cNvPicPr>
            <a:picLocks noGrp="1" noChangeAspect="1"/>
          </p:cNvPicPr>
          <p:nvPr>
            <p:ph sz="half" idx="2"/>
          </p:nvPr>
        </p:nvPicPr>
        <p:blipFill>
          <a:blip r:embed="rId2"/>
          <a:srcRect t="18783" r="2" b="16903"/>
          <a:stretch>
            <a:fillRect/>
          </a:stretch>
        </p:blipFill>
        <p:spPr>
          <a:xfrm>
            <a:off x="4654295" y="457200"/>
            <a:ext cx="7086151" cy="5899650"/>
          </a:xfrm>
          <a:prstGeom prst="rect">
            <a:avLst/>
          </a:prstGeom>
        </p:spPr>
      </p:pic>
      <p:sp>
        <p:nvSpPr>
          <p:cNvPr id="9" name="Content Placeholder 5">
            <a:extLst>
              <a:ext uri="{FF2B5EF4-FFF2-40B4-BE49-F238E27FC236}">
                <a16:creationId xmlns:a16="http://schemas.microsoft.com/office/drawing/2014/main" id="{71852EA7-27C7-0ED5-6FBD-0714FCEF8977}"/>
              </a:ext>
            </a:extLst>
          </p:cNvPr>
          <p:cNvSpPr txBox="1">
            <a:spLocks/>
          </p:cNvSpPr>
          <p:nvPr/>
        </p:nvSpPr>
        <p:spPr>
          <a:xfrm>
            <a:off x="6217708" y="2946274"/>
            <a:ext cx="5393100" cy="2934999"/>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endParaRPr lang="en-US" dirty="0"/>
          </a:p>
        </p:txBody>
      </p:sp>
    </p:spTree>
    <p:extLst>
      <p:ext uri="{BB962C8B-B14F-4D97-AF65-F5344CB8AC3E}">
        <p14:creationId xmlns:p14="http://schemas.microsoft.com/office/powerpoint/2010/main" val="1989866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A4E01-057A-359A-72DD-2095FF2066AB}"/>
              </a:ext>
            </a:extLst>
          </p:cNvPr>
          <p:cNvSpPr>
            <a:spLocks noGrp="1"/>
          </p:cNvSpPr>
          <p:nvPr>
            <p:ph type="title"/>
          </p:nvPr>
        </p:nvSpPr>
        <p:spPr/>
        <p:txBody>
          <a:bodyPr/>
          <a:lstStyle/>
          <a:p>
            <a:r>
              <a:rPr lang="en-US" dirty="0"/>
              <a:t>Ratification of 2025 Constitution and Bylaws</a:t>
            </a:r>
          </a:p>
        </p:txBody>
      </p:sp>
      <p:sp>
        <p:nvSpPr>
          <p:cNvPr id="4" name="Content Placeholder 3">
            <a:extLst>
              <a:ext uri="{FF2B5EF4-FFF2-40B4-BE49-F238E27FC236}">
                <a16:creationId xmlns:a16="http://schemas.microsoft.com/office/drawing/2014/main" id="{8BA15EF7-8E1D-517F-DC01-409DBBD1B804}"/>
              </a:ext>
            </a:extLst>
          </p:cNvPr>
          <p:cNvSpPr>
            <a:spLocks noGrp="1"/>
          </p:cNvSpPr>
          <p:nvPr>
            <p:ph sz="half" idx="2"/>
          </p:nvPr>
        </p:nvSpPr>
        <p:spPr>
          <a:xfrm>
            <a:off x="494071" y="2168014"/>
            <a:ext cx="11116737" cy="3693038"/>
          </a:xfrm>
        </p:spPr>
        <p:txBody>
          <a:bodyPr/>
          <a:lstStyle/>
          <a:p>
            <a:endParaRPr lang="en-US" dirty="0"/>
          </a:p>
        </p:txBody>
      </p:sp>
    </p:spTree>
    <p:extLst>
      <p:ext uri="{BB962C8B-B14F-4D97-AF65-F5344CB8AC3E}">
        <p14:creationId xmlns:p14="http://schemas.microsoft.com/office/powerpoint/2010/main" val="3068316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Service 2024</a:t>
            </a:r>
          </a:p>
        </p:txBody>
      </p:sp>
      <p:sp>
        <p:nvSpPr>
          <p:cNvPr id="18" name="Text Placeholder 17"/>
          <p:cNvSpPr>
            <a:spLocks noGrp="1"/>
          </p:cNvSpPr>
          <p:nvPr>
            <p:ph type="body" sz="quarter" idx="3"/>
          </p:nvPr>
        </p:nvSpPr>
        <p:spPr>
          <a:xfrm>
            <a:off x="6086475" y="2182814"/>
            <a:ext cx="5524333" cy="621451"/>
          </a:xfrm>
        </p:spPr>
        <p:txBody>
          <a:bodyPr/>
          <a:lstStyle/>
          <a:p>
            <a:r>
              <a:rPr lang="en-US" dirty="0"/>
              <a:t>Annual Food Bank &amp; Charity Event</a:t>
            </a:r>
          </a:p>
        </p:txBody>
      </p:sp>
      <p:sp>
        <p:nvSpPr>
          <p:cNvPr id="19" name="Content Placeholder 18"/>
          <p:cNvSpPr>
            <a:spLocks noGrp="1"/>
          </p:cNvSpPr>
          <p:nvPr>
            <p:ph sz="quarter" idx="4"/>
          </p:nvPr>
        </p:nvSpPr>
        <p:spPr>
          <a:xfrm>
            <a:off x="6086474" y="2926052"/>
            <a:ext cx="5524333" cy="2934999"/>
          </a:xfrm>
        </p:spPr>
        <p:txBody>
          <a:bodyPr>
            <a:normAutofit fontScale="92500"/>
          </a:bodyPr>
          <a:lstStyle/>
          <a:p>
            <a:r>
              <a:rPr lang="en-US" dirty="0"/>
              <a:t>Annual participation in local Food Bank activities</a:t>
            </a:r>
          </a:p>
          <a:p>
            <a:r>
              <a:rPr lang="en-US" dirty="0"/>
              <a:t>UPNAAI volunteers for a day as part of giving back to the community packing food supplies to be distributed to the local Food Pantry</a:t>
            </a:r>
          </a:p>
          <a:p>
            <a:r>
              <a:rPr lang="en-US" dirty="0"/>
              <a:t>Annual monetary donation to local community causes like “Fighting Hunger” initiatives, completed in Virginia Beach  in 2024</a:t>
            </a:r>
          </a:p>
          <a:p>
            <a:r>
              <a:rPr lang="en-US" dirty="0"/>
              <a:t>This year the annual activity involves volunteering time to clean up the environment at the San Diego beach front</a:t>
            </a:r>
          </a:p>
          <a:p>
            <a:endParaRPr lang="en-US" dirty="0"/>
          </a:p>
        </p:txBody>
      </p:sp>
      <p:pic>
        <p:nvPicPr>
          <p:cNvPr id="4" name="Picture 3" descr="A group of people posing for a photo&#10;&#10;AI-generated content may be incorrect.">
            <a:extLst>
              <a:ext uri="{FF2B5EF4-FFF2-40B4-BE49-F238E27FC236}">
                <a16:creationId xmlns:a16="http://schemas.microsoft.com/office/drawing/2014/main" id="{A62BCD84-466C-8BC2-4451-CA38603275DE}"/>
              </a:ext>
            </a:extLst>
          </p:cNvPr>
          <p:cNvPicPr>
            <a:picLocks noChangeAspect="1"/>
          </p:cNvPicPr>
          <p:nvPr/>
        </p:nvPicPr>
        <p:blipFill>
          <a:blip r:embed="rId2"/>
          <a:stretch>
            <a:fillRect/>
          </a:stretch>
        </p:blipFill>
        <p:spPr>
          <a:xfrm>
            <a:off x="419268" y="1918305"/>
            <a:ext cx="5415476" cy="4340811"/>
          </a:xfrm>
          <a:prstGeom prst="rect">
            <a:avLst/>
          </a:prstGeom>
        </p:spPr>
      </p:pic>
    </p:spTree>
    <p:extLst>
      <p:ext uri="{BB962C8B-B14F-4D97-AF65-F5344CB8AC3E}">
        <p14:creationId xmlns:p14="http://schemas.microsoft.com/office/powerpoint/2010/main" val="1632805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events 2024</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1193" y="2368879"/>
            <a:ext cx="5636516" cy="3382992"/>
          </a:xfrm>
        </p:spPr>
      </p:pic>
      <p:sp>
        <p:nvSpPr>
          <p:cNvPr id="5" name="Text Placeholder 4"/>
          <p:cNvSpPr>
            <a:spLocks noGrp="1"/>
          </p:cNvSpPr>
          <p:nvPr>
            <p:ph type="body" sz="quarter" idx="3"/>
          </p:nvPr>
        </p:nvSpPr>
        <p:spPr/>
        <p:txBody>
          <a:bodyPr/>
          <a:lstStyle/>
          <a:p>
            <a:r>
              <a:rPr lang="en-US" dirty="0"/>
              <a:t>UPNEC in NYC Parade 2024</a:t>
            </a:r>
          </a:p>
        </p:txBody>
      </p:sp>
      <p:sp>
        <p:nvSpPr>
          <p:cNvPr id="6" name="Content Placeholder 5"/>
          <p:cNvSpPr>
            <a:spLocks noGrp="1"/>
          </p:cNvSpPr>
          <p:nvPr>
            <p:ph sz="quarter" idx="4"/>
          </p:nvPr>
        </p:nvSpPr>
        <p:spPr>
          <a:xfrm>
            <a:off x="6523735" y="2920182"/>
            <a:ext cx="5087074" cy="2940870"/>
          </a:xfrm>
        </p:spPr>
        <p:txBody>
          <a:bodyPr>
            <a:normAutofit/>
          </a:bodyPr>
          <a:lstStyle/>
          <a:p>
            <a:r>
              <a:rPr lang="en-US" dirty="0"/>
              <a:t>UPNEC participates annually in the NYC parade celebrating Philippine Independence Day</a:t>
            </a:r>
          </a:p>
          <a:p>
            <a:r>
              <a:rPr lang="en-US" dirty="0"/>
              <a:t>Community events foster collaborations and networking among Filipinos and other healthcare professionals</a:t>
            </a:r>
          </a:p>
          <a:p>
            <a:r>
              <a:rPr lang="en-US" dirty="0"/>
              <a:t>Advocate our pride and culture as Filipinos, unifying us with the rest of the Filipino community in the Tristate-NY, NJ, Connecticut</a:t>
            </a:r>
          </a:p>
        </p:txBody>
      </p:sp>
    </p:spTree>
    <p:extLst>
      <p:ext uri="{BB962C8B-B14F-4D97-AF65-F5344CB8AC3E}">
        <p14:creationId xmlns:p14="http://schemas.microsoft.com/office/powerpoint/2010/main" val="383536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Innovation &amp; education: balik turo sponsors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6939" y="2181225"/>
            <a:ext cx="9138122" cy="3678238"/>
          </a:xfrm>
        </p:spPr>
      </p:pic>
    </p:spTree>
    <p:extLst>
      <p:ext uri="{BB962C8B-B14F-4D97-AF65-F5344CB8AC3E}">
        <p14:creationId xmlns:p14="http://schemas.microsoft.com/office/powerpoint/2010/main" val="1555074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BALIK TURO 2024 </a:t>
            </a:r>
          </a:p>
        </p:txBody>
      </p:sp>
      <p:sp>
        <p:nvSpPr>
          <p:cNvPr id="7" name="Text Placeholder 6"/>
          <p:cNvSpPr>
            <a:spLocks noGrp="1"/>
          </p:cNvSpPr>
          <p:nvPr>
            <p:ph type="body" sz="quarter" idx="3"/>
          </p:nvPr>
        </p:nvSpPr>
        <p:spPr>
          <a:xfrm>
            <a:off x="6217709" y="2250893"/>
            <a:ext cx="5393099" cy="418566"/>
          </a:xfrm>
        </p:spPr>
        <p:txBody>
          <a:bodyPr/>
          <a:lstStyle/>
          <a:p>
            <a:r>
              <a:rPr lang="en-US" dirty="0"/>
              <a:t>LOGISTICS</a:t>
            </a:r>
          </a:p>
        </p:txBody>
      </p:sp>
      <p:sp>
        <p:nvSpPr>
          <p:cNvPr id="8" name="Content Placeholder 7"/>
          <p:cNvSpPr>
            <a:spLocks noGrp="1"/>
          </p:cNvSpPr>
          <p:nvPr>
            <p:ph sz="quarter" idx="4"/>
          </p:nvPr>
        </p:nvSpPr>
        <p:spPr>
          <a:xfrm>
            <a:off x="6217709" y="2654710"/>
            <a:ext cx="5393100" cy="3206342"/>
          </a:xfrm>
        </p:spPr>
        <p:txBody>
          <a:bodyPr>
            <a:normAutofit fontScale="85000" lnSpcReduction="20000"/>
          </a:bodyPr>
          <a:lstStyle/>
          <a:p>
            <a:r>
              <a:rPr lang="en-US" dirty="0"/>
              <a:t>2</a:t>
            </a:r>
            <a:r>
              <a:rPr lang="en-US" baseline="30000" dirty="0"/>
              <a:t>nd</a:t>
            </a:r>
            <a:r>
              <a:rPr lang="en-US" dirty="0"/>
              <a:t> year collaboration with UPCN, co-sponsored by UPNEC and  UPCN Class 1979 </a:t>
            </a:r>
          </a:p>
          <a:p>
            <a:r>
              <a:rPr lang="en-US" dirty="0"/>
              <a:t>All UPCN Students attended the educational event; livestreamed in several classrooms at the college</a:t>
            </a:r>
          </a:p>
          <a:p>
            <a:r>
              <a:rPr lang="en-US" dirty="0"/>
              <a:t>Three (3) Speaker forum presentations by volunteer Alumni </a:t>
            </a:r>
          </a:p>
          <a:p>
            <a:r>
              <a:rPr lang="en-US" dirty="0"/>
              <a:t>Ten (10) Littman Stethoscope giveaways donated by Class 1968</a:t>
            </a:r>
          </a:p>
          <a:p>
            <a:r>
              <a:rPr lang="en-US" dirty="0"/>
              <a:t>Seven (7) total Academic scholarship grants awarded by UPNEC + UPNAA Texas (5) and UPNAA-Texas Chapter (2), amounting to $500+</a:t>
            </a:r>
          </a:p>
          <a:p>
            <a:r>
              <a:rPr lang="en-US" dirty="0"/>
              <a:t>Complimentary T-shirts, Bento boxed lunch provided to 347 students and Faculty, by the generous donations of Class 1979</a:t>
            </a:r>
          </a:p>
          <a:p>
            <a:r>
              <a:rPr lang="en-US" dirty="0"/>
              <a:t>Positive evaluations received</a:t>
            </a:r>
          </a:p>
          <a:p>
            <a:endParaRPr lang="en-US" dirty="0"/>
          </a:p>
          <a:p>
            <a:endParaRPr lang="en-US" dirty="0"/>
          </a:p>
          <a:p>
            <a:endParaRPr lang="en-US" dirty="0"/>
          </a:p>
          <a:p>
            <a:pPr marL="0" indent="0">
              <a:buNone/>
            </a:pPr>
            <a:endParaRPr lang="en-US" dirty="0"/>
          </a:p>
          <a:p>
            <a:pPr marL="0" indent="0">
              <a:buNone/>
            </a:pPr>
            <a:endParaRPr lang="en-US" dirty="0"/>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699475" y="2182813"/>
            <a:ext cx="4529749" cy="3678238"/>
          </a:xfrm>
        </p:spPr>
      </p:pic>
    </p:spTree>
    <p:extLst>
      <p:ext uri="{BB962C8B-B14F-4D97-AF65-F5344CB8AC3E}">
        <p14:creationId xmlns:p14="http://schemas.microsoft.com/office/powerpoint/2010/main" val="2010766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982B322E-34C4-40A4-91E5-53D60DE973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 name="Content Placeholder 7" descr="A person and person standing on stage&#10;&#10;AI-generated content may be incorrect.">
            <a:extLst>
              <a:ext uri="{FF2B5EF4-FFF2-40B4-BE49-F238E27FC236}">
                <a16:creationId xmlns:a16="http://schemas.microsoft.com/office/drawing/2014/main" id="{B1B5E68E-7900-6E46-D793-94E329AF90D3}"/>
              </a:ext>
            </a:extLst>
          </p:cNvPr>
          <p:cNvPicPr>
            <a:picLocks noGrp="1" noChangeAspect="1"/>
          </p:cNvPicPr>
          <p:nvPr>
            <p:ph sz="half" idx="2"/>
          </p:nvPr>
        </p:nvPicPr>
        <p:blipFill>
          <a:blip r:embed="rId2"/>
          <a:srcRect t="9184" r="3" b="14838"/>
          <a:stretch>
            <a:fillRect/>
          </a:stretch>
        </p:blipFill>
        <p:spPr>
          <a:xfrm>
            <a:off x="-11" y="10"/>
            <a:ext cx="4578272" cy="2608947"/>
          </a:xfrm>
          <a:prstGeom prst="rect">
            <a:avLst/>
          </a:prstGeom>
        </p:spPr>
      </p:pic>
      <p:sp>
        <p:nvSpPr>
          <p:cNvPr id="23" name="Rectangle 22">
            <a:extLst>
              <a:ext uri="{FF2B5EF4-FFF2-40B4-BE49-F238E27FC236}">
                <a16:creationId xmlns:a16="http://schemas.microsoft.com/office/drawing/2014/main" id="{CD6976D5-0916-4CA0-926A-5FC254F0D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06" y="0"/>
            <a:ext cx="7571045" cy="6858000"/>
          </a:xfrm>
          <a:prstGeom prst="rect">
            <a:avLst/>
          </a:prstGeom>
          <a:solidFill>
            <a:schemeClr val="accent1"/>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08FEF32-136A-1EDB-EFB3-009073CD72E2}"/>
              </a:ext>
            </a:extLst>
          </p:cNvPr>
          <p:cNvSpPr>
            <a:spLocks noGrp="1"/>
          </p:cNvSpPr>
          <p:nvPr>
            <p:ph type="title"/>
          </p:nvPr>
        </p:nvSpPr>
        <p:spPr>
          <a:xfrm>
            <a:off x="5204707" y="457280"/>
            <a:ext cx="6400367" cy="1431399"/>
          </a:xfrm>
        </p:spPr>
        <p:txBody>
          <a:bodyPr vert="horz" lIns="91440" tIns="45720" rIns="91440" bIns="45720" rtlCol="0" anchor="ctr">
            <a:normAutofit/>
          </a:bodyPr>
          <a:lstStyle/>
          <a:p>
            <a:r>
              <a:rPr lang="en-US">
                <a:solidFill>
                  <a:srgbClr val="FFFFFF"/>
                </a:solidFill>
              </a:rPr>
              <a:t>Academic Grant Awards 2024</a:t>
            </a:r>
          </a:p>
        </p:txBody>
      </p:sp>
      <p:pic>
        <p:nvPicPr>
          <p:cNvPr id="10" name="Content Placeholder 9" descr="A person and person holding a certificate&#10;&#10;AI-generated content may be incorrect.">
            <a:extLst>
              <a:ext uri="{FF2B5EF4-FFF2-40B4-BE49-F238E27FC236}">
                <a16:creationId xmlns:a16="http://schemas.microsoft.com/office/drawing/2014/main" id="{4D9F3CB0-29EB-FC96-C94A-9D4C5D153A91}"/>
              </a:ext>
            </a:extLst>
          </p:cNvPr>
          <p:cNvPicPr>
            <a:picLocks noGrp="1" noChangeAspect="1"/>
          </p:cNvPicPr>
          <p:nvPr>
            <p:ph sz="quarter" idx="4"/>
          </p:nvPr>
        </p:nvPicPr>
        <p:blipFill>
          <a:blip r:embed="rId3"/>
          <a:srcRect l="2702" r="16803" b="-3"/>
          <a:stretch>
            <a:fillRect/>
          </a:stretch>
        </p:blipFill>
        <p:spPr>
          <a:xfrm>
            <a:off x="11" y="2608956"/>
            <a:ext cx="4560199" cy="4249043"/>
          </a:xfrm>
          <a:prstGeom prst="rect">
            <a:avLst/>
          </a:prstGeom>
        </p:spPr>
      </p:pic>
      <p:sp>
        <p:nvSpPr>
          <p:cNvPr id="25" name="Rectangle 24">
            <a:extLst>
              <a:ext uri="{FF2B5EF4-FFF2-40B4-BE49-F238E27FC236}">
                <a16:creationId xmlns:a16="http://schemas.microsoft.com/office/drawing/2014/main" id="{913A77A6-9F45-4FCF-921A-EE086155D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0517" y="-460"/>
            <a:ext cx="91440"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sp>
        <p:nvSpPr>
          <p:cNvPr id="27" name="Rectangle 26">
            <a:extLst>
              <a:ext uri="{FF2B5EF4-FFF2-40B4-BE49-F238E27FC236}">
                <a16:creationId xmlns:a16="http://schemas.microsoft.com/office/drawing/2014/main" id="{27A30D73-0B22-4FA7-B27B-C5C45FE2F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9" y="2560620"/>
            <a:ext cx="4581144"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 Placeholder 4">
            <a:extLst>
              <a:ext uri="{FF2B5EF4-FFF2-40B4-BE49-F238E27FC236}">
                <a16:creationId xmlns:a16="http://schemas.microsoft.com/office/drawing/2014/main" id="{83400E0C-3B09-89B1-AEA8-FE550EB0C107}"/>
              </a:ext>
            </a:extLst>
          </p:cNvPr>
          <p:cNvSpPr>
            <a:spLocks noGrp="1"/>
          </p:cNvSpPr>
          <p:nvPr>
            <p:ph type="body" sz="quarter" idx="3"/>
          </p:nvPr>
        </p:nvSpPr>
        <p:spPr>
          <a:xfrm>
            <a:off x="5207590" y="2194526"/>
            <a:ext cx="6397545" cy="4180873"/>
          </a:xfrm>
        </p:spPr>
        <p:txBody>
          <a:bodyPr vert="horz" lIns="91440" tIns="45720" rIns="91440" bIns="45720" rtlCol="0" anchor="ctr">
            <a:normAutofit/>
          </a:bodyPr>
          <a:lstStyle/>
          <a:p>
            <a:pPr>
              <a:buFont typeface="Wingdings 2" panose="05020102010507070707" pitchFamily="18" charset="2"/>
              <a:buChar char=""/>
            </a:pPr>
            <a:r>
              <a:rPr lang="en-US" dirty="0">
                <a:solidFill>
                  <a:srgbClr val="FFFFFF"/>
                </a:solidFill>
              </a:rPr>
              <a:t>UPNAA Texas awards total of five (5) one-time educational grants to deserving UPCN students</a:t>
            </a:r>
          </a:p>
          <a:p>
            <a:pPr>
              <a:buFont typeface="Wingdings 2" panose="05020102010507070707" pitchFamily="18" charset="2"/>
              <a:buChar char=""/>
            </a:pPr>
            <a:r>
              <a:rPr lang="en-US" dirty="0">
                <a:solidFill>
                  <a:srgbClr val="FFFFFF"/>
                </a:solidFill>
              </a:rPr>
              <a:t>Elizabeth Gamboa Deleon Seeds of Hope Scholarship awards two (2) individual educational grants</a:t>
            </a:r>
          </a:p>
        </p:txBody>
      </p:sp>
    </p:spTree>
    <p:extLst>
      <p:ext uri="{BB962C8B-B14F-4D97-AF65-F5344CB8AC3E}">
        <p14:creationId xmlns:p14="http://schemas.microsoft.com/office/powerpoint/2010/main" val="314436612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UPNAAI Mission &amp; Vision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7013610"/>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2941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Education &amp; Innovation: </a:t>
            </a:r>
            <a:br>
              <a:rPr lang="en-US" dirty="0"/>
            </a:br>
            <a:r>
              <a:rPr lang="en-US" dirty="0"/>
              <a:t>Annual Balik Turo 2023</a:t>
            </a:r>
          </a:p>
        </p:txBody>
      </p:sp>
      <p:sp>
        <p:nvSpPr>
          <p:cNvPr id="7" name="Text Placeholder 6"/>
          <p:cNvSpPr>
            <a:spLocks noGrp="1"/>
          </p:cNvSpPr>
          <p:nvPr>
            <p:ph type="body" sz="quarter" idx="3"/>
          </p:nvPr>
        </p:nvSpPr>
        <p:spPr>
          <a:xfrm>
            <a:off x="6217709" y="2182814"/>
            <a:ext cx="5393099" cy="446086"/>
          </a:xfrm>
        </p:spPr>
        <p:txBody>
          <a:bodyPr/>
          <a:lstStyle/>
          <a:p>
            <a:r>
              <a:rPr lang="en-US" dirty="0"/>
              <a:t>LOGISTICS</a:t>
            </a:r>
          </a:p>
        </p:txBody>
      </p:sp>
      <p:sp>
        <p:nvSpPr>
          <p:cNvPr id="8" name="Content Placeholder 7"/>
          <p:cNvSpPr>
            <a:spLocks noGrp="1"/>
          </p:cNvSpPr>
          <p:nvPr>
            <p:ph sz="quarter" idx="4"/>
          </p:nvPr>
        </p:nvSpPr>
        <p:spPr>
          <a:xfrm>
            <a:off x="6217709" y="2628900"/>
            <a:ext cx="5393100" cy="3232151"/>
          </a:xfrm>
        </p:spPr>
        <p:txBody>
          <a:bodyPr>
            <a:normAutofit fontScale="85000" lnSpcReduction="20000"/>
          </a:bodyPr>
          <a:lstStyle/>
          <a:p>
            <a:r>
              <a:rPr lang="en-US" dirty="0"/>
              <a:t>Initial collaboration with UPCN, UPNAA-Texas Chapter, UPCN Class 1989, with the assistance of UPCN Class 2023 Seniors</a:t>
            </a:r>
          </a:p>
          <a:p>
            <a:r>
              <a:rPr lang="en-US" dirty="0"/>
              <a:t>Over 200 senior and junior students in attendance,</a:t>
            </a:r>
          </a:p>
          <a:p>
            <a:r>
              <a:rPr lang="en-US" dirty="0"/>
              <a:t>Four Speaker presentations on current Best practices in Nursing by volunteer Alumni</a:t>
            </a:r>
          </a:p>
          <a:p>
            <a:r>
              <a:rPr lang="en-US" dirty="0"/>
              <a:t>Littman Stethoscope giveaways, donated by Anonymous donor from UPNAA Texas</a:t>
            </a:r>
          </a:p>
          <a:p>
            <a:r>
              <a:rPr lang="en-US" dirty="0"/>
              <a:t>Academic Scholarship Awards (2)-Elizabeth Gamboa Deleon Seeds of Hope Scholarship Project and UPAA Texas Individual Scholarship Grants (2)</a:t>
            </a:r>
          </a:p>
          <a:p>
            <a:r>
              <a:rPr lang="en-US" dirty="0"/>
              <a:t>Complimentary lunch for the 219 students and Faculty of UPCN sponsored by Class 1989 </a:t>
            </a:r>
          </a:p>
          <a:p>
            <a:r>
              <a:rPr lang="en-US" dirty="0"/>
              <a:t>Evaluations &amp; suggestions were all positive </a:t>
            </a:r>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85762" y="2182813"/>
            <a:ext cx="5543550" cy="3678238"/>
          </a:xfrm>
        </p:spPr>
      </p:pic>
    </p:spTree>
    <p:extLst>
      <p:ext uri="{BB962C8B-B14F-4D97-AF65-F5344CB8AC3E}">
        <p14:creationId xmlns:p14="http://schemas.microsoft.com/office/powerpoint/2010/main" val="2282209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UPNAAI DAY PROCLAMATION 2024</a:t>
            </a:r>
          </a:p>
        </p:txBody>
      </p:sp>
      <p:sp>
        <p:nvSpPr>
          <p:cNvPr id="7" name="Text Placeholder 6"/>
          <p:cNvSpPr>
            <a:spLocks noGrp="1"/>
          </p:cNvSpPr>
          <p:nvPr>
            <p:ph type="body" sz="quarter" idx="3"/>
          </p:nvPr>
        </p:nvSpPr>
        <p:spPr>
          <a:xfrm>
            <a:off x="5377190" y="2051552"/>
            <a:ext cx="5087073" cy="553373"/>
          </a:xfrm>
        </p:spPr>
        <p:txBody>
          <a:bodyPr/>
          <a:lstStyle/>
          <a:p>
            <a:r>
              <a:rPr lang="en-US" dirty="0"/>
              <a:t>August 3, 2024, UPNAAI DAY</a:t>
            </a:r>
          </a:p>
        </p:txBody>
      </p:sp>
      <p:sp>
        <p:nvSpPr>
          <p:cNvPr id="8" name="Content Placeholder 7"/>
          <p:cNvSpPr>
            <a:spLocks noGrp="1"/>
          </p:cNvSpPr>
          <p:nvPr>
            <p:ph sz="quarter" idx="4"/>
          </p:nvPr>
        </p:nvSpPr>
        <p:spPr>
          <a:xfrm>
            <a:off x="5388110" y="2881807"/>
            <a:ext cx="5393100" cy="2934999"/>
          </a:xfrm>
        </p:spPr>
        <p:txBody>
          <a:bodyPr>
            <a:normAutofit fontScale="85000" lnSpcReduction="10000"/>
          </a:bodyPr>
          <a:lstStyle/>
          <a:p>
            <a:r>
              <a:rPr lang="en-US" dirty="0"/>
              <a:t>UPNAAI, as a non-profit organization that aims to foster  professional and personal development of it’s members through education, research, support and collaboration</a:t>
            </a:r>
          </a:p>
          <a:p>
            <a:r>
              <a:rPr lang="en-US" dirty="0"/>
              <a:t>UPNAAI gives back to the University of the Philippines College of Nursing, the UP-PGH School of Nursing, the UPCN Alumni Association and PGH, thru UPNAAI’s annual Volunteer Day, that is in alignment with the organization’s mission of service</a:t>
            </a:r>
          </a:p>
          <a:p>
            <a:r>
              <a:rPr lang="en-US" dirty="0"/>
              <a:t>To commemorate UPNAAI’s Sapphire Jubilee, and to honor the alumni of UPNAAI, </a:t>
            </a:r>
            <a:r>
              <a:rPr lang="en-US" b="1" dirty="0"/>
              <a:t>August 3rd, 2024 is proclaimed as UPNAAI DAY---Robert “Bobby” Dyer, City of Virginia Mayor</a:t>
            </a:r>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061884" y="2050640"/>
            <a:ext cx="3276600" cy="4305300"/>
          </a:xfrm>
        </p:spPr>
      </p:pic>
    </p:spTree>
    <p:extLst>
      <p:ext uri="{BB962C8B-B14F-4D97-AF65-F5344CB8AC3E}">
        <p14:creationId xmlns:p14="http://schemas.microsoft.com/office/powerpoint/2010/main" val="1189777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 ROSE  2024 awarding to </a:t>
            </a:r>
            <a:br>
              <a:rPr lang="en-US" dirty="0"/>
            </a:br>
            <a:r>
              <a:rPr lang="en-US" dirty="0"/>
              <a:t>UPNAAI Founder Mrs. Floresinda Sison-Castello</a:t>
            </a:r>
          </a:p>
        </p:txBody>
      </p:sp>
      <p:sp>
        <p:nvSpPr>
          <p:cNvPr id="7" name="Text Placeholder 6"/>
          <p:cNvSpPr>
            <a:spLocks noGrp="1"/>
          </p:cNvSpPr>
          <p:nvPr>
            <p:ph type="body" sz="quarter" idx="3"/>
          </p:nvPr>
        </p:nvSpPr>
        <p:spPr>
          <a:xfrm>
            <a:off x="5766620" y="2197510"/>
            <a:ext cx="5161936" cy="442451"/>
          </a:xfrm>
        </p:spPr>
        <p:txBody>
          <a:bodyPr/>
          <a:lstStyle/>
          <a:p>
            <a:r>
              <a:rPr lang="en-US" dirty="0"/>
              <a:t>UP ROSE Awardee</a:t>
            </a:r>
          </a:p>
        </p:txBody>
      </p:sp>
      <p:sp>
        <p:nvSpPr>
          <p:cNvPr id="8" name="Content Placeholder 7"/>
          <p:cNvSpPr>
            <a:spLocks noGrp="1"/>
          </p:cNvSpPr>
          <p:nvPr>
            <p:ph sz="quarter" idx="4"/>
          </p:nvPr>
        </p:nvSpPr>
        <p:spPr>
          <a:xfrm>
            <a:off x="5766621" y="2772696"/>
            <a:ext cx="5161936" cy="3215149"/>
          </a:xfrm>
        </p:spPr>
        <p:txBody>
          <a:bodyPr>
            <a:normAutofit fontScale="85000" lnSpcReduction="10000"/>
          </a:bodyPr>
          <a:lstStyle/>
          <a:p>
            <a:r>
              <a:rPr lang="en-US" dirty="0"/>
              <a:t>Founding President of UPNAAI is presented a Leadership Award , 44</a:t>
            </a:r>
            <a:r>
              <a:rPr lang="en-US" baseline="30000" dirty="0"/>
              <a:t>th</a:t>
            </a:r>
            <a:r>
              <a:rPr lang="en-US" dirty="0"/>
              <a:t> UPNAAI Convention 2023</a:t>
            </a:r>
          </a:p>
          <a:p>
            <a:r>
              <a:rPr lang="en-US" dirty="0"/>
              <a:t>UP ROSE award presented in person at the Nursing Home Facility of which Ms. Floresinda Sison Castello is a resident</a:t>
            </a:r>
          </a:p>
          <a:p>
            <a:r>
              <a:rPr lang="en-US" dirty="0"/>
              <a:t>Fondly called Mama Flor, she verbalized how proud of all the Alumni who share their time, talent and expertise as well as their resources to help others.</a:t>
            </a:r>
          </a:p>
          <a:p>
            <a:r>
              <a:rPr lang="en-US" dirty="0"/>
              <a:t>A short program and luncheon culminated the event. It was an honor to meet the Founding President, 2 other past presidents, Mrs. Lyvia Villegas, Class 1968, and Debbie Butuyan, Class 1989 participated and joined the momentous occasion along with Mama Flor’s family!</a:t>
            </a:r>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194619" y="2047825"/>
            <a:ext cx="3701845" cy="4205491"/>
          </a:xfrm>
        </p:spPr>
      </p:pic>
    </p:spTree>
    <p:extLst>
      <p:ext uri="{BB962C8B-B14F-4D97-AF65-F5344CB8AC3E}">
        <p14:creationId xmlns:p14="http://schemas.microsoft.com/office/powerpoint/2010/main" val="2485428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Sapphire jubilee celebration 2024: UPNAAI Life membership gifted to 57 upCn 2024 seniors</a:t>
            </a:r>
          </a:p>
        </p:txBody>
      </p:sp>
      <p:sp>
        <p:nvSpPr>
          <p:cNvPr id="7" name="Content Placeholder 6"/>
          <p:cNvSpPr>
            <a:spLocks noGrp="1"/>
          </p:cNvSpPr>
          <p:nvPr>
            <p:ph idx="1"/>
          </p:nvPr>
        </p:nvSpPr>
        <p:spPr>
          <a:xfrm>
            <a:off x="581193" y="2106754"/>
            <a:ext cx="11029615" cy="3678303"/>
          </a:xfrm>
        </p:spPr>
        <p:txBody>
          <a:bodyPr/>
          <a:lstStyle/>
          <a:p>
            <a:r>
              <a:rPr lang="en-US" dirty="0"/>
              <a:t>A </a:t>
            </a:r>
            <a:r>
              <a:rPr lang="en-US" b="1" dirty="0"/>
              <a:t>Board Resolution </a:t>
            </a:r>
            <a:r>
              <a:rPr lang="en-US" dirty="0"/>
              <a:t>was unanimously approved by the Executive Board of Directors last May 2024, after the resounding success of the Balik Turo Program in April, and the exhilarating and enthusiastic response of the UPCN Students to the Balik Turo presentations, to award </a:t>
            </a:r>
            <a:r>
              <a:rPr lang="en-US" b="1" dirty="0"/>
              <a:t>the UPCN Class of 2024</a:t>
            </a:r>
            <a:r>
              <a:rPr lang="en-US" dirty="0"/>
              <a:t>, a total of 57 graduating Seniors, the </a:t>
            </a:r>
            <a:r>
              <a:rPr lang="en-US" b="1" dirty="0"/>
              <a:t>UPNAAI Life Membership</a:t>
            </a:r>
            <a:r>
              <a:rPr lang="en-US" dirty="0"/>
              <a:t>. This is the highlight of this years </a:t>
            </a:r>
            <a:r>
              <a:rPr lang="en-US" b="1" dirty="0"/>
              <a:t>Sapphire Jubilee celebration</a:t>
            </a:r>
            <a:r>
              <a:rPr lang="en-US" dirty="0"/>
              <a:t>. The graduating seniors will be eligible for the UPNAAI Life Membership provided they complete all requirements for graduation and are officially on the graduation roster. Upon completion &amp; submission of the </a:t>
            </a:r>
            <a:r>
              <a:rPr lang="en-US" b="1" dirty="0"/>
              <a:t>UPNAAI membership application packet</a:t>
            </a:r>
            <a:r>
              <a:rPr lang="en-US" dirty="0"/>
              <a:t>, the Membership Chair, Rosemarie Gadioma, will review and approve the application. The Life membership fee of $150 USD for each graduating Senior is sponsored &amp; donated  by generous individual Nursing Alumni, Chapter members and Class batches with a total cost of $8550. </a:t>
            </a:r>
          </a:p>
        </p:txBody>
      </p:sp>
    </p:spTree>
    <p:extLst>
      <p:ext uri="{BB962C8B-B14F-4D97-AF65-F5344CB8AC3E}">
        <p14:creationId xmlns:p14="http://schemas.microsoft.com/office/powerpoint/2010/main" val="3153542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Sapphire jubilee life membership donors</a:t>
            </a:r>
          </a:p>
        </p:txBody>
      </p:sp>
      <p:sp>
        <p:nvSpPr>
          <p:cNvPr id="3" name="Content Placeholder 2"/>
          <p:cNvSpPr>
            <a:spLocks noGrp="1"/>
          </p:cNvSpPr>
          <p:nvPr>
            <p:ph idx="1"/>
          </p:nvPr>
        </p:nvSpPr>
        <p:spPr>
          <a:xfrm>
            <a:off x="581192" y="1933732"/>
            <a:ext cx="11029616" cy="4572000"/>
          </a:xfrm>
        </p:spPr>
        <p:txBody>
          <a:bodyPr>
            <a:normAutofit fontScale="92500" lnSpcReduction="10000"/>
          </a:bodyPr>
          <a:lstStyle/>
          <a:p>
            <a:r>
              <a:rPr lang="en-US" dirty="0"/>
              <a:t>Josephine Aparri, Class ‘65 UP-PGHSN; UPCN’66, Med Class ’71</a:t>
            </a:r>
          </a:p>
          <a:p>
            <a:r>
              <a:rPr lang="en-US" dirty="0"/>
              <a:t>UPNEC Chapter</a:t>
            </a:r>
          </a:p>
          <a:p>
            <a:r>
              <a:rPr lang="en-US" dirty="0"/>
              <a:t>UPNAA Texas</a:t>
            </a:r>
          </a:p>
          <a:p>
            <a:r>
              <a:rPr lang="en-US" dirty="0"/>
              <a:t>UPNAA-</a:t>
            </a:r>
            <a:r>
              <a:rPr lang="en-US" dirty="0" err="1"/>
              <a:t>DelMarva</a:t>
            </a:r>
            <a:endParaRPr lang="en-US" dirty="0"/>
          </a:p>
          <a:p>
            <a:r>
              <a:rPr lang="en-US" dirty="0"/>
              <a:t>UPNAA-RMRPS</a:t>
            </a:r>
          </a:p>
          <a:p>
            <a:r>
              <a:rPr lang="en-US" dirty="0"/>
              <a:t>UPNAA-Florida</a:t>
            </a:r>
          </a:p>
          <a:p>
            <a:r>
              <a:rPr lang="en-US" dirty="0"/>
              <a:t>UPNAA-California</a:t>
            </a:r>
          </a:p>
          <a:p>
            <a:r>
              <a:rPr lang="en-US" dirty="0" err="1"/>
              <a:t>Abarca</a:t>
            </a:r>
            <a:r>
              <a:rPr lang="en-US" dirty="0"/>
              <a:t> Family GN’63</a:t>
            </a:r>
          </a:p>
          <a:p>
            <a:r>
              <a:rPr lang="en-US" dirty="0"/>
              <a:t>Castello Family GN’50</a:t>
            </a:r>
          </a:p>
          <a:p>
            <a:r>
              <a:rPr lang="en-US" dirty="0" err="1"/>
              <a:t>Osano</a:t>
            </a:r>
            <a:r>
              <a:rPr lang="en-US" dirty="0"/>
              <a:t> Family GN’59</a:t>
            </a:r>
          </a:p>
          <a:p>
            <a:r>
              <a:rPr lang="en-US" dirty="0" err="1"/>
              <a:t>Micabalo</a:t>
            </a:r>
            <a:r>
              <a:rPr lang="en-US" dirty="0"/>
              <a:t> Family BSN’58</a:t>
            </a:r>
          </a:p>
          <a:p>
            <a:r>
              <a:rPr lang="en-US" dirty="0"/>
              <a:t>Delmarva, Texas, RMRPS</a:t>
            </a:r>
          </a:p>
          <a:p>
            <a:endParaRPr lang="en-US" dirty="0"/>
          </a:p>
        </p:txBody>
      </p:sp>
    </p:spTree>
    <p:extLst>
      <p:ext uri="{BB962C8B-B14F-4D97-AF65-F5344CB8AC3E}">
        <p14:creationId xmlns:p14="http://schemas.microsoft.com/office/powerpoint/2010/main" val="3601350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Upnaai, Inc., chapters</a:t>
            </a:r>
          </a:p>
        </p:txBody>
      </p:sp>
      <p:pic>
        <p:nvPicPr>
          <p:cNvPr id="11" name="Content Placeholder 10"/>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3136" y="2184833"/>
            <a:ext cx="3150722" cy="3758767"/>
          </a:xfrm>
        </p:spPr>
      </p:pic>
      <p:pic>
        <p:nvPicPr>
          <p:cNvPr id="15" name="Content Placeholder 14"/>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3716594" y="2226009"/>
            <a:ext cx="3038167" cy="3676414"/>
          </a:xfr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9729" y="2226010"/>
            <a:ext cx="4308800" cy="3676414"/>
          </a:xfrm>
          <a:prstGeom prst="rect">
            <a:avLst/>
          </a:prstGeom>
        </p:spPr>
      </p:pic>
    </p:spTree>
    <p:extLst>
      <p:ext uri="{BB962C8B-B14F-4D97-AF65-F5344CB8AC3E}">
        <p14:creationId xmlns:p14="http://schemas.microsoft.com/office/powerpoint/2010/main" val="4154635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5B1F1915-E076-48EB-BB4A-EE9808EB4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2" name="Rectangle 21">
            <a:extLst>
              <a:ext uri="{FF2B5EF4-FFF2-40B4-BE49-F238E27FC236}">
                <a16:creationId xmlns:a16="http://schemas.microsoft.com/office/drawing/2014/main" id="{4CFB7F65-9106-4CAB-B5F1-B6B1476E70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0996FEB-A7FD-41B5-AC7B-E2ED8B762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a:extLst>
              <a:ext uri="{FF2B5EF4-FFF2-40B4-BE49-F238E27FC236}">
                <a16:creationId xmlns:a16="http://schemas.microsoft.com/office/drawing/2014/main" id="{2F3AC5DB-7693-457F-ACCC-7E0B50B98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a:extLst>
              <a:ext uri="{FF2B5EF4-FFF2-40B4-BE49-F238E27FC236}">
                <a16:creationId xmlns:a16="http://schemas.microsoft.com/office/drawing/2014/main" id="{7F9DE51B-4C99-46DA-BAA8-AFBACAA90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a:extLst>
              <a:ext uri="{FF2B5EF4-FFF2-40B4-BE49-F238E27FC236}">
                <a16:creationId xmlns:a16="http://schemas.microsoft.com/office/drawing/2014/main" id="{1C96A87B-A6AF-49F9-A35C-DBCD32934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641075"/>
            <a:ext cx="11296733" cy="21910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581191" y="776445"/>
            <a:ext cx="10993549" cy="1140874"/>
          </a:xfrm>
        </p:spPr>
        <p:txBody>
          <a:bodyPr vert="horz" lIns="91440" tIns="45720" rIns="91440" bIns="45720" rtlCol="0" anchor="b">
            <a:normAutofit/>
          </a:bodyPr>
          <a:lstStyle/>
          <a:p>
            <a:r>
              <a:rPr lang="en-US" sz="3600">
                <a:solidFill>
                  <a:srgbClr val="FFFFFF"/>
                </a:solidFill>
              </a:rPr>
              <a:t>UPNAAI, INC. CHAPTERS</a:t>
            </a:r>
          </a:p>
        </p:txBody>
      </p:sp>
      <p:pic>
        <p:nvPicPr>
          <p:cNvPr id="7" name="Content Placeholder 6" descr="A screenshot of a cellphone&#10;&#10;AI-generated content may be incorrect."/>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46492" y="2924663"/>
            <a:ext cx="2703403" cy="3465902"/>
          </a:xfrm>
          <a:prstGeom prst="rect">
            <a:avLst/>
          </a:prstGeom>
        </p:spPr>
      </p:pic>
      <p:pic>
        <p:nvPicPr>
          <p:cNvPr id="4" name="Picture 3">
            <a:extLst>
              <a:ext uri="{FF2B5EF4-FFF2-40B4-BE49-F238E27FC236}">
                <a16:creationId xmlns:a16="http://schemas.microsoft.com/office/drawing/2014/main" id="{CEF6EA7F-004C-32F3-2388-3E9C975C024B}"/>
              </a:ext>
            </a:extLst>
          </p:cNvPr>
          <p:cNvPicPr>
            <a:picLocks noChangeAspect="1"/>
          </p:cNvPicPr>
          <p:nvPr/>
        </p:nvPicPr>
        <p:blipFill>
          <a:blip r:embed="rId3"/>
          <a:stretch>
            <a:fillRect/>
          </a:stretch>
        </p:blipFill>
        <p:spPr>
          <a:xfrm>
            <a:off x="4756081" y="2924663"/>
            <a:ext cx="2674819" cy="3465902"/>
          </a:xfrm>
          <a:prstGeom prst="rect">
            <a:avLst/>
          </a:prstGeom>
        </p:spPr>
      </p:pic>
      <p:pic>
        <p:nvPicPr>
          <p:cNvPr id="9" name="Picture 8" descr="A poster of a group of people&#10;&#10;AI-generated content may be incorrec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4403" y="2924635"/>
            <a:ext cx="2668766" cy="3465930"/>
          </a:xfrm>
          <a:prstGeom prst="rect">
            <a:avLst/>
          </a:prstGeom>
        </p:spPr>
      </p:pic>
    </p:spTree>
    <p:extLst>
      <p:ext uri="{BB962C8B-B14F-4D97-AF65-F5344CB8AC3E}">
        <p14:creationId xmlns:p14="http://schemas.microsoft.com/office/powerpoint/2010/main" val="41660717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6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6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62">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64" name="Rectangle 63">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oster of a group of women&#10;&#10;AI-generated content may be incorrect.">
            <a:extLst>
              <a:ext uri="{FF2B5EF4-FFF2-40B4-BE49-F238E27FC236}">
                <a16:creationId xmlns:a16="http://schemas.microsoft.com/office/drawing/2014/main" id="{DEF3347F-110B-C5AF-9D7B-26E7CE18288B}"/>
              </a:ext>
            </a:extLst>
          </p:cNvPr>
          <p:cNvPicPr>
            <a:picLocks noChangeAspect="1"/>
          </p:cNvPicPr>
          <p:nvPr/>
        </p:nvPicPr>
        <p:blipFill>
          <a:blip r:embed="rId2"/>
          <a:srcRect t="6136" r="2" b="2"/>
          <a:stretch>
            <a:fillRect/>
          </a:stretch>
        </p:blipFill>
        <p:spPr>
          <a:xfrm>
            <a:off x="2132090" y="1047665"/>
            <a:ext cx="4113210" cy="5172160"/>
          </a:xfrm>
          <a:prstGeom prst="rect">
            <a:avLst/>
          </a:prstGeom>
        </p:spPr>
      </p:pic>
      <p:sp>
        <p:nvSpPr>
          <p:cNvPr id="65" name="Rectangle 64">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F215001-998E-5FF8-3FE2-1711592ED362}"/>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600">
                <a:solidFill>
                  <a:srgbClr val="FFFFFF"/>
                </a:solidFill>
              </a:rPr>
              <a:t>UPNAAI BOD 2023-2025</a:t>
            </a:r>
          </a:p>
        </p:txBody>
      </p:sp>
    </p:spTree>
    <p:extLst>
      <p:ext uri="{BB962C8B-B14F-4D97-AF65-F5344CB8AC3E}">
        <p14:creationId xmlns:p14="http://schemas.microsoft.com/office/powerpoint/2010/main" val="2486277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3BD6A-359B-5D98-0FA5-1CF2BE00178C}"/>
              </a:ext>
            </a:extLst>
          </p:cNvPr>
          <p:cNvSpPr>
            <a:spLocks noGrp="1"/>
          </p:cNvSpPr>
          <p:nvPr>
            <p:ph type="title"/>
          </p:nvPr>
        </p:nvSpPr>
        <p:spPr/>
        <p:txBody>
          <a:bodyPr/>
          <a:lstStyle/>
          <a:p>
            <a:r>
              <a:rPr lang="en-US" dirty="0"/>
              <a:t>UPNAAI BOD 2025-2027</a:t>
            </a:r>
          </a:p>
        </p:txBody>
      </p:sp>
      <p:sp>
        <p:nvSpPr>
          <p:cNvPr id="3" name="Text Placeholder 2">
            <a:extLst>
              <a:ext uri="{FF2B5EF4-FFF2-40B4-BE49-F238E27FC236}">
                <a16:creationId xmlns:a16="http://schemas.microsoft.com/office/drawing/2014/main" id="{C35F08B3-F8C9-0600-71C0-69A6F4B6AC8D}"/>
              </a:ext>
            </a:extLst>
          </p:cNvPr>
          <p:cNvSpPr>
            <a:spLocks noGrp="1"/>
          </p:cNvSpPr>
          <p:nvPr>
            <p:ph type="body" idx="1"/>
          </p:nvPr>
        </p:nvSpPr>
        <p:spPr>
          <a:xfrm>
            <a:off x="581193" y="1964725"/>
            <a:ext cx="11029616" cy="5869459"/>
          </a:xfrm>
        </p:spPr>
        <p:txBody>
          <a:bodyPr/>
          <a:lstStyle/>
          <a:p>
            <a:endParaRPr lang="en-US" dirty="0"/>
          </a:p>
          <a:p>
            <a:r>
              <a:rPr lang="en-US" sz="2000" dirty="0"/>
              <a:t>The Nominations and Elections Committee (NEC) are pleased to announce the incoming UPNAAI  Executive Committee 2025-2027 which includes the Board of Directors and Advisors.</a:t>
            </a:r>
          </a:p>
          <a:p>
            <a:r>
              <a:rPr lang="en-US" sz="1400" dirty="0"/>
              <a:t>President</a:t>
            </a:r>
          </a:p>
          <a:p>
            <a:r>
              <a:rPr lang="en-US" sz="1400" dirty="0"/>
              <a:t>President-Elect</a:t>
            </a:r>
          </a:p>
          <a:p>
            <a:r>
              <a:rPr lang="en-US" sz="1400" dirty="0"/>
              <a:t>1</a:t>
            </a:r>
            <a:r>
              <a:rPr lang="en-US" sz="1400" baseline="30000" dirty="0"/>
              <a:t>st</a:t>
            </a:r>
            <a:r>
              <a:rPr lang="en-US" sz="1400" dirty="0"/>
              <a:t> VP</a:t>
            </a:r>
          </a:p>
          <a:p>
            <a:r>
              <a:rPr lang="en-US" sz="1400" dirty="0"/>
              <a:t>2ndVP</a:t>
            </a:r>
          </a:p>
          <a:p>
            <a:r>
              <a:rPr lang="en-US" sz="1400" dirty="0"/>
              <a:t>3</a:t>
            </a:r>
            <a:r>
              <a:rPr lang="en-US" sz="1400" baseline="30000" dirty="0"/>
              <a:t>rd</a:t>
            </a:r>
            <a:r>
              <a:rPr lang="en-US" sz="1400" dirty="0"/>
              <a:t> VP</a:t>
            </a:r>
          </a:p>
          <a:p>
            <a:r>
              <a:rPr lang="en-US" sz="1400" dirty="0"/>
              <a:t>Recording Secretary</a:t>
            </a:r>
          </a:p>
          <a:p>
            <a:r>
              <a:rPr lang="en-US" sz="1400" dirty="0"/>
              <a:t>Asst Secretary</a:t>
            </a:r>
          </a:p>
          <a:p>
            <a:r>
              <a:rPr lang="en-US" sz="1400" dirty="0"/>
              <a:t>Treasurer</a:t>
            </a:r>
          </a:p>
          <a:p>
            <a:r>
              <a:rPr lang="en-US" sz="1400" dirty="0"/>
              <a:t>Auditor</a:t>
            </a:r>
          </a:p>
          <a:p>
            <a:r>
              <a:rPr lang="en-US" sz="1400" dirty="0"/>
              <a:t>PRO</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959422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3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3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3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39" name="Rectangle 38">
            <a:extLst>
              <a:ext uri="{FF2B5EF4-FFF2-40B4-BE49-F238E27FC236}">
                <a16:creationId xmlns:a16="http://schemas.microsoft.com/office/drawing/2014/main" id="{683F1FFD-1AA8-4EC2-97B9-FEC7564F48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oster of a hospital&#10;&#10;AI-generated content may be incorrect.">
            <a:extLst>
              <a:ext uri="{FF2B5EF4-FFF2-40B4-BE49-F238E27FC236}">
                <a16:creationId xmlns:a16="http://schemas.microsoft.com/office/drawing/2014/main" id="{78B7C54A-BCE3-9B9B-064E-EB405447D03F}"/>
              </a:ext>
            </a:extLst>
          </p:cNvPr>
          <p:cNvPicPr>
            <a:picLocks noGrp="1" noChangeAspect="1"/>
          </p:cNvPicPr>
          <p:nvPr>
            <p:ph idx="1"/>
          </p:nvPr>
        </p:nvPicPr>
        <p:blipFill>
          <a:blip r:embed="rId2"/>
          <a:srcRect t="26693" r="-2" b="14823"/>
          <a:stretch>
            <a:fillRect/>
          </a:stretch>
        </p:blipFill>
        <p:spPr>
          <a:xfrm>
            <a:off x="446534" y="723899"/>
            <a:ext cx="7498616" cy="5676901"/>
          </a:xfrm>
          <a:prstGeom prst="rect">
            <a:avLst/>
          </a:prstGeom>
        </p:spPr>
      </p:pic>
      <p:sp>
        <p:nvSpPr>
          <p:cNvPr id="41" name="Rectangle 40">
            <a:extLst>
              <a:ext uri="{FF2B5EF4-FFF2-40B4-BE49-F238E27FC236}">
                <a16:creationId xmlns:a16="http://schemas.microsoft.com/office/drawing/2014/main" id="{8FF0F8A7-C9E3-49D9-A67E-09FF582C7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3300">
                <a:solidFill>
                  <a:srgbClr val="FFFFFF"/>
                </a:solidFill>
              </a:rPr>
              <a:t>Save the date: 47</a:t>
            </a:r>
            <a:r>
              <a:rPr lang="en-US" sz="3300" baseline="30000">
                <a:solidFill>
                  <a:srgbClr val="FFFFFF"/>
                </a:solidFill>
              </a:rPr>
              <a:t>th</a:t>
            </a:r>
            <a:r>
              <a:rPr lang="en-US" sz="3300">
                <a:solidFill>
                  <a:srgbClr val="FFFFFF"/>
                </a:solidFill>
              </a:rPr>
              <a:t> annual upnaai convention</a:t>
            </a:r>
          </a:p>
        </p:txBody>
      </p:sp>
      <p:grpSp>
        <p:nvGrpSpPr>
          <p:cNvPr id="43" name="Group 42">
            <a:extLst>
              <a:ext uri="{FF2B5EF4-FFF2-40B4-BE49-F238E27FC236}">
                <a16:creationId xmlns:a16="http://schemas.microsoft.com/office/drawing/2014/main" id="{A4274C20-A98B-4AC3-B16A-B7F41CB582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44" name="Rectangle 43">
              <a:extLst>
                <a:ext uri="{FF2B5EF4-FFF2-40B4-BE49-F238E27FC236}">
                  <a16:creationId xmlns:a16="http://schemas.microsoft.com/office/drawing/2014/main" id="{43ECC69B-2243-424A-8237-CF490F8B06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44">
              <a:extLst>
                <a:ext uri="{FF2B5EF4-FFF2-40B4-BE49-F238E27FC236}">
                  <a16:creationId xmlns:a16="http://schemas.microsoft.com/office/drawing/2014/main" id="{6D2EA3B9-3D17-4510-8464-E74F67267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45">
              <a:extLst>
                <a:ext uri="{FF2B5EF4-FFF2-40B4-BE49-F238E27FC236}">
                  <a16:creationId xmlns:a16="http://schemas.microsoft.com/office/drawing/2014/main" id="{AA5DFA43-F31D-4C31-8826-6B40A21CF9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Tree>
    <p:extLst>
      <p:ext uri="{BB962C8B-B14F-4D97-AF65-F5344CB8AC3E}">
        <p14:creationId xmlns:p14="http://schemas.microsoft.com/office/powerpoint/2010/main" val="329842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Sustainability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61447472"/>
              </p:ext>
            </p:extLst>
          </p:nvPr>
        </p:nvGraphicFramePr>
        <p:xfrm>
          <a:off x="581025" y="2181225"/>
          <a:ext cx="11029950" cy="4279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30177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Updates</a:t>
            </a:r>
          </a:p>
        </p:txBody>
      </p:sp>
      <p:sp>
        <p:nvSpPr>
          <p:cNvPr id="3" name="Text Placeholder 2"/>
          <p:cNvSpPr>
            <a:spLocks noGrp="1"/>
          </p:cNvSpPr>
          <p:nvPr>
            <p:ph type="body" idx="1"/>
          </p:nvPr>
        </p:nvSpPr>
        <p:spPr>
          <a:xfrm>
            <a:off x="581193" y="2250892"/>
            <a:ext cx="5393101" cy="536005"/>
          </a:xfrm>
        </p:spPr>
        <p:txBody>
          <a:bodyPr/>
          <a:lstStyle/>
          <a:p>
            <a:r>
              <a:rPr lang="en-US" dirty="0"/>
              <a:t>Restructuring of UPNAA-California</a:t>
            </a:r>
          </a:p>
        </p:txBody>
      </p:sp>
      <p:sp>
        <p:nvSpPr>
          <p:cNvPr id="4" name="Content Placeholder 3"/>
          <p:cNvSpPr>
            <a:spLocks noGrp="1"/>
          </p:cNvSpPr>
          <p:nvPr>
            <p:ph sz="half" idx="2"/>
          </p:nvPr>
        </p:nvSpPr>
        <p:spPr/>
        <p:txBody>
          <a:bodyPr>
            <a:normAutofit lnSpcReduction="10000"/>
          </a:bodyPr>
          <a:lstStyle/>
          <a:p>
            <a:r>
              <a:rPr lang="en-US" dirty="0"/>
              <a:t>Shout out to Members from California, we are looking for dynamic and innovative leaders to join the Board of Directors, California Chapter</a:t>
            </a:r>
          </a:p>
          <a:p>
            <a:r>
              <a:rPr lang="en-US" dirty="0"/>
              <a:t>Reach out to Maria Melanson, Chapter Formation and Development Chair</a:t>
            </a:r>
          </a:p>
          <a:p>
            <a:r>
              <a:rPr lang="en-US" dirty="0"/>
              <a:t>The spirit of volunteerism is alive, the spirit of giving back is instilled in each and everyone of us. </a:t>
            </a:r>
          </a:p>
        </p:txBody>
      </p:sp>
      <p:sp>
        <p:nvSpPr>
          <p:cNvPr id="5" name="Text Placeholder 4"/>
          <p:cNvSpPr>
            <a:spLocks noGrp="1"/>
          </p:cNvSpPr>
          <p:nvPr>
            <p:ph type="body" sz="quarter" idx="3"/>
          </p:nvPr>
        </p:nvSpPr>
        <p:spPr>
          <a:xfrm>
            <a:off x="6217709" y="2079524"/>
            <a:ext cx="5393099" cy="724742"/>
          </a:xfrm>
        </p:spPr>
        <p:txBody>
          <a:bodyPr/>
          <a:lstStyle/>
          <a:p>
            <a:r>
              <a:rPr lang="en-US" dirty="0"/>
              <a:t>UPNAA-New England Chapter</a:t>
            </a:r>
          </a:p>
        </p:txBody>
      </p:sp>
      <p:sp>
        <p:nvSpPr>
          <p:cNvPr id="6" name="Content Placeholder 5"/>
          <p:cNvSpPr>
            <a:spLocks noGrp="1"/>
          </p:cNvSpPr>
          <p:nvPr>
            <p:ph sz="quarter" idx="4"/>
          </p:nvPr>
        </p:nvSpPr>
        <p:spPr/>
        <p:txBody>
          <a:bodyPr>
            <a:normAutofit lnSpcReduction="10000"/>
          </a:bodyPr>
          <a:lstStyle/>
          <a:p>
            <a:r>
              <a:rPr lang="en-US" dirty="0"/>
              <a:t>Currently in discussions </a:t>
            </a:r>
          </a:p>
          <a:p>
            <a:r>
              <a:rPr lang="en-US" dirty="0"/>
              <a:t>New Chapter will include </a:t>
            </a:r>
            <a:r>
              <a:rPr lang="en-US" b="1" dirty="0"/>
              <a:t>Connecticut, Massachusetts, Rhode Island, New Hampshire and  Vermont, </a:t>
            </a:r>
          </a:p>
          <a:p>
            <a:r>
              <a:rPr lang="en-US" dirty="0"/>
              <a:t>Please nominate potential members that reside in those States</a:t>
            </a:r>
          </a:p>
          <a:p>
            <a:r>
              <a:rPr lang="en-US" dirty="0"/>
              <a:t>Email </a:t>
            </a:r>
            <a:r>
              <a:rPr lang="en-US" b="1" dirty="0"/>
              <a:t>the Chair of Chapter Formation &amp; Development</a:t>
            </a:r>
            <a:r>
              <a:rPr lang="en-US" dirty="0"/>
              <a:t> if you know someone or would like to nominate them as founding member</a:t>
            </a:r>
          </a:p>
        </p:txBody>
      </p:sp>
    </p:spTree>
    <p:extLst>
      <p:ext uri="{BB962C8B-B14F-4D97-AF65-F5344CB8AC3E}">
        <p14:creationId xmlns:p14="http://schemas.microsoft.com/office/powerpoint/2010/main" val="42520824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81192" y="702156"/>
            <a:ext cx="11029616" cy="1085702"/>
          </a:xfrm>
        </p:spPr>
        <p:txBody>
          <a:bodyPr>
            <a:noAutofit/>
          </a:bodyPr>
          <a:lstStyle/>
          <a:p>
            <a:pPr algn="ctr"/>
            <a:r>
              <a:rPr lang="en-US" sz="6600" dirty="0"/>
              <a:t>THANK YOU</a:t>
            </a:r>
          </a:p>
        </p:txBody>
      </p:sp>
    </p:spTree>
    <p:extLst>
      <p:ext uri="{BB962C8B-B14F-4D97-AF65-F5344CB8AC3E}">
        <p14:creationId xmlns:p14="http://schemas.microsoft.com/office/powerpoint/2010/main" val="2195702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798E696-4BBA-46BE-AD86-F7E300B89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1363"/>
            <a:ext cx="12191999" cy="6256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90B0CA3-C333-4560-9975-E31D1B7B9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8369643" y="1037967"/>
            <a:ext cx="3054091" cy="4709131"/>
          </a:xfrm>
        </p:spPr>
        <p:txBody>
          <a:bodyPr anchor="ctr">
            <a:normAutofit/>
          </a:bodyPr>
          <a:lstStyle/>
          <a:p>
            <a:r>
              <a:rPr lang="en-US" dirty="0">
                <a:solidFill>
                  <a:srgbClr val="FFFEFF"/>
                </a:solidFill>
              </a:rPr>
              <a:t>Membership Growth</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861077947"/>
              </p:ext>
            </p:extLst>
          </p:nvPr>
        </p:nvGraphicFramePr>
        <p:xfrm>
          <a:off x="486033" y="1037967"/>
          <a:ext cx="7012370" cy="47091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18794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4C2CAE8-5141-2D0C-518F-A539A91C8063}"/>
              </a:ext>
            </a:extLst>
          </p:cNvPr>
          <p:cNvSpPr>
            <a:spLocks noGrp="1"/>
          </p:cNvSpPr>
          <p:nvPr>
            <p:ph type="title"/>
          </p:nvPr>
        </p:nvSpPr>
        <p:spPr>
          <a:xfrm>
            <a:off x="762121" y="960723"/>
            <a:ext cx="4968489" cy="1013800"/>
          </a:xfrm>
        </p:spPr>
        <p:txBody>
          <a:bodyPr vert="horz" lIns="91440" tIns="45720" rIns="91440" bIns="45720" rtlCol="0" anchor="b">
            <a:normAutofit/>
          </a:bodyPr>
          <a:lstStyle/>
          <a:p>
            <a:r>
              <a:rPr lang="en-US">
                <a:solidFill>
                  <a:srgbClr val="FFFFFF"/>
                </a:solidFill>
              </a:rPr>
              <a:t>2025 Membership Overview</a:t>
            </a:r>
          </a:p>
        </p:txBody>
      </p:sp>
      <p:sp>
        <p:nvSpPr>
          <p:cNvPr id="22" name="Rectangle 21">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Content Placeholder 3">
            <a:extLst>
              <a:ext uri="{FF2B5EF4-FFF2-40B4-BE49-F238E27FC236}">
                <a16:creationId xmlns:a16="http://schemas.microsoft.com/office/drawing/2014/main" id="{FC0BAC27-E51D-648E-066C-358F14AF32ED}"/>
              </a:ext>
            </a:extLst>
          </p:cNvPr>
          <p:cNvSpPr>
            <a:spLocks noGrp="1"/>
          </p:cNvSpPr>
          <p:nvPr>
            <p:ph sz="half" idx="2"/>
          </p:nvPr>
        </p:nvSpPr>
        <p:spPr>
          <a:xfrm>
            <a:off x="783387" y="2254102"/>
            <a:ext cx="4947221" cy="3650344"/>
          </a:xfrm>
        </p:spPr>
        <p:txBody>
          <a:bodyPr vert="horz" lIns="91440" tIns="45720" rIns="91440" bIns="45720" rtlCol="0" anchor="ctr">
            <a:normAutofit/>
          </a:bodyPr>
          <a:lstStyle/>
          <a:p>
            <a:r>
              <a:rPr lang="en-US">
                <a:solidFill>
                  <a:srgbClr val="FFFFFF"/>
                </a:solidFill>
              </a:rPr>
              <a:t>Lifetime Members: 964 individuals committed to UPNAAI.</a:t>
            </a:r>
          </a:p>
          <a:p>
            <a:r>
              <a:rPr lang="en-US">
                <a:solidFill>
                  <a:srgbClr val="FFFFFF"/>
                </a:solidFill>
              </a:rPr>
              <a:t>Associate Members: 50 individuals actively supporting the organization.</a:t>
            </a:r>
          </a:p>
          <a:p>
            <a:r>
              <a:rPr lang="en-US">
                <a:solidFill>
                  <a:srgbClr val="FFFFFF"/>
                </a:solidFill>
              </a:rPr>
              <a:t>Annual Members: 43 members contributing yearly.</a:t>
            </a:r>
          </a:p>
          <a:p>
            <a:r>
              <a:rPr lang="en-US">
                <a:solidFill>
                  <a:srgbClr val="FFFFFF"/>
                </a:solidFill>
              </a:rPr>
              <a:t>Total Active Members: 1,057, showcasing our growing community.</a:t>
            </a:r>
          </a:p>
          <a:p>
            <a:r>
              <a:rPr lang="en-US">
                <a:solidFill>
                  <a:srgbClr val="FFFFFF"/>
                </a:solidFill>
              </a:rPr>
              <a:t>Membership growth highlights the importance of UPNAAI's mission.</a:t>
            </a:r>
          </a:p>
        </p:txBody>
      </p:sp>
      <p:pic>
        <p:nvPicPr>
          <p:cNvPr id="5" name="Content Placeholder 4" descr="Membership Contract Terms and Conditions awaiting signature">
            <a:extLst>
              <a:ext uri="{FF2B5EF4-FFF2-40B4-BE49-F238E27FC236}">
                <a16:creationId xmlns:a16="http://schemas.microsoft.com/office/drawing/2014/main" id="{4D72A49D-92E8-4B1A-B2F0-988FDB1DC045}"/>
              </a:ext>
            </a:extLst>
          </p:cNvPr>
          <p:cNvPicPr>
            <a:picLocks noGrp="1" noChangeAspect="1"/>
          </p:cNvPicPr>
          <p:nvPr>
            <p:ph sz="half" idx="1"/>
          </p:nvPr>
        </p:nvPicPr>
        <p:blipFill>
          <a:blip r:embed="rId3"/>
          <a:stretch>
            <a:fillRect/>
          </a:stretch>
        </p:blipFill>
        <p:spPr>
          <a:xfrm>
            <a:off x="7299891" y="960723"/>
            <a:ext cx="3288861" cy="4945656"/>
          </a:xfrm>
          <a:prstGeom prst="rect">
            <a:avLst/>
          </a:prstGeom>
        </p:spPr>
      </p:pic>
    </p:spTree>
    <p:extLst>
      <p:ext uri="{BB962C8B-B14F-4D97-AF65-F5344CB8AC3E}">
        <p14:creationId xmlns:p14="http://schemas.microsoft.com/office/powerpoint/2010/main" val="80426421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C4A1B-4832-42C3-2F26-1216F63E7684}"/>
              </a:ext>
            </a:extLst>
          </p:cNvPr>
          <p:cNvSpPr>
            <a:spLocks noGrp="1"/>
          </p:cNvSpPr>
          <p:nvPr>
            <p:ph type="title"/>
          </p:nvPr>
        </p:nvSpPr>
        <p:spPr>
          <a:xfrm>
            <a:off x="581192" y="702156"/>
            <a:ext cx="11029616" cy="1013800"/>
          </a:xfrm>
        </p:spPr>
        <p:txBody>
          <a:bodyPr>
            <a:normAutofit/>
          </a:bodyPr>
          <a:lstStyle/>
          <a:p>
            <a:r>
              <a:rPr lang="en-US" dirty="0">
                <a:solidFill>
                  <a:srgbClr val="FFFEFF"/>
                </a:solidFill>
              </a:rPr>
              <a:t>UPNAAI Scholarship 2025</a:t>
            </a:r>
          </a:p>
        </p:txBody>
      </p:sp>
      <p:graphicFrame>
        <p:nvGraphicFramePr>
          <p:cNvPr id="22" name="Content Placeholder 2">
            <a:extLst>
              <a:ext uri="{FF2B5EF4-FFF2-40B4-BE49-F238E27FC236}">
                <a16:creationId xmlns:a16="http://schemas.microsoft.com/office/drawing/2014/main" id="{06D452C9-2DAA-D3E2-118D-F767AD83F11F}"/>
              </a:ext>
            </a:extLst>
          </p:cNvPr>
          <p:cNvGraphicFramePr>
            <a:graphicFrameLocks noGrp="1"/>
          </p:cNvGraphicFramePr>
          <p:nvPr>
            <p:ph idx="1"/>
            <p:extLst>
              <p:ext uri="{D42A27DB-BD31-4B8C-83A1-F6EECF244321}">
                <p14:modId xmlns:p14="http://schemas.microsoft.com/office/powerpoint/2010/main" val="1931948126"/>
              </p:ext>
            </p:extLst>
          </p:nvPr>
        </p:nvGraphicFramePr>
        <p:xfrm>
          <a:off x="581025" y="2101645"/>
          <a:ext cx="11029950" cy="3757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5860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sitting at a table with books&#10;&#10;AI-generated content may be incorrect.">
            <a:extLst>
              <a:ext uri="{FF2B5EF4-FFF2-40B4-BE49-F238E27FC236}">
                <a16:creationId xmlns:a16="http://schemas.microsoft.com/office/drawing/2014/main" id="{D3F3AF93-FFAB-4092-585A-8B79D8BE86C5}"/>
              </a:ext>
            </a:extLst>
          </p:cNvPr>
          <p:cNvPicPr>
            <a:picLocks noGrp="1" noChangeAspect="1"/>
          </p:cNvPicPr>
          <p:nvPr>
            <p:ph idx="1"/>
          </p:nvPr>
        </p:nvPicPr>
        <p:blipFill>
          <a:blip r:embed="rId3"/>
          <a:stretch>
            <a:fillRect/>
          </a:stretch>
        </p:blipFill>
        <p:spPr>
          <a:xfrm>
            <a:off x="814149" y="894639"/>
            <a:ext cx="6707181" cy="5495926"/>
          </a:xfrm>
          <a:prstGeom prst="rect">
            <a:avLst/>
          </a:prstGeom>
        </p:spPr>
      </p:pic>
      <p:sp>
        <p:nvSpPr>
          <p:cNvPr id="20" name="Rectangle 19">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A0F0FE9-D1C4-3842-4F9D-BE47642354FA}"/>
              </a:ext>
            </a:extLst>
          </p:cNvPr>
          <p:cNvSpPr>
            <a:spLocks noGrp="1"/>
          </p:cNvSpPr>
          <p:nvPr>
            <p:ph type="title"/>
          </p:nvPr>
        </p:nvSpPr>
        <p:spPr>
          <a:xfrm>
            <a:off x="8296275" y="1419225"/>
            <a:ext cx="3081576" cy="2085869"/>
          </a:xfrm>
        </p:spPr>
        <p:txBody>
          <a:bodyPr vert="horz" lIns="91440" tIns="45720" rIns="91440" bIns="45720" rtlCol="0" anchor="b">
            <a:normAutofit/>
          </a:bodyPr>
          <a:lstStyle/>
          <a:p>
            <a:r>
              <a:rPr lang="en-US" sz="3300" dirty="0">
                <a:solidFill>
                  <a:srgbClr val="FFFFFF"/>
                </a:solidFill>
              </a:rPr>
              <a:t>Special Fundraising projects</a:t>
            </a:r>
          </a:p>
        </p:txBody>
      </p:sp>
    </p:spTree>
    <p:extLst>
      <p:ext uri="{BB962C8B-B14F-4D97-AF65-F5344CB8AC3E}">
        <p14:creationId xmlns:p14="http://schemas.microsoft.com/office/powerpoint/2010/main" val="3802133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627F6-2456-F840-50BE-7DBEA6D2D461}"/>
              </a:ext>
            </a:extLst>
          </p:cNvPr>
          <p:cNvSpPr>
            <a:spLocks noGrp="1"/>
          </p:cNvSpPr>
          <p:nvPr>
            <p:ph type="title"/>
          </p:nvPr>
        </p:nvSpPr>
        <p:spPr/>
        <p:txBody>
          <a:bodyPr/>
          <a:lstStyle/>
          <a:p>
            <a:r>
              <a:rPr lang="en-US" dirty="0"/>
              <a:t>Sustainability and Viability Projects &amp; Charitable Donations</a:t>
            </a:r>
          </a:p>
        </p:txBody>
      </p:sp>
      <p:sp>
        <p:nvSpPr>
          <p:cNvPr id="3" name="Content Placeholder 2">
            <a:extLst>
              <a:ext uri="{FF2B5EF4-FFF2-40B4-BE49-F238E27FC236}">
                <a16:creationId xmlns:a16="http://schemas.microsoft.com/office/drawing/2014/main" id="{6915A68F-C4D2-3A33-1BAC-BB7F912E87B3}"/>
              </a:ext>
            </a:extLst>
          </p:cNvPr>
          <p:cNvSpPr>
            <a:spLocks noGrp="1"/>
          </p:cNvSpPr>
          <p:nvPr>
            <p:ph idx="1"/>
          </p:nvPr>
        </p:nvSpPr>
        <p:spPr/>
        <p:txBody>
          <a:bodyPr/>
          <a:lstStyle/>
          <a:p>
            <a:pPr marL="301752" indent="-301752" algn="l" rtl="0" eaLnBrk="1" latinLnBrk="0" hangingPunct="1">
              <a:spcBef>
                <a:spcPts val="432"/>
              </a:spcBef>
              <a:spcAft>
                <a:spcPts val="600"/>
              </a:spcAft>
              <a:buFont typeface="Arial" panose="020B0604020202020204" pitchFamily="34" charset="0"/>
              <a:buChar char="•"/>
            </a:pPr>
            <a:r>
              <a:rPr lang="en-US" sz="1800" b="1" u="sng">
                <a:solidFill>
                  <a:srgbClr val="3D3D3D"/>
                </a:solidFill>
                <a:effectLst/>
                <a:latin typeface="Gill Sans MT" panose="020B0502020104020203" pitchFamily="34" charset="77"/>
              </a:rPr>
              <a:t>Fundraising Initiatives:</a:t>
            </a:r>
            <a:endParaRPr lang="en-US" sz="1800">
              <a:solidFill>
                <a:srgbClr val="3D3D3D"/>
              </a:solidFill>
              <a:effectLst/>
              <a:latin typeface="Gill Sans MT" panose="020B0502020104020203" pitchFamily="34" charset="77"/>
            </a:endParaRPr>
          </a:p>
          <a:p>
            <a:pPr marL="301752" indent="-301752" algn="l" rtl="0" eaLnBrk="1" latinLnBrk="0" hangingPunct="1">
              <a:spcBef>
                <a:spcPts val="432"/>
              </a:spcBef>
              <a:spcAft>
                <a:spcPts val="600"/>
              </a:spcAft>
              <a:buNone/>
            </a:pPr>
            <a:r>
              <a:rPr lang="en-US" sz="1800">
                <a:solidFill>
                  <a:srgbClr val="3D3D3D"/>
                </a:solidFill>
                <a:effectLst/>
                <a:latin typeface="Gill Sans MT" panose="020B0502020104020203" pitchFamily="34" charset="77"/>
              </a:rPr>
              <a:t>Giving Tuesdays</a:t>
            </a:r>
          </a:p>
          <a:p>
            <a:pPr marL="301752" indent="-301752" algn="l" rtl="0" eaLnBrk="1" latinLnBrk="0" hangingPunct="1">
              <a:spcBef>
                <a:spcPts val="432"/>
              </a:spcBef>
              <a:spcAft>
                <a:spcPts val="600"/>
              </a:spcAft>
              <a:buNone/>
            </a:pPr>
            <a:r>
              <a:rPr lang="en-US" sz="1800">
                <a:solidFill>
                  <a:srgbClr val="3D3D3D"/>
                </a:solidFill>
                <a:effectLst/>
                <a:latin typeface="Gill Sans MT" panose="020B0502020104020203" pitchFamily="34" charset="77"/>
              </a:rPr>
              <a:t>Benevity Matching Donations</a:t>
            </a:r>
          </a:p>
          <a:p>
            <a:pPr marL="301752" indent="-301752" algn="l" rtl="0" eaLnBrk="1" latinLnBrk="0" hangingPunct="1">
              <a:spcBef>
                <a:spcPts val="432"/>
              </a:spcBef>
              <a:spcAft>
                <a:spcPts val="600"/>
              </a:spcAft>
              <a:buNone/>
            </a:pPr>
            <a:r>
              <a:rPr lang="en-US" sz="1800">
                <a:solidFill>
                  <a:srgbClr val="3D3D3D"/>
                </a:solidFill>
                <a:effectLst/>
                <a:latin typeface="Gill Sans MT" panose="020B0502020104020203" pitchFamily="34" charset="77"/>
              </a:rPr>
              <a:t>Sablay Fundraiser</a:t>
            </a:r>
          </a:p>
          <a:p>
            <a:pPr marL="301752" indent="-301752" algn="l" rtl="0" eaLnBrk="1" latinLnBrk="0" hangingPunct="1">
              <a:spcBef>
                <a:spcPts val="432"/>
              </a:spcBef>
              <a:spcAft>
                <a:spcPts val="600"/>
              </a:spcAft>
              <a:buFont typeface="Arial" panose="020B0604020202020204" pitchFamily="34" charset="0"/>
              <a:buChar char="•"/>
            </a:pPr>
            <a:r>
              <a:rPr lang="en-US" sz="1800" b="1" u="sng">
                <a:solidFill>
                  <a:srgbClr val="3D3D3D"/>
                </a:solidFill>
                <a:effectLst/>
                <a:latin typeface="Gill Sans MT" panose="020B0502020104020203" pitchFamily="34" charset="77"/>
              </a:rPr>
              <a:t>Charitable Contributions:</a:t>
            </a:r>
            <a:endParaRPr lang="en-US" sz="1800">
              <a:solidFill>
                <a:srgbClr val="3D3D3D"/>
              </a:solidFill>
              <a:effectLst/>
              <a:latin typeface="Gill Sans MT" panose="020B0502020104020203" pitchFamily="34" charset="77"/>
            </a:endParaRPr>
          </a:p>
          <a:p>
            <a:pPr marL="301752" indent="-301752" algn="l" rtl="0" eaLnBrk="1" latinLnBrk="0" hangingPunct="1">
              <a:spcBef>
                <a:spcPts val="432"/>
              </a:spcBef>
              <a:spcAft>
                <a:spcPts val="600"/>
              </a:spcAft>
              <a:buFont typeface="Arial" panose="020B0604020202020204" pitchFamily="34" charset="0"/>
              <a:buChar char="•"/>
            </a:pPr>
            <a:r>
              <a:rPr lang="en-US" sz="1800">
                <a:solidFill>
                  <a:srgbClr val="3D3D3D"/>
                </a:solidFill>
                <a:effectLst/>
                <a:latin typeface="Gill Sans MT" panose="020B0502020104020203" pitchFamily="34" charset="77"/>
              </a:rPr>
              <a:t>Casa de Luz – consistent recipient</a:t>
            </a:r>
          </a:p>
          <a:p>
            <a:pPr marL="301752" indent="-301752" algn="l" rtl="0" eaLnBrk="1" latinLnBrk="0" hangingPunct="1">
              <a:spcBef>
                <a:spcPts val="432"/>
              </a:spcBef>
              <a:spcAft>
                <a:spcPts val="600"/>
              </a:spcAft>
              <a:buFont typeface="Arial" panose="020B0604020202020204" pitchFamily="34" charset="0"/>
              <a:buChar char="•"/>
            </a:pPr>
            <a:r>
              <a:rPr lang="en-US" sz="1800">
                <a:solidFill>
                  <a:srgbClr val="3D3D3D"/>
                </a:solidFill>
                <a:effectLst/>
                <a:latin typeface="Gill Sans MT" panose="020B0502020104020203" pitchFamily="34" charset="77"/>
              </a:rPr>
              <a:t>Volunteer efforts within the local community and during the annual convention venue</a:t>
            </a:r>
            <a:endParaRPr lang="en-US" dirty="0"/>
          </a:p>
        </p:txBody>
      </p:sp>
    </p:spTree>
    <p:extLst>
      <p:ext uri="{BB962C8B-B14F-4D97-AF65-F5344CB8AC3E}">
        <p14:creationId xmlns:p14="http://schemas.microsoft.com/office/powerpoint/2010/main" val="3707777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364CD-BABC-BA20-6A9D-033E866465DF}"/>
              </a:ext>
            </a:extLst>
          </p:cNvPr>
          <p:cNvSpPr>
            <a:spLocks noGrp="1"/>
          </p:cNvSpPr>
          <p:nvPr>
            <p:ph type="title"/>
          </p:nvPr>
        </p:nvSpPr>
        <p:spPr>
          <a:xfrm>
            <a:off x="581192" y="702156"/>
            <a:ext cx="11029616" cy="815359"/>
          </a:xfrm>
        </p:spPr>
        <p:txBody>
          <a:bodyPr/>
          <a:lstStyle/>
          <a:p>
            <a:r>
              <a:rPr lang="en-US" dirty="0"/>
              <a:t>Donors &amp; Sponsors 2025</a:t>
            </a:r>
          </a:p>
        </p:txBody>
      </p:sp>
      <p:sp>
        <p:nvSpPr>
          <p:cNvPr id="3" name="Content Placeholder 2">
            <a:extLst>
              <a:ext uri="{FF2B5EF4-FFF2-40B4-BE49-F238E27FC236}">
                <a16:creationId xmlns:a16="http://schemas.microsoft.com/office/drawing/2014/main" id="{E07F045F-C7A4-9F52-8B96-210BA10EE96D}"/>
              </a:ext>
            </a:extLst>
          </p:cNvPr>
          <p:cNvSpPr>
            <a:spLocks noGrp="1"/>
          </p:cNvSpPr>
          <p:nvPr>
            <p:ph idx="1"/>
          </p:nvPr>
        </p:nvSpPr>
        <p:spPr>
          <a:xfrm>
            <a:off x="581192" y="2052536"/>
            <a:ext cx="11029615" cy="4103307"/>
          </a:xfrm>
        </p:spPr>
        <p:txBody>
          <a:bodyPr>
            <a:normAutofit fontScale="77500" lnSpcReduction="20000"/>
          </a:bodyPr>
          <a:lstStyle/>
          <a:p>
            <a:r>
              <a:rPr lang="en-US" dirty="0"/>
              <a:t>UPNAAI Convention Bronze Sponsor : UPCN Class 1990</a:t>
            </a:r>
          </a:p>
          <a:p>
            <a:r>
              <a:rPr lang="en-US" dirty="0"/>
              <a:t>UPNAAI Scholarship Grant Donors: Josephine Aparri, GN’65; Jean Perez,GN’65; Josie Castro,GN’65; Sonia DeGuia,BSN’79; UPNEC Chapter</a:t>
            </a:r>
          </a:p>
          <a:p>
            <a:r>
              <a:rPr lang="en-US" dirty="0"/>
              <a:t>2025 Balik Turo Donors: UPCN Class’65; UPNAA DelMarVa Chapter; UP-PGHSN Class ‘68;UPNAA RMRPS Chapter; UPNAA Texas Chapter</a:t>
            </a:r>
          </a:p>
          <a:p>
            <a:r>
              <a:rPr lang="en-US" dirty="0"/>
              <a:t>Giving Tuesday Benefactors: Rina Gangozo; Cory Reyes; Debbie Butuyan; Lyvia Villegas; Willy Ungco; Finnette Castaneda; Minnie Castillo; Mylene Supan-Rivas; Mylene Esco; Ramil Cabela; Lani Relucio</a:t>
            </a:r>
          </a:p>
          <a:p>
            <a:r>
              <a:rPr lang="en-US" dirty="0"/>
              <a:t>Lyvia Villegas- Author of Isang Balagtasan Taglish Haiku Koleksyon ng mga Tula at Liham, of which net sales proceeds will fund Balik Turo from 2025 till 2027</a:t>
            </a:r>
          </a:p>
          <a:p>
            <a:r>
              <a:rPr lang="en-US" dirty="0"/>
              <a:t>The Neil and Cherilyn Warren Endowment Fund</a:t>
            </a:r>
          </a:p>
          <a:p>
            <a:r>
              <a:rPr lang="en-US" dirty="0"/>
              <a:t>Delia Zambrano-Reyes Fund</a:t>
            </a:r>
          </a:p>
          <a:p>
            <a:r>
              <a:rPr lang="en-US" dirty="0"/>
              <a:t>Anna Lizo Nido-for jumpstarting the upnaai.org Website Redesign Fund</a:t>
            </a:r>
          </a:p>
          <a:p>
            <a:r>
              <a:rPr lang="en-US" dirty="0"/>
              <a:t>Lachme Sullesta-for your unparalleled generosity &amp; services, for initiating the Dr. Otoniel R. Sullesta Memorial Scholarship Fund</a:t>
            </a:r>
          </a:p>
          <a:p>
            <a:r>
              <a:rPr lang="en-US" dirty="0"/>
              <a:t>Merle Abrenica &amp; Josie Castro- ERC easel donations</a:t>
            </a:r>
          </a:p>
          <a:p>
            <a:r>
              <a:rPr lang="en-US" dirty="0"/>
              <a:t>UPNAAI Convention Photobooth sponsors- Earl and Geraldine Abaquin Perez and sons, Ernst and Gian</a:t>
            </a:r>
          </a:p>
          <a:p>
            <a:endParaRPr lang="en-US" dirty="0"/>
          </a:p>
          <a:p>
            <a:endParaRPr lang="en-US" dirty="0"/>
          </a:p>
        </p:txBody>
      </p:sp>
    </p:spTree>
    <p:extLst>
      <p:ext uri="{BB962C8B-B14F-4D97-AF65-F5344CB8AC3E}">
        <p14:creationId xmlns:p14="http://schemas.microsoft.com/office/powerpoint/2010/main" val="350866804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TM03457464[[fn=Dividend]]</Template>
  <TotalTime>27414</TotalTime>
  <Words>1839</Words>
  <Application>Microsoft Office PowerPoint</Application>
  <PresentationFormat>Widescreen</PresentationFormat>
  <Paragraphs>162</Paragraphs>
  <Slides>31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Aptos</vt:lpstr>
      <vt:lpstr>Arial</vt:lpstr>
      <vt:lpstr>Gill Sans MT</vt:lpstr>
      <vt:lpstr>Wingdings 2</vt:lpstr>
      <vt:lpstr>Dividend</vt:lpstr>
      <vt:lpstr>State of UPNAAI 2025</vt:lpstr>
      <vt:lpstr>UPNAAI Mission &amp; Vision</vt:lpstr>
      <vt:lpstr>Sustainability</vt:lpstr>
      <vt:lpstr>Membership Growth</vt:lpstr>
      <vt:lpstr>2025 Membership Overview</vt:lpstr>
      <vt:lpstr>UPNAAI Scholarship 2025</vt:lpstr>
      <vt:lpstr>Special Fundraising projects</vt:lpstr>
      <vt:lpstr>Sustainability and Viability Projects &amp; Charitable Donations</vt:lpstr>
      <vt:lpstr>Donors &amp; Sponsors 2025</vt:lpstr>
      <vt:lpstr>Community Events 2025</vt:lpstr>
      <vt:lpstr>     Education &amp; INNOVATION: Balik Turo 2025 </vt:lpstr>
      <vt:lpstr>Academic Scholarship Awards 2025</vt:lpstr>
      <vt:lpstr>Volunteer Services 2025</vt:lpstr>
      <vt:lpstr>Ratification of 2025 Constitution and Bylaws</vt:lpstr>
      <vt:lpstr>Community Service 2024</vt:lpstr>
      <vt:lpstr>Community events 2024</vt:lpstr>
      <vt:lpstr>Innovation &amp; education: balik turo sponsors</vt:lpstr>
      <vt:lpstr>BALIK TURO 2024 </vt:lpstr>
      <vt:lpstr>Academic Grant Awards 2024</vt:lpstr>
      <vt:lpstr>Education &amp; Innovation:  Annual Balik Turo 2023</vt:lpstr>
      <vt:lpstr>UPNAAI DAY PROCLAMATION 2024</vt:lpstr>
      <vt:lpstr>UP ROSE  2024 awarding to  UPNAAI Founder Mrs. Floresinda Sison-Castello</vt:lpstr>
      <vt:lpstr>Sapphire jubilee celebration 2024: UPNAAI Life membership gifted to 57 upCn 2024 seniors</vt:lpstr>
      <vt:lpstr>Sapphire jubilee life membership donors</vt:lpstr>
      <vt:lpstr>Upnaai, Inc., chapters</vt:lpstr>
      <vt:lpstr>UPNAAI, INC. CHAPTERS</vt:lpstr>
      <vt:lpstr>UPNAAI BOD 2023-2025</vt:lpstr>
      <vt:lpstr>UPNAAI BOD 2025-2027</vt:lpstr>
      <vt:lpstr>Save the date: 47th annual upnaai convention</vt:lpstr>
      <vt:lpstr>Chapter Updates</vt:lpstr>
      <vt:lpstr>THANK YOU</vt:lpstr>
    </vt:vector>
  </TitlesOfParts>
  <Company>Holy Name Medical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UPNAAI 2024</dc:title>
  <dc:creator>Manuela Corpuz-Castillo</dc:creator>
  <cp:lastModifiedBy>Ramil Cabela</cp:lastModifiedBy>
  <cp:revision>41</cp:revision>
  <dcterms:created xsi:type="dcterms:W3CDTF">2024-07-30T16:45:19Z</dcterms:created>
  <dcterms:modified xsi:type="dcterms:W3CDTF">2026-02-05T13:57:37Z</dcterms:modified>
</cp:coreProperties>
</file>