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9" r:id="rId1"/>
    <p:sldMasterId id="2147483750" r:id="rId2"/>
    <p:sldMasterId id="2147483751" r:id="rId3"/>
    <p:sldMasterId id="2147483752" r:id="rId4"/>
    <p:sldMasterId id="2147483753" r:id="rId5"/>
    <p:sldMasterId id="2147483754" r:id="rId6"/>
    <p:sldMasterId id="2147483755" r:id="rId7"/>
    <p:sldMasterId id="2147483756" r:id="rId8"/>
  </p:sldMasterIdLst>
  <p:notesMasterIdLst>
    <p:notesMasterId r:id="rId310"/>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61" r:id="rId114"/>
    <p:sldId id="362" r:id="rId115"/>
    <p:sldId id="363" r:id="rId116"/>
    <p:sldId id="364" r:id="rId117"/>
    <p:sldId id="365" r:id="rId118"/>
    <p:sldId id="366" r:id="rId119"/>
    <p:sldId id="367" r:id="rId120"/>
    <p:sldId id="368" r:id="rId121"/>
    <p:sldId id="369" r:id="rId122"/>
    <p:sldId id="370" r:id="rId123"/>
    <p:sldId id="371" r:id="rId124"/>
    <p:sldId id="372" r:id="rId125"/>
    <p:sldId id="373" r:id="rId126"/>
    <p:sldId id="374" r:id="rId127"/>
    <p:sldId id="375" r:id="rId128"/>
    <p:sldId id="376" r:id="rId129"/>
    <p:sldId id="377" r:id="rId130"/>
    <p:sldId id="378" r:id="rId131"/>
    <p:sldId id="379" r:id="rId132"/>
    <p:sldId id="380" r:id="rId133"/>
    <p:sldId id="381" r:id="rId134"/>
    <p:sldId id="382" r:id="rId135"/>
    <p:sldId id="383" r:id="rId136"/>
    <p:sldId id="384" r:id="rId137"/>
    <p:sldId id="385" r:id="rId138"/>
    <p:sldId id="386" r:id="rId139"/>
    <p:sldId id="387" r:id="rId140"/>
    <p:sldId id="388" r:id="rId141"/>
    <p:sldId id="389" r:id="rId142"/>
    <p:sldId id="390" r:id="rId143"/>
    <p:sldId id="391" r:id="rId144"/>
    <p:sldId id="392" r:id="rId145"/>
    <p:sldId id="393" r:id="rId146"/>
    <p:sldId id="394" r:id="rId147"/>
    <p:sldId id="395" r:id="rId148"/>
    <p:sldId id="396" r:id="rId149"/>
    <p:sldId id="397" r:id="rId150"/>
    <p:sldId id="398" r:id="rId151"/>
    <p:sldId id="399" r:id="rId152"/>
    <p:sldId id="400" r:id="rId153"/>
    <p:sldId id="401" r:id="rId154"/>
    <p:sldId id="402" r:id="rId155"/>
    <p:sldId id="403" r:id="rId156"/>
    <p:sldId id="404" r:id="rId157"/>
    <p:sldId id="405" r:id="rId158"/>
    <p:sldId id="406" r:id="rId159"/>
    <p:sldId id="407" r:id="rId160"/>
    <p:sldId id="408" r:id="rId161"/>
    <p:sldId id="409" r:id="rId162"/>
    <p:sldId id="410" r:id="rId163"/>
    <p:sldId id="411" r:id="rId164"/>
    <p:sldId id="412" r:id="rId165"/>
    <p:sldId id="413" r:id="rId166"/>
    <p:sldId id="414" r:id="rId167"/>
    <p:sldId id="415" r:id="rId168"/>
    <p:sldId id="416" r:id="rId169"/>
    <p:sldId id="417" r:id="rId170"/>
    <p:sldId id="418" r:id="rId171"/>
    <p:sldId id="419" r:id="rId172"/>
    <p:sldId id="420" r:id="rId173"/>
    <p:sldId id="421" r:id="rId174"/>
    <p:sldId id="422" r:id="rId175"/>
    <p:sldId id="423" r:id="rId176"/>
    <p:sldId id="424" r:id="rId177"/>
    <p:sldId id="425" r:id="rId178"/>
    <p:sldId id="426" r:id="rId179"/>
    <p:sldId id="427" r:id="rId180"/>
    <p:sldId id="428" r:id="rId181"/>
    <p:sldId id="429" r:id="rId182"/>
    <p:sldId id="430" r:id="rId183"/>
    <p:sldId id="431" r:id="rId184"/>
    <p:sldId id="432" r:id="rId185"/>
    <p:sldId id="433" r:id="rId186"/>
    <p:sldId id="434" r:id="rId187"/>
    <p:sldId id="435" r:id="rId188"/>
    <p:sldId id="436" r:id="rId189"/>
    <p:sldId id="437" r:id="rId190"/>
    <p:sldId id="438" r:id="rId191"/>
    <p:sldId id="439" r:id="rId192"/>
    <p:sldId id="440" r:id="rId193"/>
    <p:sldId id="441" r:id="rId194"/>
    <p:sldId id="442" r:id="rId195"/>
    <p:sldId id="443" r:id="rId196"/>
    <p:sldId id="444" r:id="rId197"/>
    <p:sldId id="445" r:id="rId198"/>
    <p:sldId id="446" r:id="rId199"/>
    <p:sldId id="447" r:id="rId200"/>
    <p:sldId id="448" r:id="rId201"/>
    <p:sldId id="449" r:id="rId202"/>
    <p:sldId id="450" r:id="rId203"/>
    <p:sldId id="451" r:id="rId204"/>
    <p:sldId id="452" r:id="rId205"/>
    <p:sldId id="453" r:id="rId206"/>
    <p:sldId id="454" r:id="rId207"/>
    <p:sldId id="455" r:id="rId208"/>
    <p:sldId id="456" r:id="rId209"/>
    <p:sldId id="457" r:id="rId210"/>
    <p:sldId id="458" r:id="rId211"/>
    <p:sldId id="459" r:id="rId212"/>
    <p:sldId id="460" r:id="rId213"/>
    <p:sldId id="461" r:id="rId214"/>
    <p:sldId id="462" r:id="rId215"/>
    <p:sldId id="463" r:id="rId216"/>
    <p:sldId id="464" r:id="rId217"/>
    <p:sldId id="465" r:id="rId218"/>
    <p:sldId id="466" r:id="rId219"/>
    <p:sldId id="467" r:id="rId220"/>
    <p:sldId id="468" r:id="rId221"/>
    <p:sldId id="469" r:id="rId222"/>
    <p:sldId id="470" r:id="rId223"/>
    <p:sldId id="471" r:id="rId224"/>
    <p:sldId id="472" r:id="rId225"/>
    <p:sldId id="473" r:id="rId226"/>
    <p:sldId id="474" r:id="rId227"/>
    <p:sldId id="475" r:id="rId228"/>
    <p:sldId id="476" r:id="rId229"/>
    <p:sldId id="477" r:id="rId230"/>
    <p:sldId id="478" r:id="rId231"/>
    <p:sldId id="479" r:id="rId232"/>
    <p:sldId id="480" r:id="rId233"/>
    <p:sldId id="481" r:id="rId234"/>
    <p:sldId id="482" r:id="rId235"/>
    <p:sldId id="483" r:id="rId236"/>
    <p:sldId id="484" r:id="rId237"/>
    <p:sldId id="485" r:id="rId238"/>
    <p:sldId id="486" r:id="rId239"/>
    <p:sldId id="487" r:id="rId240"/>
    <p:sldId id="488" r:id="rId241"/>
    <p:sldId id="489" r:id="rId242"/>
    <p:sldId id="490" r:id="rId243"/>
    <p:sldId id="491" r:id="rId244"/>
    <p:sldId id="492" r:id="rId245"/>
    <p:sldId id="493" r:id="rId246"/>
    <p:sldId id="494" r:id="rId247"/>
    <p:sldId id="495" r:id="rId248"/>
    <p:sldId id="496" r:id="rId249"/>
    <p:sldId id="497" r:id="rId250"/>
    <p:sldId id="498" r:id="rId251"/>
    <p:sldId id="499" r:id="rId252"/>
    <p:sldId id="500" r:id="rId253"/>
    <p:sldId id="501" r:id="rId254"/>
    <p:sldId id="502" r:id="rId255"/>
    <p:sldId id="503" r:id="rId256"/>
    <p:sldId id="504" r:id="rId257"/>
    <p:sldId id="505" r:id="rId258"/>
    <p:sldId id="506" r:id="rId259"/>
    <p:sldId id="507" r:id="rId260"/>
    <p:sldId id="508" r:id="rId261"/>
    <p:sldId id="509" r:id="rId262"/>
    <p:sldId id="510" r:id="rId263"/>
    <p:sldId id="511" r:id="rId264"/>
    <p:sldId id="512" r:id="rId265"/>
    <p:sldId id="513" r:id="rId266"/>
    <p:sldId id="514" r:id="rId267"/>
    <p:sldId id="515" r:id="rId268"/>
    <p:sldId id="516" r:id="rId269"/>
    <p:sldId id="517" r:id="rId270"/>
    <p:sldId id="518" r:id="rId271"/>
    <p:sldId id="519" r:id="rId272"/>
    <p:sldId id="520" r:id="rId273"/>
    <p:sldId id="521" r:id="rId274"/>
    <p:sldId id="522" r:id="rId275"/>
    <p:sldId id="523" r:id="rId276"/>
    <p:sldId id="524" r:id="rId277"/>
    <p:sldId id="525" r:id="rId278"/>
    <p:sldId id="526" r:id="rId279"/>
    <p:sldId id="527" r:id="rId280"/>
    <p:sldId id="528" r:id="rId281"/>
    <p:sldId id="529" r:id="rId282"/>
    <p:sldId id="530" r:id="rId283"/>
    <p:sldId id="531" r:id="rId284"/>
    <p:sldId id="532" r:id="rId285"/>
    <p:sldId id="533" r:id="rId286"/>
    <p:sldId id="534" r:id="rId287"/>
    <p:sldId id="535" r:id="rId288"/>
    <p:sldId id="536" r:id="rId289"/>
    <p:sldId id="537" r:id="rId290"/>
    <p:sldId id="538" r:id="rId291"/>
    <p:sldId id="539" r:id="rId292"/>
    <p:sldId id="540" r:id="rId293"/>
    <p:sldId id="541" r:id="rId294"/>
    <p:sldId id="542" r:id="rId295"/>
    <p:sldId id="543" r:id="rId296"/>
    <p:sldId id="544" r:id="rId297"/>
    <p:sldId id="545" r:id="rId298"/>
    <p:sldId id="546" r:id="rId299"/>
    <p:sldId id="547" r:id="rId300"/>
    <p:sldId id="548" r:id="rId301"/>
    <p:sldId id="549" r:id="rId302"/>
    <p:sldId id="550" r:id="rId303"/>
    <p:sldId id="551" r:id="rId304"/>
    <p:sldId id="552" r:id="rId305"/>
    <p:sldId id="553" r:id="rId306"/>
    <p:sldId id="554" r:id="rId307"/>
    <p:sldId id="555" r:id="rId308"/>
    <p:sldId id="556" r:id="rId309"/>
  </p:sldIdLst>
  <p:sldSz cx="12192000" cy="6858000"/>
  <p:notesSz cx="6858000" cy="9144000"/>
  <p:embeddedFontLst>
    <p:embeddedFont>
      <p:font typeface="Malgun Gothic" panose="020B0503020000020004" pitchFamily="34" charset="-127"/>
      <p:regular r:id="rId311"/>
      <p:bold r:id="rId312"/>
    </p:embeddedFont>
    <p:embeddedFont>
      <p:font typeface="Arabic Typesetting" panose="03020402040406030203" pitchFamily="66" charset="-78"/>
      <p:regular r:id="rId313"/>
    </p:embeddedFont>
    <p:embeddedFont>
      <p:font typeface="Arial Black" panose="020B0A04020102020204" pitchFamily="34" charset="0"/>
      <p:regular r:id="rId314"/>
      <p:bold r:id="rId315"/>
    </p:embeddedFont>
    <p:embeddedFont>
      <p:font typeface="Arial Narrow" panose="020B0606020202030204" pitchFamily="34" charset="0"/>
      <p:regular r:id="rId316"/>
      <p:bold r:id="rId317"/>
      <p:italic r:id="rId318"/>
      <p:boldItalic r:id="rId319"/>
    </p:embeddedFont>
    <p:embeddedFont>
      <p:font typeface="Bad Script" panose="020B0604020202020204" charset="0"/>
      <p:regular r:id="rId320"/>
    </p:embeddedFont>
    <p:embeddedFont>
      <p:font typeface="Cambria" panose="02040503050406030204" pitchFamily="18" charset="0"/>
      <p:regular r:id="rId321"/>
      <p:bold r:id="rId322"/>
      <p:italic r:id="rId323"/>
      <p:boldItalic r:id="rId324"/>
    </p:embeddedFont>
    <p:embeddedFont>
      <p:font typeface="Century Gothic" panose="020B0502020202020204" pitchFamily="34" charset="0"/>
      <p:regular r:id="rId325"/>
      <p:bold r:id="rId326"/>
      <p:italic r:id="rId327"/>
      <p:boldItalic r:id="rId328"/>
    </p:embeddedFont>
    <p:embeddedFont>
      <p:font typeface="Corbel" panose="020B0503020204020204" pitchFamily="34" charset="0"/>
      <p:regular r:id="rId329"/>
      <p:bold r:id="rId330"/>
      <p:italic r:id="rId331"/>
      <p:boldItalic r:id="rId332"/>
    </p:embeddedFont>
    <p:embeddedFont>
      <p:font typeface="EB Garamond" panose="020F0502020204030204" pitchFamily="2" charset="0"/>
      <p:regular r:id="rId333"/>
      <p:bold r:id="rId334"/>
      <p:italic r:id="rId335"/>
      <p:boldItalic r:id="rId336"/>
    </p:embeddedFont>
    <p:embeddedFont>
      <p:font typeface="Garamond" panose="02020404030301010803" pitchFamily="18" charset="0"/>
      <p:regular r:id="rId337"/>
      <p:bold r:id="rId338"/>
      <p:italic r:id="rId339"/>
      <p:boldItalic r:id="rId340"/>
    </p:embeddedFont>
    <p:embeddedFont>
      <p:font typeface="Gill Sans" panose="020B0604020202020204" charset="0"/>
      <p:regular r:id="rId341"/>
      <p:bold r:id="rId342"/>
    </p:embeddedFont>
    <p:embeddedFont>
      <p:font typeface="Impact" panose="020B0806030902050204" pitchFamily="34" charset="0"/>
      <p:regular r:id="rId343"/>
    </p:embeddedFont>
    <p:embeddedFont>
      <p:font typeface="Open Sans" panose="020B0606030504020204" pitchFamily="34" charset="0"/>
      <p:regular r:id="rId344"/>
      <p:bold r:id="rId345"/>
      <p:italic r:id="rId346"/>
      <p:boldItalic r:id="rId347"/>
    </p:embeddedFont>
    <p:embeddedFont>
      <p:font typeface="Overlock" panose="020B0604020202020204" charset="0"/>
      <p:regular r:id="rId348"/>
      <p:bold r:id="rId349"/>
      <p:italic r:id="rId350"/>
      <p:boldItalic r:id="rId351"/>
    </p:embeddedFont>
    <p:embeddedFont>
      <p:font typeface="Roboto" panose="02000000000000000000" pitchFamily="2" charset="0"/>
      <p:regular r:id="rId352"/>
      <p:bold r:id="rId353"/>
      <p:italic r:id="rId354"/>
      <p:boldItalic r:id="rId355"/>
    </p:embeddedFont>
    <p:embeddedFont>
      <p:font typeface="Rockwell" panose="02060603020205020403" pitchFamily="18" charset="0"/>
      <p:regular r:id="rId356"/>
      <p:bold r:id="rId357"/>
      <p:italic r:id="rId358"/>
      <p:boldItalic r:id="rId359"/>
    </p:embeddedFont>
    <p:embeddedFont>
      <p:font typeface="Teko" panose="020B0604020202020204" charset="0"/>
      <p:regular r:id="rId360"/>
      <p:bold r:id="rId3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E60594-D1E0-43AA-86B3-E76A859644FE}">
  <a:tblStyle styleId="{40E60594-D1E0-43AA-86B3-E76A859644F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96AEA15-D375-4E6A-9B98-5BBBD62EE1F0}" styleName="Table_1">
    <a:wholeTbl>
      <a:tcTxStyle b="off" i="off">
        <a:font>
          <a:latin typeface="Tw Cen MT"/>
          <a:ea typeface="Tw Cen MT"/>
          <a:cs typeface="Tw Cen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0FC"/>
          </a:solidFill>
        </a:fill>
      </a:tcStyle>
    </a:wholeTbl>
    <a:band1H>
      <a:tcTxStyle/>
      <a:tcStyle>
        <a:tcBdr/>
        <a:fill>
          <a:solidFill>
            <a:srgbClr val="CCE0F8"/>
          </a:solidFill>
        </a:fill>
      </a:tcStyle>
    </a:band1H>
    <a:band2H>
      <a:tcTxStyle/>
      <a:tcStyle>
        <a:tcBdr/>
      </a:tcStyle>
    </a:band2H>
    <a:band1V>
      <a:tcTxStyle/>
      <a:tcStyle>
        <a:tcBdr/>
        <a:fill>
          <a:solidFill>
            <a:srgbClr val="CCE0F8"/>
          </a:solidFill>
        </a:fill>
      </a:tcStyle>
    </a:band1V>
    <a:band2V>
      <a:tcTxStyle/>
      <a:tcStyle>
        <a:tcBdr/>
      </a:tcStyle>
    </a:band2V>
    <a:lastCol>
      <a:tcTxStyle b="on" i="off">
        <a:font>
          <a:latin typeface="Tw Cen MT"/>
          <a:ea typeface="Tw Cen MT"/>
          <a:cs typeface="Tw Cen MT"/>
        </a:font>
        <a:schemeClr val="lt1"/>
      </a:tcTxStyle>
      <a:tcStyle>
        <a:tcBdr/>
        <a:fill>
          <a:solidFill>
            <a:schemeClr val="accent1"/>
          </a:solidFill>
        </a:fill>
      </a:tcStyle>
    </a:lastCol>
    <a:firstCol>
      <a:tcTxStyle b="on" i="off">
        <a:font>
          <a:latin typeface="Tw Cen MT"/>
          <a:ea typeface="Tw Cen MT"/>
          <a:cs typeface="Tw Cen MT"/>
        </a:font>
        <a:schemeClr val="lt1"/>
      </a:tcTxStyle>
      <a:tcStyle>
        <a:tcBdr/>
        <a:fill>
          <a:solidFill>
            <a:schemeClr val="accent1"/>
          </a:solidFill>
        </a:fill>
      </a:tcStyle>
    </a:firstCol>
    <a:lastRow>
      <a:tcTxStyle b="on" i="off">
        <a:font>
          <a:latin typeface="Tw Cen MT"/>
          <a:ea typeface="Tw Cen MT"/>
          <a:cs typeface="Tw Cen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Tw Cen MT"/>
          <a:ea typeface="Tw Cen MT"/>
          <a:cs typeface="Tw Cen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99" Type="http://schemas.openxmlformats.org/officeDocument/2006/relationships/slide" Target="slides/slide291.xml"/><Relationship Id="rId21" Type="http://schemas.openxmlformats.org/officeDocument/2006/relationships/slide" Target="slides/slide13.xml"/><Relationship Id="rId63" Type="http://schemas.openxmlformats.org/officeDocument/2006/relationships/slide" Target="slides/slide55.xml"/><Relationship Id="rId159" Type="http://schemas.openxmlformats.org/officeDocument/2006/relationships/slide" Target="slides/slide151.xml"/><Relationship Id="rId324" Type="http://schemas.openxmlformats.org/officeDocument/2006/relationships/font" Target="fonts/font14.fntdata"/><Relationship Id="rId170" Type="http://schemas.openxmlformats.org/officeDocument/2006/relationships/slide" Target="slides/slide162.xml"/><Relationship Id="rId226" Type="http://schemas.openxmlformats.org/officeDocument/2006/relationships/slide" Target="slides/slide218.xml"/><Relationship Id="rId268" Type="http://schemas.openxmlformats.org/officeDocument/2006/relationships/slide" Target="slides/slide260.xml"/><Relationship Id="rId32" Type="http://schemas.openxmlformats.org/officeDocument/2006/relationships/slide" Target="slides/slide24.xml"/><Relationship Id="rId74" Type="http://schemas.openxmlformats.org/officeDocument/2006/relationships/slide" Target="slides/slide66.xml"/><Relationship Id="rId128" Type="http://schemas.openxmlformats.org/officeDocument/2006/relationships/slide" Target="slides/slide120.xml"/><Relationship Id="rId335" Type="http://schemas.openxmlformats.org/officeDocument/2006/relationships/font" Target="fonts/font25.fntdata"/><Relationship Id="rId5" Type="http://schemas.openxmlformats.org/officeDocument/2006/relationships/slideMaster" Target="slideMasters/slideMaster5.xml"/><Relationship Id="rId181" Type="http://schemas.openxmlformats.org/officeDocument/2006/relationships/slide" Target="slides/slide173.xml"/><Relationship Id="rId237" Type="http://schemas.openxmlformats.org/officeDocument/2006/relationships/slide" Target="slides/slide229.xml"/><Relationship Id="rId279" Type="http://schemas.openxmlformats.org/officeDocument/2006/relationships/slide" Target="slides/slide271.xml"/><Relationship Id="rId43" Type="http://schemas.openxmlformats.org/officeDocument/2006/relationships/slide" Target="slides/slide35.xml"/><Relationship Id="rId139" Type="http://schemas.openxmlformats.org/officeDocument/2006/relationships/slide" Target="slides/slide131.xml"/><Relationship Id="rId290" Type="http://schemas.openxmlformats.org/officeDocument/2006/relationships/slide" Target="slides/slide282.xml"/><Relationship Id="rId304" Type="http://schemas.openxmlformats.org/officeDocument/2006/relationships/slide" Target="slides/slide296.xml"/><Relationship Id="rId346" Type="http://schemas.openxmlformats.org/officeDocument/2006/relationships/font" Target="fonts/font36.fntdata"/><Relationship Id="rId85" Type="http://schemas.openxmlformats.org/officeDocument/2006/relationships/slide" Target="slides/slide77.xml"/><Relationship Id="rId150" Type="http://schemas.openxmlformats.org/officeDocument/2006/relationships/slide" Target="slides/slide142.xml"/><Relationship Id="rId192" Type="http://schemas.openxmlformats.org/officeDocument/2006/relationships/slide" Target="slides/slide184.xml"/><Relationship Id="rId206" Type="http://schemas.openxmlformats.org/officeDocument/2006/relationships/slide" Target="slides/slide198.xml"/><Relationship Id="rId248" Type="http://schemas.openxmlformats.org/officeDocument/2006/relationships/slide" Target="slides/slide240.xml"/><Relationship Id="rId12" Type="http://schemas.openxmlformats.org/officeDocument/2006/relationships/slide" Target="slides/slide4.xml"/><Relationship Id="rId108" Type="http://schemas.openxmlformats.org/officeDocument/2006/relationships/slide" Target="slides/slide100.xml"/><Relationship Id="rId315" Type="http://schemas.openxmlformats.org/officeDocument/2006/relationships/font" Target="fonts/font5.fntdata"/><Relationship Id="rId357" Type="http://schemas.openxmlformats.org/officeDocument/2006/relationships/font" Target="fonts/font47.fntdata"/><Relationship Id="rId54" Type="http://schemas.openxmlformats.org/officeDocument/2006/relationships/slide" Target="slides/slide46.xml"/><Relationship Id="rId96" Type="http://schemas.openxmlformats.org/officeDocument/2006/relationships/slide" Target="slides/slide88.xml"/><Relationship Id="rId161" Type="http://schemas.openxmlformats.org/officeDocument/2006/relationships/slide" Target="slides/slide153.xml"/><Relationship Id="rId217" Type="http://schemas.openxmlformats.org/officeDocument/2006/relationships/slide" Target="slides/slide209.xml"/><Relationship Id="rId259" Type="http://schemas.openxmlformats.org/officeDocument/2006/relationships/slide" Target="slides/slide251.xml"/><Relationship Id="rId23" Type="http://schemas.openxmlformats.org/officeDocument/2006/relationships/slide" Target="slides/slide15.xml"/><Relationship Id="rId119" Type="http://schemas.openxmlformats.org/officeDocument/2006/relationships/slide" Target="slides/slide111.xml"/><Relationship Id="rId270" Type="http://schemas.openxmlformats.org/officeDocument/2006/relationships/slide" Target="slides/slide262.xml"/><Relationship Id="rId326" Type="http://schemas.openxmlformats.org/officeDocument/2006/relationships/font" Target="fonts/font16.fntdata"/><Relationship Id="rId65" Type="http://schemas.openxmlformats.org/officeDocument/2006/relationships/slide" Target="slides/slide57.xml"/><Relationship Id="rId130" Type="http://schemas.openxmlformats.org/officeDocument/2006/relationships/slide" Target="slides/slide122.xml"/><Relationship Id="rId172" Type="http://schemas.openxmlformats.org/officeDocument/2006/relationships/slide" Target="slides/slide164.xml"/><Relationship Id="rId228" Type="http://schemas.openxmlformats.org/officeDocument/2006/relationships/slide" Target="slides/slide220.xml"/><Relationship Id="rId281" Type="http://schemas.openxmlformats.org/officeDocument/2006/relationships/slide" Target="slides/slide273.xml"/><Relationship Id="rId337" Type="http://schemas.openxmlformats.org/officeDocument/2006/relationships/font" Target="fonts/font27.fntdata"/><Relationship Id="rId34" Type="http://schemas.openxmlformats.org/officeDocument/2006/relationships/slide" Target="slides/slide26.xml"/><Relationship Id="rId76" Type="http://schemas.openxmlformats.org/officeDocument/2006/relationships/slide" Target="slides/slide68.xml"/><Relationship Id="rId141" Type="http://schemas.openxmlformats.org/officeDocument/2006/relationships/slide" Target="slides/slide133.xml"/><Relationship Id="rId7" Type="http://schemas.openxmlformats.org/officeDocument/2006/relationships/slideMaster" Target="slideMasters/slideMaster7.xml"/><Relationship Id="rId183" Type="http://schemas.openxmlformats.org/officeDocument/2006/relationships/slide" Target="slides/slide175.xml"/><Relationship Id="rId239" Type="http://schemas.openxmlformats.org/officeDocument/2006/relationships/slide" Target="slides/slide231.xml"/><Relationship Id="rId250" Type="http://schemas.openxmlformats.org/officeDocument/2006/relationships/slide" Target="slides/slide242.xml"/><Relationship Id="rId292" Type="http://schemas.openxmlformats.org/officeDocument/2006/relationships/slide" Target="slides/slide284.xml"/><Relationship Id="rId306" Type="http://schemas.openxmlformats.org/officeDocument/2006/relationships/slide" Target="slides/slide298.xml"/><Relationship Id="rId45" Type="http://schemas.openxmlformats.org/officeDocument/2006/relationships/slide" Target="slides/slide37.xml"/><Relationship Id="rId87" Type="http://schemas.openxmlformats.org/officeDocument/2006/relationships/slide" Target="slides/slide79.xml"/><Relationship Id="rId110" Type="http://schemas.openxmlformats.org/officeDocument/2006/relationships/slide" Target="slides/slide102.xml"/><Relationship Id="rId348" Type="http://schemas.openxmlformats.org/officeDocument/2006/relationships/font" Target="fonts/font38.fntdata"/><Relationship Id="rId152" Type="http://schemas.openxmlformats.org/officeDocument/2006/relationships/slide" Target="slides/slide144.xml"/><Relationship Id="rId194" Type="http://schemas.openxmlformats.org/officeDocument/2006/relationships/slide" Target="slides/slide186.xml"/><Relationship Id="rId208" Type="http://schemas.openxmlformats.org/officeDocument/2006/relationships/slide" Target="slides/slide200.xml"/><Relationship Id="rId261" Type="http://schemas.openxmlformats.org/officeDocument/2006/relationships/slide" Target="slides/slide253.xml"/><Relationship Id="rId14" Type="http://schemas.openxmlformats.org/officeDocument/2006/relationships/slide" Target="slides/slide6.xml"/><Relationship Id="rId56" Type="http://schemas.openxmlformats.org/officeDocument/2006/relationships/slide" Target="slides/slide48.xml"/><Relationship Id="rId317" Type="http://schemas.openxmlformats.org/officeDocument/2006/relationships/font" Target="fonts/font7.fntdata"/><Relationship Id="rId359" Type="http://schemas.openxmlformats.org/officeDocument/2006/relationships/font" Target="fonts/font49.fntdata"/><Relationship Id="rId98" Type="http://schemas.openxmlformats.org/officeDocument/2006/relationships/slide" Target="slides/slide90.xml"/><Relationship Id="rId121" Type="http://schemas.openxmlformats.org/officeDocument/2006/relationships/slide" Target="slides/slide113.xml"/><Relationship Id="rId163" Type="http://schemas.openxmlformats.org/officeDocument/2006/relationships/slide" Target="slides/slide155.xml"/><Relationship Id="rId219" Type="http://schemas.openxmlformats.org/officeDocument/2006/relationships/slide" Target="slides/slide211.xml"/><Relationship Id="rId230" Type="http://schemas.openxmlformats.org/officeDocument/2006/relationships/slide" Target="slides/slide222.xml"/><Relationship Id="rId25" Type="http://schemas.openxmlformats.org/officeDocument/2006/relationships/slide" Target="slides/slide17.xml"/><Relationship Id="rId67" Type="http://schemas.openxmlformats.org/officeDocument/2006/relationships/slide" Target="slides/slide59.xml"/><Relationship Id="rId272" Type="http://schemas.openxmlformats.org/officeDocument/2006/relationships/slide" Target="slides/slide264.xml"/><Relationship Id="rId328" Type="http://schemas.openxmlformats.org/officeDocument/2006/relationships/font" Target="fonts/font18.fntdata"/><Relationship Id="rId132" Type="http://schemas.openxmlformats.org/officeDocument/2006/relationships/slide" Target="slides/slide124.xml"/><Relationship Id="rId174" Type="http://schemas.openxmlformats.org/officeDocument/2006/relationships/slide" Target="slides/slide166.xml"/><Relationship Id="rId220" Type="http://schemas.openxmlformats.org/officeDocument/2006/relationships/slide" Target="slides/slide212.xml"/><Relationship Id="rId241" Type="http://schemas.openxmlformats.org/officeDocument/2006/relationships/slide" Target="slides/slide233.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262" Type="http://schemas.openxmlformats.org/officeDocument/2006/relationships/slide" Target="slides/slide254.xml"/><Relationship Id="rId283" Type="http://schemas.openxmlformats.org/officeDocument/2006/relationships/slide" Target="slides/slide275.xml"/><Relationship Id="rId318" Type="http://schemas.openxmlformats.org/officeDocument/2006/relationships/font" Target="fonts/font8.fntdata"/><Relationship Id="rId339" Type="http://schemas.openxmlformats.org/officeDocument/2006/relationships/font" Target="fonts/font29.fntdata"/><Relationship Id="rId78" Type="http://schemas.openxmlformats.org/officeDocument/2006/relationships/slide" Target="slides/slide70.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64" Type="http://schemas.openxmlformats.org/officeDocument/2006/relationships/slide" Target="slides/slide156.xml"/><Relationship Id="rId185" Type="http://schemas.openxmlformats.org/officeDocument/2006/relationships/slide" Target="slides/slide177.xml"/><Relationship Id="rId350" Type="http://schemas.openxmlformats.org/officeDocument/2006/relationships/font" Target="fonts/font40.fntdata"/><Relationship Id="rId9" Type="http://schemas.openxmlformats.org/officeDocument/2006/relationships/slide" Target="slides/slide1.xml"/><Relationship Id="rId210" Type="http://schemas.openxmlformats.org/officeDocument/2006/relationships/slide" Target="slides/slide202.xml"/><Relationship Id="rId26" Type="http://schemas.openxmlformats.org/officeDocument/2006/relationships/slide" Target="slides/slide18.xml"/><Relationship Id="rId231" Type="http://schemas.openxmlformats.org/officeDocument/2006/relationships/slide" Target="slides/slide223.xml"/><Relationship Id="rId252" Type="http://schemas.openxmlformats.org/officeDocument/2006/relationships/slide" Target="slides/slide244.xml"/><Relationship Id="rId273" Type="http://schemas.openxmlformats.org/officeDocument/2006/relationships/slide" Target="slides/slide265.xml"/><Relationship Id="rId294" Type="http://schemas.openxmlformats.org/officeDocument/2006/relationships/slide" Target="slides/slide286.xml"/><Relationship Id="rId308" Type="http://schemas.openxmlformats.org/officeDocument/2006/relationships/slide" Target="slides/slide300.xml"/><Relationship Id="rId329" Type="http://schemas.openxmlformats.org/officeDocument/2006/relationships/font" Target="fonts/font19.fntdata"/><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75" Type="http://schemas.openxmlformats.org/officeDocument/2006/relationships/slide" Target="slides/slide167.xml"/><Relationship Id="rId340" Type="http://schemas.openxmlformats.org/officeDocument/2006/relationships/font" Target="fonts/font30.fntdata"/><Relationship Id="rId361" Type="http://schemas.openxmlformats.org/officeDocument/2006/relationships/font" Target="fonts/font51.fntdata"/><Relationship Id="rId196" Type="http://schemas.openxmlformats.org/officeDocument/2006/relationships/slide" Target="slides/slide188.xml"/><Relationship Id="rId200" Type="http://schemas.openxmlformats.org/officeDocument/2006/relationships/slide" Target="slides/slide192.xml"/><Relationship Id="rId16" Type="http://schemas.openxmlformats.org/officeDocument/2006/relationships/slide" Target="slides/slide8.xml"/><Relationship Id="rId221" Type="http://schemas.openxmlformats.org/officeDocument/2006/relationships/slide" Target="slides/slide213.xml"/><Relationship Id="rId242" Type="http://schemas.openxmlformats.org/officeDocument/2006/relationships/slide" Target="slides/slide234.xml"/><Relationship Id="rId263" Type="http://schemas.openxmlformats.org/officeDocument/2006/relationships/slide" Target="slides/slide255.xml"/><Relationship Id="rId284" Type="http://schemas.openxmlformats.org/officeDocument/2006/relationships/slide" Target="slides/slide276.xml"/><Relationship Id="rId319" Type="http://schemas.openxmlformats.org/officeDocument/2006/relationships/font" Target="fonts/font9.fntdata"/><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330" Type="http://schemas.openxmlformats.org/officeDocument/2006/relationships/font" Target="fonts/font20.fntdata"/><Relationship Id="rId90" Type="http://schemas.openxmlformats.org/officeDocument/2006/relationships/slide" Target="slides/slide82.xml"/><Relationship Id="rId165" Type="http://schemas.openxmlformats.org/officeDocument/2006/relationships/slide" Target="slides/slide157.xml"/><Relationship Id="rId186" Type="http://schemas.openxmlformats.org/officeDocument/2006/relationships/slide" Target="slides/slide178.xml"/><Relationship Id="rId351" Type="http://schemas.openxmlformats.org/officeDocument/2006/relationships/font" Target="fonts/font41.fntdata"/><Relationship Id="rId211" Type="http://schemas.openxmlformats.org/officeDocument/2006/relationships/slide" Target="slides/slide203.xml"/><Relationship Id="rId232" Type="http://schemas.openxmlformats.org/officeDocument/2006/relationships/slide" Target="slides/slide224.xml"/><Relationship Id="rId253" Type="http://schemas.openxmlformats.org/officeDocument/2006/relationships/slide" Target="slides/slide245.xml"/><Relationship Id="rId274" Type="http://schemas.openxmlformats.org/officeDocument/2006/relationships/slide" Target="slides/slide266.xml"/><Relationship Id="rId295" Type="http://schemas.openxmlformats.org/officeDocument/2006/relationships/slide" Target="slides/slide287.xml"/><Relationship Id="rId309" Type="http://schemas.openxmlformats.org/officeDocument/2006/relationships/slide" Target="slides/slide301.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320" Type="http://schemas.openxmlformats.org/officeDocument/2006/relationships/font" Target="fonts/font10.fntdata"/><Relationship Id="rId80" Type="http://schemas.openxmlformats.org/officeDocument/2006/relationships/slide" Target="slides/slide72.xml"/><Relationship Id="rId155" Type="http://schemas.openxmlformats.org/officeDocument/2006/relationships/slide" Target="slides/slide147.xml"/><Relationship Id="rId176" Type="http://schemas.openxmlformats.org/officeDocument/2006/relationships/slide" Target="slides/slide168.xml"/><Relationship Id="rId197" Type="http://schemas.openxmlformats.org/officeDocument/2006/relationships/slide" Target="slides/slide189.xml"/><Relationship Id="rId341" Type="http://schemas.openxmlformats.org/officeDocument/2006/relationships/font" Target="fonts/font31.fntdata"/><Relationship Id="rId362" Type="http://schemas.openxmlformats.org/officeDocument/2006/relationships/presProps" Target="presProps.xml"/><Relationship Id="rId201" Type="http://schemas.openxmlformats.org/officeDocument/2006/relationships/slide" Target="slides/slide193.xml"/><Relationship Id="rId222" Type="http://schemas.openxmlformats.org/officeDocument/2006/relationships/slide" Target="slides/slide214.xml"/><Relationship Id="rId243" Type="http://schemas.openxmlformats.org/officeDocument/2006/relationships/slide" Target="slides/slide235.xml"/><Relationship Id="rId264" Type="http://schemas.openxmlformats.org/officeDocument/2006/relationships/slide" Target="slides/slide256.xml"/><Relationship Id="rId285" Type="http://schemas.openxmlformats.org/officeDocument/2006/relationships/slide" Target="slides/slide277.xml"/><Relationship Id="rId17" Type="http://schemas.openxmlformats.org/officeDocument/2006/relationships/slide" Target="slides/slide9.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24" Type="http://schemas.openxmlformats.org/officeDocument/2006/relationships/slide" Target="slides/slide116.xml"/><Relationship Id="rId310" Type="http://schemas.openxmlformats.org/officeDocument/2006/relationships/notesMaster" Target="notesMasters/notesMaster1.xml"/><Relationship Id="rId70" Type="http://schemas.openxmlformats.org/officeDocument/2006/relationships/slide" Target="slides/slide62.xml"/><Relationship Id="rId91" Type="http://schemas.openxmlformats.org/officeDocument/2006/relationships/slide" Target="slides/slide83.xml"/><Relationship Id="rId145" Type="http://schemas.openxmlformats.org/officeDocument/2006/relationships/slide" Target="slides/slide137.xml"/><Relationship Id="rId166" Type="http://schemas.openxmlformats.org/officeDocument/2006/relationships/slide" Target="slides/slide158.xml"/><Relationship Id="rId187" Type="http://schemas.openxmlformats.org/officeDocument/2006/relationships/slide" Target="slides/slide179.xml"/><Relationship Id="rId331" Type="http://schemas.openxmlformats.org/officeDocument/2006/relationships/font" Target="fonts/font21.fntdata"/><Relationship Id="rId352" Type="http://schemas.openxmlformats.org/officeDocument/2006/relationships/font" Target="fonts/font42.fntdata"/><Relationship Id="rId1" Type="http://schemas.openxmlformats.org/officeDocument/2006/relationships/slideMaster" Target="slideMasters/slideMaster1.xml"/><Relationship Id="rId212" Type="http://schemas.openxmlformats.org/officeDocument/2006/relationships/slide" Target="slides/slide204.xml"/><Relationship Id="rId233" Type="http://schemas.openxmlformats.org/officeDocument/2006/relationships/slide" Target="slides/slide225.xml"/><Relationship Id="rId254" Type="http://schemas.openxmlformats.org/officeDocument/2006/relationships/slide" Target="slides/slide246.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275" Type="http://schemas.openxmlformats.org/officeDocument/2006/relationships/slide" Target="slides/slide267.xml"/><Relationship Id="rId296" Type="http://schemas.openxmlformats.org/officeDocument/2006/relationships/slide" Target="slides/slide288.xml"/><Relationship Id="rId300" Type="http://schemas.openxmlformats.org/officeDocument/2006/relationships/slide" Target="slides/slide292.xml"/><Relationship Id="rId60" Type="http://schemas.openxmlformats.org/officeDocument/2006/relationships/slide" Target="slides/slide52.xml"/><Relationship Id="rId81" Type="http://schemas.openxmlformats.org/officeDocument/2006/relationships/slide" Target="slides/slide73.xml"/><Relationship Id="rId135" Type="http://schemas.openxmlformats.org/officeDocument/2006/relationships/slide" Target="slides/slide127.xml"/><Relationship Id="rId156" Type="http://schemas.openxmlformats.org/officeDocument/2006/relationships/slide" Target="slides/slide148.xml"/><Relationship Id="rId177" Type="http://schemas.openxmlformats.org/officeDocument/2006/relationships/slide" Target="slides/slide169.xml"/><Relationship Id="rId198" Type="http://schemas.openxmlformats.org/officeDocument/2006/relationships/slide" Target="slides/slide190.xml"/><Relationship Id="rId321" Type="http://schemas.openxmlformats.org/officeDocument/2006/relationships/font" Target="fonts/font11.fntdata"/><Relationship Id="rId342" Type="http://schemas.openxmlformats.org/officeDocument/2006/relationships/font" Target="fonts/font32.fntdata"/><Relationship Id="rId363" Type="http://schemas.openxmlformats.org/officeDocument/2006/relationships/viewProps" Target="viewProps.xml"/><Relationship Id="rId202" Type="http://schemas.openxmlformats.org/officeDocument/2006/relationships/slide" Target="slides/slide194.xml"/><Relationship Id="rId223" Type="http://schemas.openxmlformats.org/officeDocument/2006/relationships/slide" Target="slides/slide215.xml"/><Relationship Id="rId244" Type="http://schemas.openxmlformats.org/officeDocument/2006/relationships/slide" Target="slides/slide236.xml"/><Relationship Id="rId18" Type="http://schemas.openxmlformats.org/officeDocument/2006/relationships/slide" Target="slides/slide10.xml"/><Relationship Id="rId39" Type="http://schemas.openxmlformats.org/officeDocument/2006/relationships/slide" Target="slides/slide31.xml"/><Relationship Id="rId265" Type="http://schemas.openxmlformats.org/officeDocument/2006/relationships/slide" Target="slides/slide257.xml"/><Relationship Id="rId286" Type="http://schemas.openxmlformats.org/officeDocument/2006/relationships/slide" Target="slides/slide278.xml"/><Relationship Id="rId50" Type="http://schemas.openxmlformats.org/officeDocument/2006/relationships/slide" Target="slides/slide42.xml"/><Relationship Id="rId104" Type="http://schemas.openxmlformats.org/officeDocument/2006/relationships/slide" Target="slides/slide96.xml"/><Relationship Id="rId125" Type="http://schemas.openxmlformats.org/officeDocument/2006/relationships/slide" Target="slides/slide117.xml"/><Relationship Id="rId146" Type="http://schemas.openxmlformats.org/officeDocument/2006/relationships/slide" Target="slides/slide138.xml"/><Relationship Id="rId167" Type="http://schemas.openxmlformats.org/officeDocument/2006/relationships/slide" Target="slides/slide159.xml"/><Relationship Id="rId188" Type="http://schemas.openxmlformats.org/officeDocument/2006/relationships/slide" Target="slides/slide180.xml"/><Relationship Id="rId311" Type="http://schemas.openxmlformats.org/officeDocument/2006/relationships/font" Target="fonts/font1.fntdata"/><Relationship Id="rId332" Type="http://schemas.openxmlformats.org/officeDocument/2006/relationships/font" Target="fonts/font22.fntdata"/><Relationship Id="rId353" Type="http://schemas.openxmlformats.org/officeDocument/2006/relationships/font" Target="fonts/font43.fntdata"/><Relationship Id="rId71" Type="http://schemas.openxmlformats.org/officeDocument/2006/relationships/slide" Target="slides/slide63.xml"/><Relationship Id="rId92" Type="http://schemas.openxmlformats.org/officeDocument/2006/relationships/slide" Target="slides/slide84.xml"/><Relationship Id="rId213" Type="http://schemas.openxmlformats.org/officeDocument/2006/relationships/slide" Target="slides/slide205.xml"/><Relationship Id="rId234" Type="http://schemas.openxmlformats.org/officeDocument/2006/relationships/slide" Target="slides/slide226.xml"/><Relationship Id="rId2" Type="http://schemas.openxmlformats.org/officeDocument/2006/relationships/slideMaster" Target="slideMasters/slideMaster2.xml"/><Relationship Id="rId29" Type="http://schemas.openxmlformats.org/officeDocument/2006/relationships/slide" Target="slides/slide21.xml"/><Relationship Id="rId255" Type="http://schemas.openxmlformats.org/officeDocument/2006/relationships/slide" Target="slides/slide247.xml"/><Relationship Id="rId276" Type="http://schemas.openxmlformats.org/officeDocument/2006/relationships/slide" Target="slides/slide268.xml"/><Relationship Id="rId297" Type="http://schemas.openxmlformats.org/officeDocument/2006/relationships/slide" Target="slides/slide289.xml"/><Relationship Id="rId40" Type="http://schemas.openxmlformats.org/officeDocument/2006/relationships/slide" Target="slides/slide32.xml"/><Relationship Id="rId115" Type="http://schemas.openxmlformats.org/officeDocument/2006/relationships/slide" Target="slides/slide107.xml"/><Relationship Id="rId136" Type="http://schemas.openxmlformats.org/officeDocument/2006/relationships/slide" Target="slides/slide128.xml"/><Relationship Id="rId157" Type="http://schemas.openxmlformats.org/officeDocument/2006/relationships/slide" Target="slides/slide149.xml"/><Relationship Id="rId178" Type="http://schemas.openxmlformats.org/officeDocument/2006/relationships/slide" Target="slides/slide170.xml"/><Relationship Id="rId301" Type="http://schemas.openxmlformats.org/officeDocument/2006/relationships/slide" Target="slides/slide293.xml"/><Relationship Id="rId322" Type="http://schemas.openxmlformats.org/officeDocument/2006/relationships/font" Target="fonts/font12.fntdata"/><Relationship Id="rId343" Type="http://schemas.openxmlformats.org/officeDocument/2006/relationships/font" Target="fonts/font33.fntdata"/><Relationship Id="rId364"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9" Type="http://schemas.openxmlformats.org/officeDocument/2006/relationships/slide" Target="slides/slide191.xml"/><Relationship Id="rId203" Type="http://schemas.openxmlformats.org/officeDocument/2006/relationships/slide" Target="slides/slide195.xml"/><Relationship Id="rId19" Type="http://schemas.openxmlformats.org/officeDocument/2006/relationships/slide" Target="slides/slide11.xml"/><Relationship Id="rId224" Type="http://schemas.openxmlformats.org/officeDocument/2006/relationships/slide" Target="slides/slide216.xml"/><Relationship Id="rId245" Type="http://schemas.openxmlformats.org/officeDocument/2006/relationships/slide" Target="slides/slide237.xml"/><Relationship Id="rId266" Type="http://schemas.openxmlformats.org/officeDocument/2006/relationships/slide" Target="slides/slide258.xml"/><Relationship Id="rId287" Type="http://schemas.openxmlformats.org/officeDocument/2006/relationships/slide" Target="slides/slide279.xml"/><Relationship Id="rId30" Type="http://schemas.openxmlformats.org/officeDocument/2006/relationships/slide" Target="slides/slide2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168" Type="http://schemas.openxmlformats.org/officeDocument/2006/relationships/slide" Target="slides/slide160.xml"/><Relationship Id="rId312" Type="http://schemas.openxmlformats.org/officeDocument/2006/relationships/font" Target="fonts/font2.fntdata"/><Relationship Id="rId333" Type="http://schemas.openxmlformats.org/officeDocument/2006/relationships/font" Target="fonts/font23.fntdata"/><Relationship Id="rId354" Type="http://schemas.openxmlformats.org/officeDocument/2006/relationships/font" Target="fonts/font44.fntdata"/><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189" Type="http://schemas.openxmlformats.org/officeDocument/2006/relationships/slide" Target="slides/slide181.xml"/><Relationship Id="rId3" Type="http://schemas.openxmlformats.org/officeDocument/2006/relationships/slideMaster" Target="slideMasters/slideMaster3.xml"/><Relationship Id="rId214" Type="http://schemas.openxmlformats.org/officeDocument/2006/relationships/slide" Target="slides/slide206.xml"/><Relationship Id="rId235" Type="http://schemas.openxmlformats.org/officeDocument/2006/relationships/slide" Target="slides/slide227.xml"/><Relationship Id="rId256" Type="http://schemas.openxmlformats.org/officeDocument/2006/relationships/slide" Target="slides/slide248.xml"/><Relationship Id="rId277" Type="http://schemas.openxmlformats.org/officeDocument/2006/relationships/slide" Target="slides/slide269.xml"/><Relationship Id="rId298" Type="http://schemas.openxmlformats.org/officeDocument/2006/relationships/slide" Target="slides/slide290.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302" Type="http://schemas.openxmlformats.org/officeDocument/2006/relationships/slide" Target="slides/slide294.xml"/><Relationship Id="rId323" Type="http://schemas.openxmlformats.org/officeDocument/2006/relationships/font" Target="fonts/font13.fntdata"/><Relationship Id="rId344" Type="http://schemas.openxmlformats.org/officeDocument/2006/relationships/font" Target="fonts/font34.fntdata"/><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179" Type="http://schemas.openxmlformats.org/officeDocument/2006/relationships/slide" Target="slides/slide171.xml"/><Relationship Id="rId365" Type="http://schemas.openxmlformats.org/officeDocument/2006/relationships/tableStyles" Target="tableStyles.xml"/><Relationship Id="rId190" Type="http://schemas.openxmlformats.org/officeDocument/2006/relationships/slide" Target="slides/slide182.xml"/><Relationship Id="rId204" Type="http://schemas.openxmlformats.org/officeDocument/2006/relationships/slide" Target="slides/slide196.xml"/><Relationship Id="rId225" Type="http://schemas.openxmlformats.org/officeDocument/2006/relationships/slide" Target="slides/slide217.xml"/><Relationship Id="rId246" Type="http://schemas.openxmlformats.org/officeDocument/2006/relationships/slide" Target="slides/slide238.xml"/><Relationship Id="rId267" Type="http://schemas.openxmlformats.org/officeDocument/2006/relationships/slide" Target="slides/slide259.xml"/><Relationship Id="rId288" Type="http://schemas.openxmlformats.org/officeDocument/2006/relationships/slide" Target="slides/slide280.xml"/><Relationship Id="rId106" Type="http://schemas.openxmlformats.org/officeDocument/2006/relationships/slide" Target="slides/slide98.xml"/><Relationship Id="rId127" Type="http://schemas.openxmlformats.org/officeDocument/2006/relationships/slide" Target="slides/slide119.xml"/><Relationship Id="rId313" Type="http://schemas.openxmlformats.org/officeDocument/2006/relationships/font" Target="fonts/font3.fntdata"/><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94" Type="http://schemas.openxmlformats.org/officeDocument/2006/relationships/slide" Target="slides/slide86.xml"/><Relationship Id="rId148" Type="http://schemas.openxmlformats.org/officeDocument/2006/relationships/slide" Target="slides/slide140.xml"/><Relationship Id="rId169" Type="http://schemas.openxmlformats.org/officeDocument/2006/relationships/slide" Target="slides/slide161.xml"/><Relationship Id="rId334" Type="http://schemas.openxmlformats.org/officeDocument/2006/relationships/font" Target="fonts/font24.fntdata"/><Relationship Id="rId355" Type="http://schemas.openxmlformats.org/officeDocument/2006/relationships/font" Target="fonts/font45.fntdata"/><Relationship Id="rId4" Type="http://schemas.openxmlformats.org/officeDocument/2006/relationships/slideMaster" Target="slideMasters/slideMaster4.xml"/><Relationship Id="rId180" Type="http://schemas.openxmlformats.org/officeDocument/2006/relationships/slide" Target="slides/slide172.xml"/><Relationship Id="rId215" Type="http://schemas.openxmlformats.org/officeDocument/2006/relationships/slide" Target="slides/slide207.xml"/><Relationship Id="rId236" Type="http://schemas.openxmlformats.org/officeDocument/2006/relationships/slide" Target="slides/slide228.xml"/><Relationship Id="rId257" Type="http://schemas.openxmlformats.org/officeDocument/2006/relationships/slide" Target="slides/slide249.xml"/><Relationship Id="rId278" Type="http://schemas.openxmlformats.org/officeDocument/2006/relationships/slide" Target="slides/slide270.xml"/><Relationship Id="rId303" Type="http://schemas.openxmlformats.org/officeDocument/2006/relationships/slide" Target="slides/slide295.xml"/><Relationship Id="rId42" Type="http://schemas.openxmlformats.org/officeDocument/2006/relationships/slide" Target="slides/slide34.xml"/><Relationship Id="rId84" Type="http://schemas.openxmlformats.org/officeDocument/2006/relationships/slide" Target="slides/slide76.xml"/><Relationship Id="rId138" Type="http://schemas.openxmlformats.org/officeDocument/2006/relationships/slide" Target="slides/slide130.xml"/><Relationship Id="rId345" Type="http://schemas.openxmlformats.org/officeDocument/2006/relationships/font" Target="fonts/font35.fntdata"/><Relationship Id="rId191" Type="http://schemas.openxmlformats.org/officeDocument/2006/relationships/slide" Target="slides/slide183.xml"/><Relationship Id="rId205" Type="http://schemas.openxmlformats.org/officeDocument/2006/relationships/slide" Target="slides/slide197.xml"/><Relationship Id="rId247" Type="http://schemas.openxmlformats.org/officeDocument/2006/relationships/slide" Target="slides/slide239.xml"/><Relationship Id="rId107" Type="http://schemas.openxmlformats.org/officeDocument/2006/relationships/slide" Target="slides/slide99.xml"/><Relationship Id="rId289" Type="http://schemas.openxmlformats.org/officeDocument/2006/relationships/slide" Target="slides/slide281.xml"/><Relationship Id="rId11" Type="http://schemas.openxmlformats.org/officeDocument/2006/relationships/slide" Target="slides/slide3.xml"/><Relationship Id="rId53" Type="http://schemas.openxmlformats.org/officeDocument/2006/relationships/slide" Target="slides/slide45.xml"/><Relationship Id="rId149" Type="http://schemas.openxmlformats.org/officeDocument/2006/relationships/slide" Target="slides/slide141.xml"/><Relationship Id="rId314" Type="http://schemas.openxmlformats.org/officeDocument/2006/relationships/font" Target="fonts/font4.fntdata"/><Relationship Id="rId356" Type="http://schemas.openxmlformats.org/officeDocument/2006/relationships/font" Target="fonts/font46.fntdata"/><Relationship Id="rId95" Type="http://schemas.openxmlformats.org/officeDocument/2006/relationships/slide" Target="slides/slide87.xml"/><Relationship Id="rId160" Type="http://schemas.openxmlformats.org/officeDocument/2006/relationships/slide" Target="slides/slide152.xml"/><Relationship Id="rId216" Type="http://schemas.openxmlformats.org/officeDocument/2006/relationships/slide" Target="slides/slide208.xml"/><Relationship Id="rId258" Type="http://schemas.openxmlformats.org/officeDocument/2006/relationships/slide" Target="slides/slide250.xml"/><Relationship Id="rId22" Type="http://schemas.openxmlformats.org/officeDocument/2006/relationships/slide" Target="slides/slide14.xml"/><Relationship Id="rId64" Type="http://schemas.openxmlformats.org/officeDocument/2006/relationships/slide" Target="slides/slide56.xml"/><Relationship Id="rId118" Type="http://schemas.openxmlformats.org/officeDocument/2006/relationships/slide" Target="slides/slide110.xml"/><Relationship Id="rId325" Type="http://schemas.openxmlformats.org/officeDocument/2006/relationships/font" Target="fonts/font15.fntdata"/><Relationship Id="rId171" Type="http://schemas.openxmlformats.org/officeDocument/2006/relationships/slide" Target="slides/slide163.xml"/><Relationship Id="rId227" Type="http://schemas.openxmlformats.org/officeDocument/2006/relationships/slide" Target="slides/slide219.xml"/><Relationship Id="rId269" Type="http://schemas.openxmlformats.org/officeDocument/2006/relationships/slide" Target="slides/slide261.xml"/><Relationship Id="rId33" Type="http://schemas.openxmlformats.org/officeDocument/2006/relationships/slide" Target="slides/slide25.xml"/><Relationship Id="rId129" Type="http://schemas.openxmlformats.org/officeDocument/2006/relationships/slide" Target="slides/slide121.xml"/><Relationship Id="rId280" Type="http://schemas.openxmlformats.org/officeDocument/2006/relationships/slide" Target="slides/slide272.xml"/><Relationship Id="rId336" Type="http://schemas.openxmlformats.org/officeDocument/2006/relationships/font" Target="fonts/font26.fntdata"/><Relationship Id="rId75" Type="http://schemas.openxmlformats.org/officeDocument/2006/relationships/slide" Target="slides/slide67.xml"/><Relationship Id="rId140" Type="http://schemas.openxmlformats.org/officeDocument/2006/relationships/slide" Target="slides/slide132.xml"/><Relationship Id="rId182" Type="http://schemas.openxmlformats.org/officeDocument/2006/relationships/slide" Target="slides/slide174.xml"/><Relationship Id="rId6" Type="http://schemas.openxmlformats.org/officeDocument/2006/relationships/slideMaster" Target="slideMasters/slideMaster6.xml"/><Relationship Id="rId238" Type="http://schemas.openxmlformats.org/officeDocument/2006/relationships/slide" Target="slides/slide230.xml"/><Relationship Id="rId291" Type="http://schemas.openxmlformats.org/officeDocument/2006/relationships/slide" Target="slides/slide283.xml"/><Relationship Id="rId305" Type="http://schemas.openxmlformats.org/officeDocument/2006/relationships/slide" Target="slides/slide297.xml"/><Relationship Id="rId347" Type="http://schemas.openxmlformats.org/officeDocument/2006/relationships/font" Target="fonts/font37.fntdata"/><Relationship Id="rId44" Type="http://schemas.openxmlformats.org/officeDocument/2006/relationships/slide" Target="slides/slide36.xml"/><Relationship Id="rId86" Type="http://schemas.openxmlformats.org/officeDocument/2006/relationships/slide" Target="slides/slide78.xml"/><Relationship Id="rId151" Type="http://schemas.openxmlformats.org/officeDocument/2006/relationships/slide" Target="slides/slide143.xml"/><Relationship Id="rId193" Type="http://schemas.openxmlformats.org/officeDocument/2006/relationships/slide" Target="slides/slide185.xml"/><Relationship Id="rId207" Type="http://schemas.openxmlformats.org/officeDocument/2006/relationships/slide" Target="slides/slide199.xml"/><Relationship Id="rId249" Type="http://schemas.openxmlformats.org/officeDocument/2006/relationships/slide" Target="slides/slide241.xml"/><Relationship Id="rId13" Type="http://schemas.openxmlformats.org/officeDocument/2006/relationships/slide" Target="slides/slide5.xml"/><Relationship Id="rId109" Type="http://schemas.openxmlformats.org/officeDocument/2006/relationships/slide" Target="slides/slide101.xml"/><Relationship Id="rId260" Type="http://schemas.openxmlformats.org/officeDocument/2006/relationships/slide" Target="slides/slide252.xml"/><Relationship Id="rId316" Type="http://schemas.openxmlformats.org/officeDocument/2006/relationships/font" Target="fonts/font6.fntdata"/><Relationship Id="rId55" Type="http://schemas.openxmlformats.org/officeDocument/2006/relationships/slide" Target="slides/slide47.xml"/><Relationship Id="rId97" Type="http://schemas.openxmlformats.org/officeDocument/2006/relationships/slide" Target="slides/slide89.xml"/><Relationship Id="rId120" Type="http://schemas.openxmlformats.org/officeDocument/2006/relationships/slide" Target="slides/slide112.xml"/><Relationship Id="rId358" Type="http://schemas.openxmlformats.org/officeDocument/2006/relationships/font" Target="fonts/font48.fntdata"/><Relationship Id="rId162" Type="http://schemas.openxmlformats.org/officeDocument/2006/relationships/slide" Target="slides/slide154.xml"/><Relationship Id="rId218" Type="http://schemas.openxmlformats.org/officeDocument/2006/relationships/slide" Target="slides/slide210.xml"/><Relationship Id="rId271" Type="http://schemas.openxmlformats.org/officeDocument/2006/relationships/slide" Target="slides/slide263.xml"/><Relationship Id="rId24" Type="http://schemas.openxmlformats.org/officeDocument/2006/relationships/slide" Target="slides/slide16.xml"/><Relationship Id="rId66" Type="http://schemas.openxmlformats.org/officeDocument/2006/relationships/slide" Target="slides/slide58.xml"/><Relationship Id="rId131" Type="http://schemas.openxmlformats.org/officeDocument/2006/relationships/slide" Target="slides/slide123.xml"/><Relationship Id="rId327" Type="http://schemas.openxmlformats.org/officeDocument/2006/relationships/font" Target="fonts/font17.fntdata"/><Relationship Id="rId173" Type="http://schemas.openxmlformats.org/officeDocument/2006/relationships/slide" Target="slides/slide165.xml"/><Relationship Id="rId229" Type="http://schemas.openxmlformats.org/officeDocument/2006/relationships/slide" Target="slides/slide221.xml"/><Relationship Id="rId240" Type="http://schemas.openxmlformats.org/officeDocument/2006/relationships/slide" Target="slides/slide232.xml"/><Relationship Id="rId35" Type="http://schemas.openxmlformats.org/officeDocument/2006/relationships/slide" Target="slides/slide27.xml"/><Relationship Id="rId77" Type="http://schemas.openxmlformats.org/officeDocument/2006/relationships/slide" Target="slides/slide69.xml"/><Relationship Id="rId100" Type="http://schemas.openxmlformats.org/officeDocument/2006/relationships/slide" Target="slides/slide92.xml"/><Relationship Id="rId282" Type="http://schemas.openxmlformats.org/officeDocument/2006/relationships/slide" Target="slides/slide274.xml"/><Relationship Id="rId338" Type="http://schemas.openxmlformats.org/officeDocument/2006/relationships/font" Target="fonts/font28.fntdata"/><Relationship Id="rId8" Type="http://schemas.openxmlformats.org/officeDocument/2006/relationships/slideMaster" Target="slideMasters/slideMaster8.xml"/><Relationship Id="rId142" Type="http://schemas.openxmlformats.org/officeDocument/2006/relationships/slide" Target="slides/slide134.xml"/><Relationship Id="rId184" Type="http://schemas.openxmlformats.org/officeDocument/2006/relationships/slide" Target="slides/slide176.xml"/><Relationship Id="rId251" Type="http://schemas.openxmlformats.org/officeDocument/2006/relationships/slide" Target="slides/slide243.xml"/><Relationship Id="rId46" Type="http://schemas.openxmlformats.org/officeDocument/2006/relationships/slide" Target="slides/slide38.xml"/><Relationship Id="rId293" Type="http://schemas.openxmlformats.org/officeDocument/2006/relationships/slide" Target="slides/slide285.xml"/><Relationship Id="rId307" Type="http://schemas.openxmlformats.org/officeDocument/2006/relationships/slide" Target="slides/slide299.xml"/><Relationship Id="rId349" Type="http://schemas.openxmlformats.org/officeDocument/2006/relationships/font" Target="fonts/font39.fntdata"/><Relationship Id="rId88" Type="http://schemas.openxmlformats.org/officeDocument/2006/relationships/slide" Target="slides/slide80.xml"/><Relationship Id="rId111" Type="http://schemas.openxmlformats.org/officeDocument/2006/relationships/slide" Target="slides/slide103.xml"/><Relationship Id="rId153" Type="http://schemas.openxmlformats.org/officeDocument/2006/relationships/slide" Target="slides/slide145.xml"/><Relationship Id="rId195" Type="http://schemas.openxmlformats.org/officeDocument/2006/relationships/slide" Target="slides/slide187.xml"/><Relationship Id="rId209" Type="http://schemas.openxmlformats.org/officeDocument/2006/relationships/slide" Target="slides/slide201.xml"/><Relationship Id="rId360" Type="http://schemas.openxmlformats.org/officeDocument/2006/relationships/font" Target="fonts/font5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3" Type="http://schemas.openxmlformats.org/officeDocument/2006/relationships/hyperlink" Target="http://journals.lww.com/ajnonline/Pages/Moral-Distress-Supplement.aspx" TargetMode="External"/><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aacnnursing.org/News-Information/Fact-Sheets/Nursing-Shortage"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bls.gov/ooh/healthcare/registered-nurses.htm"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journals.sagepub.com/doi/full/10.1177/2377960820937290"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e133ffcc2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4" name="Google Shape;704;ge133ffcc2d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d80344068d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representing PGHSN Class ‘71 and the Founding President of UPNAA Florida.</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Before I start, I’d like to acknowledge a nursing colleague, Aga Sta. Romana, who helped me prepare this invocation. </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And now, may I ask for some moments of silence to acknowledge God's presence in, among, and around us?</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We invoke the spirit of WONDER:</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Heavenly Father, in this virtual gathering of mind and spirit pursuing what lies beyond the frontiers of nursing, do awaken in us the true gift of childhood wonder: the spirit of gripping-naïve awe and raw-respectful fear bringing us down to our knees for humble homage and on the lap of your paternal omnipotent omniscience.  May the same spirit of WONDER propel us to strengthen the services and programs of UPNAAI to help make it a more robust organization of choice for the UP nursing alumni. </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We invoke the spirit of GRATITUDE:</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Heavenly Father, in acknowledging and thanking the presence of all attendees on this 42nd Annual Convention and 2nd Virtual Reunion, enkindle in us the spirit of gratitude that will be our trustworthy source of peace and joy and consolation in times of loneliness and despair.  May we celebrate every gracious moment of reunion and gathering with the laughter of fond memories to bridge us through the desolate dawning of life we witnessed during this pandemic.  </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We invoke the spirit of DIALOGUE and FRIENDSHIP:</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Heavenly Father, in fostering unity and bond of fellowship by mutual understanding and cooperation among us alumni by the professional and personal development of its members through education, research, support, and collaboration,  stir up the spirit of reverential dialogue and genuine friendship grounded and rooted in our love for You and our neighbor as it strengthens the common bond among the seven chapters of UPNAAI and forge a more vital collaboration to promote UPNAAI objectives. May we be courageous and passionate architects of dialogue and friendship, men and women who always hold out a helping hand and may no spaces of enmity remain. (Pope Francis)</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We invoke the Spirit of EXCELLENCE:</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Heavenly Father, in providing leadership to pursue the ideals of unity, fellowship, academic excellence, leadership, professionalism, and service to country and humanity among nursing graduates of the University of the Philippines residing in the United States and other countries abroad impel and compel our inordinate ambition and blinding pride with the spirit of humble and judicious pursuit of excellence, through which the fruition of all our effort may begin from You and by You be happy ended following Jesus example of being God he deigns to be like us human to save and serve us. May the incarnational and kenotic love of your Son be our example in all our fundraising projects, outreach programs, and politico-social engagements to effect and produce an enduring and effective outcome.</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We invoke God’s Power for PROTECTION and BLESSINGS:</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Heavenly Father, in aiming to foster UPNAAI members' professional and personal development, protect and empower us with your Magnanimous Sovereignty and bless and grace us with your Paternal Love manifested in your wonderful natural creation.  May we respect your natural creation around us and see the wondrous mystery of our unique creativeness and translate the same awe and respect to the external world around us by our resolved commitment for the protection and responsible use of our environment.  May our being blessed be a comforting and loving blessing to others around us.</a:t>
            </a: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1D2228"/>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1D2228"/>
                </a:solidFill>
                <a:latin typeface="Calibri"/>
                <a:ea typeface="Calibri"/>
                <a:cs typeface="Calibri"/>
                <a:sym typeface="Calibri"/>
              </a:rPr>
              <a:t> And all of this we ask in Jesus' name. Amen</a:t>
            </a:r>
            <a:endParaRPr/>
          </a:p>
        </p:txBody>
      </p:sp>
      <p:sp>
        <p:nvSpPr>
          <p:cNvPr id="775" name="Google Shape;775;gd80344068d_1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ge48b12004d_0_1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0" name="Google Shape;1970;ge48b12004d_0_12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1" name="Google Shape;1971;ge48b12004d_0_12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100</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8"/>
        <p:cNvGrpSpPr/>
        <p:nvPr/>
      </p:nvGrpSpPr>
      <p:grpSpPr>
        <a:xfrm>
          <a:off x="0" y="0"/>
          <a:ext cx="0" cy="0"/>
          <a:chOff x="0" y="0"/>
          <a:chExt cx="0" cy="0"/>
        </a:xfrm>
      </p:grpSpPr>
      <p:sp>
        <p:nvSpPr>
          <p:cNvPr id="1979" name="Google Shape;1979;ge48b12004d_0_1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0" name="Google Shape;1980;ge48b12004d_0_13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1" name="Google Shape;1981;ge48b12004d_0_13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8"/>
        <p:cNvGrpSpPr/>
        <p:nvPr/>
      </p:nvGrpSpPr>
      <p:grpSpPr>
        <a:xfrm>
          <a:off x="0" y="0"/>
          <a:ext cx="0" cy="0"/>
          <a:chOff x="0" y="0"/>
          <a:chExt cx="0" cy="0"/>
        </a:xfrm>
      </p:grpSpPr>
      <p:sp>
        <p:nvSpPr>
          <p:cNvPr id="1989" name="Google Shape;1989;ge48b12004d_0_1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0" name="Google Shape;1990;ge48b12004d_0_13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1" name="Google Shape;1991;ge48b12004d_0_13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e48b12004d_0_1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9" name="Google Shape;1999;ge48b12004d_0_1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5"/>
        <p:cNvGrpSpPr/>
        <p:nvPr/>
      </p:nvGrpSpPr>
      <p:grpSpPr>
        <a:xfrm>
          <a:off x="0" y="0"/>
          <a:ext cx="0" cy="0"/>
          <a:chOff x="0" y="0"/>
          <a:chExt cx="0" cy="0"/>
        </a:xfrm>
      </p:grpSpPr>
      <p:sp>
        <p:nvSpPr>
          <p:cNvPr id="2006" name="Google Shape;2006;ge48b12004d_0_1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7" name="Google Shape;2007;ge48b12004d_0_13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8" name="Google Shape;2008;ge48b12004d_0_13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104</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5"/>
        <p:cNvGrpSpPr/>
        <p:nvPr/>
      </p:nvGrpSpPr>
      <p:grpSpPr>
        <a:xfrm>
          <a:off x="0" y="0"/>
          <a:ext cx="0" cy="0"/>
          <a:chOff x="0" y="0"/>
          <a:chExt cx="0" cy="0"/>
        </a:xfrm>
      </p:grpSpPr>
      <p:sp>
        <p:nvSpPr>
          <p:cNvPr id="2016" name="Google Shape;2016;ge48b12004d_0_1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7" name="Google Shape;2017;ge48b12004d_0_13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8" name="Google Shape;2018;ge48b12004d_0_13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3"/>
        <p:cNvGrpSpPr/>
        <p:nvPr/>
      </p:nvGrpSpPr>
      <p:grpSpPr>
        <a:xfrm>
          <a:off x="0" y="0"/>
          <a:ext cx="0" cy="0"/>
          <a:chOff x="0" y="0"/>
          <a:chExt cx="0" cy="0"/>
        </a:xfrm>
      </p:grpSpPr>
      <p:sp>
        <p:nvSpPr>
          <p:cNvPr id="2024" name="Google Shape;2024;ge48b1200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5" name="Google Shape;2025;ge48b12004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3"/>
        <p:cNvGrpSpPr/>
        <p:nvPr/>
      </p:nvGrpSpPr>
      <p:grpSpPr>
        <a:xfrm>
          <a:off x="0" y="0"/>
          <a:ext cx="0" cy="0"/>
          <a:chOff x="0" y="0"/>
          <a:chExt cx="0" cy="0"/>
        </a:xfrm>
      </p:grpSpPr>
      <p:sp>
        <p:nvSpPr>
          <p:cNvPr id="2034" name="Google Shape;2034;ge6aaf026b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5" name="Google Shape;2035;ge6aaf026b5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8"/>
        <p:cNvGrpSpPr/>
        <p:nvPr/>
      </p:nvGrpSpPr>
      <p:grpSpPr>
        <a:xfrm>
          <a:off x="0" y="0"/>
          <a:ext cx="0" cy="0"/>
          <a:chOff x="0" y="0"/>
          <a:chExt cx="0" cy="0"/>
        </a:xfrm>
      </p:grpSpPr>
      <p:sp>
        <p:nvSpPr>
          <p:cNvPr id="2039" name="Google Shape;2039;ge6a3bb9be7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0" name="Google Shape;2040;ge6a3bb9be7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0"/>
        <p:cNvGrpSpPr/>
        <p:nvPr/>
      </p:nvGrpSpPr>
      <p:grpSpPr>
        <a:xfrm>
          <a:off x="0" y="0"/>
          <a:ext cx="0" cy="0"/>
          <a:chOff x="0" y="0"/>
          <a:chExt cx="0" cy="0"/>
        </a:xfrm>
      </p:grpSpPr>
      <p:sp>
        <p:nvSpPr>
          <p:cNvPr id="2051" name="Google Shape;2051;ge1d0861e8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2" name="Google Shape;2052;ge1d0861e8d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d80344068d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Good morning Philippines and Australia. Good afternoon Pacific Coast and British Columbia. Good evening East Coast. We have weathered a health crisis. Some of us succumbed but for many of us we continue the good fight. Here we are again after a tumultuous year of COVID 19 Pandemic, courageous, faithful, and keeping alive the legacy of many UPNAAI trailblazers who went beyond the frontiers of traditional nursing. In this event we will witness the fruition of Dean Julita V. Sotejo’s vision. We will hear from nurse experts that go beyond the basic but equally noble and essential bedside nursing. So without further ado I give back the floor, rather the spotlight , to the Moderator- 1st Vice President and Chair of the Education and research Committee- Wendy Vaugh.</a:t>
            </a:r>
            <a:endParaRPr/>
          </a:p>
        </p:txBody>
      </p:sp>
      <p:sp>
        <p:nvSpPr>
          <p:cNvPr id="785" name="Google Shape;785;gd80344068d_1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gd640b0cca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7" name="Google Shape;2057;gd640b0cca0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5"/>
        <p:cNvGrpSpPr/>
        <p:nvPr/>
      </p:nvGrpSpPr>
      <p:grpSpPr>
        <a:xfrm>
          <a:off x="0" y="0"/>
          <a:ext cx="0" cy="0"/>
          <a:chOff x="0" y="0"/>
          <a:chExt cx="0" cy="0"/>
        </a:xfrm>
      </p:grpSpPr>
      <p:sp>
        <p:nvSpPr>
          <p:cNvPr id="2066" name="Google Shape;2066;ge2b6220d4c_0_16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7" name="Google Shape;2067;ge2b6220d4c_0_16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1"/>
        <p:cNvGrpSpPr/>
        <p:nvPr/>
      </p:nvGrpSpPr>
      <p:grpSpPr>
        <a:xfrm>
          <a:off x="0" y="0"/>
          <a:ext cx="0" cy="0"/>
          <a:chOff x="0" y="0"/>
          <a:chExt cx="0" cy="0"/>
        </a:xfrm>
      </p:grpSpPr>
      <p:sp>
        <p:nvSpPr>
          <p:cNvPr id="2072" name="Google Shape;2072;ge2b6220d4c_0_1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3" name="Google Shape;2073;ge2b6220d4c_0_16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15950" lvl="1" indent="0" algn="l" rtl="0">
              <a:lnSpc>
                <a:spcPct val="100000"/>
              </a:lnSpc>
              <a:spcBef>
                <a:spcPts val="0"/>
              </a:spcBef>
              <a:spcAft>
                <a:spcPts val="0"/>
              </a:spcAft>
              <a:buSzPts val="1100"/>
              <a:buFont typeface="Arial"/>
              <a:buNone/>
            </a:pPr>
            <a:endParaRPr sz="1000">
              <a:latin typeface="Calibri"/>
              <a:ea typeface="Calibri"/>
              <a:cs typeface="Calibri"/>
              <a:sym typeface="Calibri"/>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7"/>
        <p:cNvGrpSpPr/>
        <p:nvPr/>
      </p:nvGrpSpPr>
      <p:grpSpPr>
        <a:xfrm>
          <a:off x="0" y="0"/>
          <a:ext cx="0" cy="0"/>
          <a:chOff x="0" y="0"/>
          <a:chExt cx="0" cy="0"/>
        </a:xfrm>
      </p:grpSpPr>
      <p:sp>
        <p:nvSpPr>
          <p:cNvPr id="2078" name="Google Shape;2078;ge2b6220d4c_0_16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Objectives:</a:t>
            </a:r>
            <a:endParaRPr/>
          </a:p>
          <a:p>
            <a:pPr marL="0" lvl="0" indent="0" algn="l" rtl="0">
              <a:lnSpc>
                <a:spcPct val="100000"/>
              </a:lnSpc>
              <a:spcBef>
                <a:spcPts val="0"/>
              </a:spcBef>
              <a:spcAft>
                <a:spcPts val="0"/>
              </a:spcAft>
              <a:buSzPts val="1100"/>
              <a:buNone/>
            </a:pPr>
            <a:endParaRPr/>
          </a:p>
        </p:txBody>
      </p:sp>
      <p:sp>
        <p:nvSpPr>
          <p:cNvPr id="2079" name="Google Shape;2079;ge2b6220d4c_0_1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3"/>
        <p:cNvGrpSpPr/>
        <p:nvPr/>
      </p:nvGrpSpPr>
      <p:grpSpPr>
        <a:xfrm>
          <a:off x="0" y="0"/>
          <a:ext cx="0" cy="0"/>
          <a:chOff x="0" y="0"/>
          <a:chExt cx="0" cy="0"/>
        </a:xfrm>
      </p:grpSpPr>
      <p:sp>
        <p:nvSpPr>
          <p:cNvPr id="2084" name="Google Shape;2084;ge2b6220d4c_0_16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5" name="Google Shape;2085;ge2b6220d4c_0_16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914400" lvl="1" indent="-228600" algn="l" rtl="0">
              <a:lnSpc>
                <a:spcPct val="100000"/>
              </a:lnSpc>
              <a:spcBef>
                <a:spcPts val="0"/>
              </a:spcBef>
              <a:spcAft>
                <a:spcPts val="0"/>
              </a:spcAft>
              <a:buSzPts val="1100"/>
              <a:buFont typeface="Arial"/>
              <a:buNone/>
            </a:pPr>
            <a:endParaRPr sz="1000">
              <a:latin typeface="Calibri"/>
              <a:ea typeface="Calibri"/>
              <a:cs typeface="Calibri"/>
              <a:sym typeface="Calibri"/>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1"/>
        <p:cNvGrpSpPr/>
        <p:nvPr/>
      </p:nvGrpSpPr>
      <p:grpSpPr>
        <a:xfrm>
          <a:off x="0" y="0"/>
          <a:ext cx="0" cy="0"/>
          <a:chOff x="0" y="0"/>
          <a:chExt cx="0" cy="0"/>
        </a:xfrm>
      </p:grpSpPr>
      <p:sp>
        <p:nvSpPr>
          <p:cNvPr id="2092" name="Google Shape;2092;ge2b6220d4c_0_1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3" name="Google Shape;2093;ge2b6220d4c_0_16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Font typeface="Arial"/>
              <a:buNone/>
            </a:pPr>
            <a:endParaRPr sz="1000" b="1">
              <a:latin typeface="Calibri"/>
              <a:ea typeface="Calibri"/>
              <a:cs typeface="Calibri"/>
              <a:sym typeface="Calibri"/>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8"/>
        <p:cNvGrpSpPr/>
        <p:nvPr/>
      </p:nvGrpSpPr>
      <p:grpSpPr>
        <a:xfrm>
          <a:off x="0" y="0"/>
          <a:ext cx="0" cy="0"/>
          <a:chOff x="0" y="0"/>
          <a:chExt cx="0" cy="0"/>
        </a:xfrm>
      </p:grpSpPr>
      <p:sp>
        <p:nvSpPr>
          <p:cNvPr id="2099" name="Google Shape;2099;ge2b6220d4c_0_1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0" name="Google Shape;2100;ge2b6220d4c_0_16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sz="1000" b="0" u="none">
              <a:latin typeface="Calibri"/>
              <a:ea typeface="Calibri"/>
              <a:cs typeface="Calibri"/>
              <a:sym typeface="Calibri"/>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5"/>
        <p:cNvGrpSpPr/>
        <p:nvPr/>
      </p:nvGrpSpPr>
      <p:grpSpPr>
        <a:xfrm>
          <a:off x="0" y="0"/>
          <a:ext cx="0" cy="0"/>
          <a:chOff x="0" y="0"/>
          <a:chExt cx="0" cy="0"/>
        </a:xfrm>
      </p:grpSpPr>
      <p:sp>
        <p:nvSpPr>
          <p:cNvPr id="2106" name="Google Shape;2106;ge2b6220d4c_0_1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7" name="Google Shape;2107;ge2b6220d4c_0_16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sz="1000">
              <a:latin typeface="Calibri"/>
              <a:ea typeface="Calibri"/>
              <a:cs typeface="Calibri"/>
              <a:sym typeface="Calibri"/>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3"/>
        <p:cNvGrpSpPr/>
        <p:nvPr/>
      </p:nvGrpSpPr>
      <p:grpSpPr>
        <a:xfrm>
          <a:off x="0" y="0"/>
          <a:ext cx="0" cy="0"/>
          <a:chOff x="0" y="0"/>
          <a:chExt cx="0" cy="0"/>
        </a:xfrm>
      </p:grpSpPr>
      <p:sp>
        <p:nvSpPr>
          <p:cNvPr id="2114" name="Google Shape;2114;ge2b6220d4c_0_1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5" name="Google Shape;2115;ge2b6220d4c_0_17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9"/>
        <p:cNvGrpSpPr/>
        <p:nvPr/>
      </p:nvGrpSpPr>
      <p:grpSpPr>
        <a:xfrm>
          <a:off x="0" y="0"/>
          <a:ext cx="0" cy="0"/>
          <a:chOff x="0" y="0"/>
          <a:chExt cx="0" cy="0"/>
        </a:xfrm>
      </p:grpSpPr>
      <p:sp>
        <p:nvSpPr>
          <p:cNvPr id="2120" name="Google Shape;2120;ge2b6220d4c_0_17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1" name="Google Shape;2121;ge2b6220d4c_0_17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df7ec69f4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Thank you Wendy for your introduction. Greetings from the Commonwealth of Virginia! Welcome all of you to this 2nd virtual University of the Philippines Nursing Alumni Association International Educational Webinar and 42nd Reunion Convention.</a:t>
            </a:r>
            <a:endParaRPr/>
          </a:p>
        </p:txBody>
      </p:sp>
      <p:sp>
        <p:nvSpPr>
          <p:cNvPr id="796" name="Google Shape;796;gdf7ec69f4d_0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6"/>
        <p:cNvGrpSpPr/>
        <p:nvPr/>
      </p:nvGrpSpPr>
      <p:grpSpPr>
        <a:xfrm>
          <a:off x="0" y="0"/>
          <a:ext cx="0" cy="0"/>
          <a:chOff x="0" y="0"/>
          <a:chExt cx="0" cy="0"/>
        </a:xfrm>
      </p:grpSpPr>
      <p:sp>
        <p:nvSpPr>
          <p:cNvPr id="2127" name="Google Shape;2127;ge2b6220d4c_0_1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8" name="Google Shape;2128;ge2b6220d4c_0_17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3"/>
        <p:cNvGrpSpPr/>
        <p:nvPr/>
      </p:nvGrpSpPr>
      <p:grpSpPr>
        <a:xfrm>
          <a:off x="0" y="0"/>
          <a:ext cx="0" cy="0"/>
          <a:chOff x="0" y="0"/>
          <a:chExt cx="0" cy="0"/>
        </a:xfrm>
      </p:grpSpPr>
      <p:sp>
        <p:nvSpPr>
          <p:cNvPr id="2134" name="Google Shape;2134;ge2b6220d4c_0_1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5" name="Google Shape;2135;ge2b6220d4c_0_17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sz="1000" b="0">
              <a:latin typeface="Calibri"/>
              <a:ea typeface="Calibri"/>
              <a:cs typeface="Calibri"/>
              <a:sym typeface="Calibri"/>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0"/>
        <p:cNvGrpSpPr/>
        <p:nvPr/>
      </p:nvGrpSpPr>
      <p:grpSpPr>
        <a:xfrm>
          <a:off x="0" y="0"/>
          <a:ext cx="0" cy="0"/>
          <a:chOff x="0" y="0"/>
          <a:chExt cx="0" cy="0"/>
        </a:xfrm>
      </p:grpSpPr>
      <p:sp>
        <p:nvSpPr>
          <p:cNvPr id="2141" name="Google Shape;2141;ge2b6220d4c_0_1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2" name="Google Shape;2142;ge2b6220d4c_0_17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6"/>
        <p:cNvGrpSpPr/>
        <p:nvPr/>
      </p:nvGrpSpPr>
      <p:grpSpPr>
        <a:xfrm>
          <a:off x="0" y="0"/>
          <a:ext cx="0" cy="0"/>
          <a:chOff x="0" y="0"/>
          <a:chExt cx="0" cy="0"/>
        </a:xfrm>
      </p:grpSpPr>
      <p:sp>
        <p:nvSpPr>
          <p:cNvPr id="2147" name="Google Shape;2147;ge2b6220d4c_0_1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8" name="Google Shape;2148;ge2b6220d4c_0_17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2"/>
        <p:cNvGrpSpPr/>
        <p:nvPr/>
      </p:nvGrpSpPr>
      <p:grpSpPr>
        <a:xfrm>
          <a:off x="0" y="0"/>
          <a:ext cx="0" cy="0"/>
          <a:chOff x="0" y="0"/>
          <a:chExt cx="0" cy="0"/>
        </a:xfrm>
      </p:grpSpPr>
      <p:sp>
        <p:nvSpPr>
          <p:cNvPr id="2153" name="Google Shape;2153;ge2b6220d4c_0_1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4" name="Google Shape;2154;ge2b6220d4c_0_17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8"/>
        <p:cNvGrpSpPr/>
        <p:nvPr/>
      </p:nvGrpSpPr>
      <p:grpSpPr>
        <a:xfrm>
          <a:off x="0" y="0"/>
          <a:ext cx="0" cy="0"/>
          <a:chOff x="0" y="0"/>
          <a:chExt cx="0" cy="0"/>
        </a:xfrm>
      </p:grpSpPr>
      <p:sp>
        <p:nvSpPr>
          <p:cNvPr id="2159" name="Google Shape;2159;ge2b6220d4c_0_17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0" name="Google Shape;2160;ge2b6220d4c_0_17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6"/>
        <p:cNvGrpSpPr/>
        <p:nvPr/>
      </p:nvGrpSpPr>
      <p:grpSpPr>
        <a:xfrm>
          <a:off x="0" y="0"/>
          <a:ext cx="0" cy="0"/>
          <a:chOff x="0" y="0"/>
          <a:chExt cx="0" cy="0"/>
        </a:xfrm>
      </p:grpSpPr>
      <p:sp>
        <p:nvSpPr>
          <p:cNvPr id="2177" name="Google Shape;2177;ge2b6220d4c_0_17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8" name="Google Shape;2178;ge2b6220d4c_0_1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ge2b6220d4c_0_17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4" name="Google Shape;2184;ge2b6220d4c_0_17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ge2b6220d4c_0_1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1" name="Google Shape;2191;ge2b6220d4c_0_17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7000"/>
              </a:lnSpc>
              <a:spcBef>
                <a:spcPts val="0"/>
              </a:spcBef>
              <a:spcAft>
                <a:spcPts val="0"/>
              </a:spcAft>
              <a:buSzPts val="1100"/>
              <a:buNone/>
            </a:pPr>
            <a:endParaRPr sz="1100"/>
          </a:p>
          <a:p>
            <a:pPr marL="457200" lvl="0" indent="-228600" algn="l" rtl="0">
              <a:lnSpc>
                <a:spcPct val="100000"/>
              </a:lnSpc>
              <a:spcBef>
                <a:spcPts val="824"/>
              </a:spcBef>
              <a:spcAft>
                <a:spcPts val="0"/>
              </a:spcAft>
              <a:buSzPts val="1100"/>
              <a:buNone/>
            </a:pP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ge2b6220d4c_0_17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8" name="Google Shape;2198;ge2b6220d4c_0_17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e5ab369af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Julita V. Sotejo Medallion of Honor was initiated in 1993 by the University of the Philippines Nursing Alumni Association International, Inc. Chosen by peers, the Medallion of Honor is the highest award to recognize alumni who embody the ideals espoused by Dean Sotejo. They must have made a significant, unique and innovative contribution to the nursing profession, must have attained national and possibly international prestige, and have rendered service to country and humanity. </a:t>
            </a:r>
            <a:endParaRPr/>
          </a:p>
          <a:p>
            <a:pPr marL="0" lvl="0" indent="0" algn="l" rtl="0">
              <a:spcBef>
                <a:spcPts val="0"/>
              </a:spcBef>
              <a:spcAft>
                <a:spcPts val="0"/>
              </a:spcAft>
              <a:buNone/>
            </a:pPr>
            <a:endParaRPr/>
          </a:p>
          <a:p>
            <a:pPr marL="0" lvl="0" indent="0" algn="l" rtl="0">
              <a:spcBef>
                <a:spcPts val="0"/>
              </a:spcBef>
              <a:spcAft>
                <a:spcPts val="0"/>
              </a:spcAft>
              <a:buNone/>
            </a:pPr>
            <a:r>
              <a:rPr lang="en-US"/>
              <a:t>On behalf of the Julita V. Sotejo Medallion of Honor Committee and its members: Rosemarie Gadioma (NY), Aida Limcauco (VA), Erlinda Paguio (VA), Tess Carambas-Santos (WA), and Lyvia Villegas, I am proud to introduce the 2021 JVS Medallion of Honor and the 27th recipient of this award.</a:t>
            </a:r>
            <a:endParaRPr/>
          </a:p>
        </p:txBody>
      </p:sp>
      <p:sp>
        <p:nvSpPr>
          <p:cNvPr id="806" name="Google Shape;806;ge5ab369af4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2"/>
        <p:cNvGrpSpPr/>
        <p:nvPr/>
      </p:nvGrpSpPr>
      <p:grpSpPr>
        <a:xfrm>
          <a:off x="0" y="0"/>
          <a:ext cx="0" cy="0"/>
          <a:chOff x="0" y="0"/>
          <a:chExt cx="0" cy="0"/>
        </a:xfrm>
      </p:grpSpPr>
      <p:sp>
        <p:nvSpPr>
          <p:cNvPr id="2203" name="Google Shape;2203;ge2b6220d4c_0_1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4" name="Google Shape;2204;ge2b6220d4c_0_17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e2b6220d4c_0_17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0" name="Google Shape;2220;ge2b6220d4c_0_17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100"/>
              <a:buFont typeface="Noto Sans Symbols"/>
              <a:buNone/>
            </a:pPr>
            <a:endParaRPr sz="1100">
              <a:solidFill>
                <a:srgbClr val="FF0000"/>
              </a:solidFill>
              <a:latin typeface="Calibri"/>
              <a:ea typeface="Calibri"/>
              <a:cs typeface="Calibri"/>
              <a:sym typeface="Calibri"/>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4"/>
        <p:cNvGrpSpPr/>
        <p:nvPr/>
      </p:nvGrpSpPr>
      <p:grpSpPr>
        <a:xfrm>
          <a:off x="0" y="0"/>
          <a:ext cx="0" cy="0"/>
          <a:chOff x="0" y="0"/>
          <a:chExt cx="0" cy="0"/>
        </a:xfrm>
      </p:grpSpPr>
      <p:sp>
        <p:nvSpPr>
          <p:cNvPr id="2225" name="Google Shape;2225;ge2b6220d4c_0_1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6" name="Google Shape;2226;ge2b6220d4c_0_18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Font typeface="Arial"/>
              <a:buNone/>
            </a:pP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0"/>
        <p:cNvGrpSpPr/>
        <p:nvPr/>
      </p:nvGrpSpPr>
      <p:grpSpPr>
        <a:xfrm>
          <a:off x="0" y="0"/>
          <a:ext cx="0" cy="0"/>
          <a:chOff x="0" y="0"/>
          <a:chExt cx="0" cy="0"/>
        </a:xfrm>
      </p:grpSpPr>
      <p:sp>
        <p:nvSpPr>
          <p:cNvPr id="2231" name="Google Shape;2231;ge2b6220d4c_0_18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2" name="Google Shape;2232;ge2b6220d4c_0_18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9"/>
        <p:cNvGrpSpPr/>
        <p:nvPr/>
      </p:nvGrpSpPr>
      <p:grpSpPr>
        <a:xfrm>
          <a:off x="0" y="0"/>
          <a:ext cx="0" cy="0"/>
          <a:chOff x="0" y="0"/>
          <a:chExt cx="0" cy="0"/>
        </a:xfrm>
      </p:grpSpPr>
      <p:sp>
        <p:nvSpPr>
          <p:cNvPr id="2240" name="Google Shape;2240;ge2b6220d4c_0_1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1" name="Google Shape;2241;ge2b6220d4c_0_18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8"/>
        <p:cNvGrpSpPr/>
        <p:nvPr/>
      </p:nvGrpSpPr>
      <p:grpSpPr>
        <a:xfrm>
          <a:off x="0" y="0"/>
          <a:ext cx="0" cy="0"/>
          <a:chOff x="0" y="0"/>
          <a:chExt cx="0" cy="0"/>
        </a:xfrm>
      </p:grpSpPr>
      <p:sp>
        <p:nvSpPr>
          <p:cNvPr id="2249" name="Google Shape;2249;ge2b6220d4c_0_1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0" name="Google Shape;2250;ge2b6220d4c_0_18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5"/>
        <p:cNvGrpSpPr/>
        <p:nvPr/>
      </p:nvGrpSpPr>
      <p:grpSpPr>
        <a:xfrm>
          <a:off x="0" y="0"/>
          <a:ext cx="0" cy="0"/>
          <a:chOff x="0" y="0"/>
          <a:chExt cx="0" cy="0"/>
        </a:xfrm>
      </p:grpSpPr>
      <p:sp>
        <p:nvSpPr>
          <p:cNvPr id="2256" name="Google Shape;2256;ge2b6220d4c_0_18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7" name="Google Shape;2257;ge2b6220d4c_0_18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4"/>
        <p:cNvGrpSpPr/>
        <p:nvPr/>
      </p:nvGrpSpPr>
      <p:grpSpPr>
        <a:xfrm>
          <a:off x="0" y="0"/>
          <a:ext cx="0" cy="0"/>
          <a:chOff x="0" y="0"/>
          <a:chExt cx="0" cy="0"/>
        </a:xfrm>
      </p:grpSpPr>
      <p:sp>
        <p:nvSpPr>
          <p:cNvPr id="2265" name="Google Shape;2265;ge2b6220d4c_0_18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6" name="Google Shape;2266;ge2b6220d4c_0_18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7000"/>
              </a:lnSpc>
              <a:spcBef>
                <a:spcPts val="0"/>
              </a:spcBef>
              <a:spcAft>
                <a:spcPts val="0"/>
              </a:spcAft>
              <a:buClr>
                <a:srgbClr val="FF0000"/>
              </a:buClr>
              <a:buSzPts val="1100"/>
              <a:buFont typeface="Arial"/>
              <a:buNone/>
            </a:pPr>
            <a:endParaRPr sz="1100" b="0" i="0" u="none" strike="noStrike" cap="none">
              <a:solidFill>
                <a:srgbClr val="FF0000"/>
              </a:solidFill>
              <a:latin typeface="Calibri"/>
              <a:ea typeface="Calibri"/>
              <a:cs typeface="Calibri"/>
              <a:sym typeface="Calibri"/>
            </a:endParaRPr>
          </a:p>
          <a:p>
            <a:pPr marL="0" marR="0" lvl="0" indent="0" algn="l" rtl="0">
              <a:lnSpc>
                <a:spcPct val="107000"/>
              </a:lnSpc>
              <a:spcBef>
                <a:spcPts val="0"/>
              </a:spcBef>
              <a:spcAft>
                <a:spcPts val="0"/>
              </a:spcAft>
              <a:buClr>
                <a:srgbClr val="FF0000"/>
              </a:buClr>
              <a:buSzPts val="1100"/>
              <a:buFont typeface="Arial"/>
              <a:buNone/>
            </a:pPr>
            <a:endParaRPr sz="1100" b="0" i="0" u="none" strike="noStrike" cap="none">
              <a:solidFill>
                <a:srgbClr val="000000"/>
              </a:solidFill>
              <a:latin typeface="Calibri"/>
              <a:ea typeface="Calibri"/>
              <a:cs typeface="Calibri"/>
              <a:sym typeface="Calibri"/>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0"/>
        <p:cNvGrpSpPr/>
        <p:nvPr/>
      </p:nvGrpSpPr>
      <p:grpSpPr>
        <a:xfrm>
          <a:off x="0" y="0"/>
          <a:ext cx="0" cy="0"/>
          <a:chOff x="0" y="0"/>
          <a:chExt cx="0" cy="0"/>
        </a:xfrm>
      </p:grpSpPr>
      <p:sp>
        <p:nvSpPr>
          <p:cNvPr id="2271" name="Google Shape;2271;ge2b6220d4c_0_1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2" name="Google Shape;2272;ge2b6220d4c_0_18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ge2b6220d4c_0_18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8" name="Google Shape;2278;ge2b6220d4c_0_1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e5ab369af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 am deeply honored to introduce and award the 2021 Universsity of the Philippines Nursing Alumni Association International Julita V. Sotejo Medallion of Honor to Dr. Violeta Lopez.</a:t>
            </a:r>
            <a:endParaRPr/>
          </a:p>
          <a:p>
            <a:pPr marL="0" lvl="0" indent="0" algn="l" rtl="0">
              <a:spcBef>
                <a:spcPts val="0"/>
              </a:spcBef>
              <a:spcAft>
                <a:spcPts val="0"/>
              </a:spcAft>
              <a:buNone/>
            </a:pPr>
            <a:endParaRPr/>
          </a:p>
          <a:p>
            <a:pPr marL="0" lvl="0" indent="0" algn="l" rtl="0">
              <a:spcBef>
                <a:spcPts val="0"/>
              </a:spcBef>
              <a:spcAft>
                <a:spcPts val="0"/>
              </a:spcAft>
              <a:buNone/>
            </a:pPr>
            <a:r>
              <a:rPr lang="en-US"/>
              <a:t>Dr. Violeta Lopez graduated with a Graduate of Nursing Diploma from the University of the Philippines-Philippine General Hospital School pf Nursing in 1971 and completed her Bachelor of Nursing Degree from Far Eastern University in 1973. She completed her Master of Nursing Administration from the University of South Wales, Australia in 1986 and PhD from the University of Sidney, Australia in 1997. She built her nursing career and reputation on Transcultural Nursing and pioneered in nursing research related to Transcultural Nursing in several countries; Australia, Thailand and China to mention a few. Dr. lopez is a Fellow of the Royal College of Nursing in Australia and received multiple awards of Excellence in Nursing Education and Research. She mentored numerous graduate and post-graduate students who made professional nursing contributions in their respective area of specialties and countries.</a:t>
            </a:r>
            <a:endParaRPr/>
          </a:p>
          <a:p>
            <a:pPr marL="0" lvl="0" indent="0" algn="l" rtl="0">
              <a:spcBef>
                <a:spcPts val="0"/>
              </a:spcBef>
              <a:spcAft>
                <a:spcPts val="0"/>
              </a:spcAft>
              <a:buNone/>
            </a:pPr>
            <a:endParaRPr/>
          </a:p>
          <a:p>
            <a:pPr marL="0" lvl="0" indent="0" algn="l" rtl="0">
              <a:spcBef>
                <a:spcPts val="0"/>
              </a:spcBef>
              <a:spcAft>
                <a:spcPts val="0"/>
              </a:spcAft>
              <a:buNone/>
            </a:pPr>
            <a:r>
              <a:rPr lang="en-US"/>
              <a:t>Dr. Lopez is much-sought after speaker nationally and internationally: as a keynote speaker and a panelist in plenary sessions in South Korea Asia Federation of Critical Area Nurses (Mexico), World Nursing Conference (Singapore), Philippine Embassy Nurses Forum (Australia) and many more.</a:t>
            </a:r>
            <a:endParaRPr/>
          </a:p>
          <a:p>
            <a:pPr marL="0" lvl="0" indent="0" algn="l" rtl="0">
              <a:spcBef>
                <a:spcPts val="0"/>
              </a:spcBef>
              <a:spcAft>
                <a:spcPts val="0"/>
              </a:spcAft>
              <a:buNone/>
            </a:pPr>
            <a:endParaRPr/>
          </a:p>
          <a:p>
            <a:pPr marL="0" lvl="0" indent="0" algn="l" rtl="0">
              <a:spcBef>
                <a:spcPts val="0"/>
              </a:spcBef>
              <a:spcAft>
                <a:spcPts val="0"/>
              </a:spcAft>
              <a:buNone/>
            </a:pPr>
            <a:r>
              <a:rPr lang="en-US"/>
              <a:t>Dr. Violeta Lopez received a Lifetime Achievement Award from the United States President Barack Obama in 2016, for grateful recognition of her lifelong commitment to building a stronger nation through volunteer service. In 2017, Dr. Lopez was commissioned by the Honorable Order of Kentucky Colonels, by the Governor of Kentucky, for her good deeds, noteworthy accomplishments and outstanding community service. Dr. Lopez was consistent in her pursuit of her community service in underdeveloped countries that won her many awards beyond what I have already mentioned. She continues to share her “intellectual properties” gained from her teaching and mentoring students from many other Asian countries.</a:t>
            </a:r>
            <a:endParaRPr/>
          </a:p>
          <a:p>
            <a:pPr marL="0" lvl="0" indent="0" algn="l" rtl="0">
              <a:spcBef>
                <a:spcPts val="0"/>
              </a:spcBef>
              <a:spcAft>
                <a:spcPts val="0"/>
              </a:spcAft>
              <a:buNone/>
            </a:pPr>
            <a:endParaRPr/>
          </a:p>
          <a:p>
            <a:pPr marL="0" lvl="0" indent="0" algn="l" rtl="0">
              <a:spcBef>
                <a:spcPts val="0"/>
              </a:spcBef>
              <a:spcAft>
                <a:spcPts val="0"/>
              </a:spcAft>
              <a:buNone/>
            </a:pPr>
            <a:r>
              <a:rPr lang="en-US"/>
              <a:t>I can go on and on, and still not do justice on her 37 page resume and list of accomplishments for this introduction. She met and exceeded the JVSMOH criteria. Please check and read more about Dr. Violeta Lopez in our UPNAAI website and 2021 Yearbook.</a:t>
            </a:r>
            <a:endParaRPr/>
          </a:p>
          <a:p>
            <a:pPr marL="0" lvl="0" indent="0" algn="l" rtl="0">
              <a:spcBef>
                <a:spcPts val="0"/>
              </a:spcBef>
              <a:spcAft>
                <a:spcPts val="0"/>
              </a:spcAft>
              <a:buNone/>
            </a:pPr>
            <a:endParaRPr/>
          </a:p>
          <a:p>
            <a:pPr marL="0" lvl="0" indent="0" algn="l" rtl="0">
              <a:spcBef>
                <a:spcPts val="0"/>
              </a:spcBef>
              <a:spcAft>
                <a:spcPts val="0"/>
              </a:spcAft>
              <a:buNone/>
            </a:pPr>
            <a:r>
              <a:rPr lang="en-US"/>
              <a:t>As the Chair of the Julita V. Sotejo Medallion of Honor Committee, let us applaud and welcome the 2021 UP Nursing Alumni Association International Julita V. Sotejo Medallion of Honor awardee, Dr. Violeta Lopez.</a:t>
            </a:r>
            <a:endParaRPr/>
          </a:p>
        </p:txBody>
      </p:sp>
      <p:sp>
        <p:nvSpPr>
          <p:cNvPr id="813" name="Google Shape;813;ge5ab369af4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2"/>
        <p:cNvGrpSpPr/>
        <p:nvPr/>
      </p:nvGrpSpPr>
      <p:grpSpPr>
        <a:xfrm>
          <a:off x="0" y="0"/>
          <a:ext cx="0" cy="0"/>
          <a:chOff x="0" y="0"/>
          <a:chExt cx="0" cy="0"/>
        </a:xfrm>
      </p:grpSpPr>
      <p:sp>
        <p:nvSpPr>
          <p:cNvPr id="2283" name="Google Shape;2283;ge2b6220d4c_0_1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4" name="Google Shape;2284;ge2b6220d4c_0_18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8"/>
        <p:cNvGrpSpPr/>
        <p:nvPr/>
      </p:nvGrpSpPr>
      <p:grpSpPr>
        <a:xfrm>
          <a:off x="0" y="0"/>
          <a:ext cx="0" cy="0"/>
          <a:chOff x="0" y="0"/>
          <a:chExt cx="0" cy="0"/>
        </a:xfrm>
      </p:grpSpPr>
      <p:sp>
        <p:nvSpPr>
          <p:cNvPr id="2289" name="Google Shape;2289;ge2b6220d4c_0_1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0" name="Google Shape;2290;ge2b6220d4c_0_18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4"/>
        <p:cNvGrpSpPr/>
        <p:nvPr/>
      </p:nvGrpSpPr>
      <p:grpSpPr>
        <a:xfrm>
          <a:off x="0" y="0"/>
          <a:ext cx="0" cy="0"/>
          <a:chOff x="0" y="0"/>
          <a:chExt cx="0" cy="0"/>
        </a:xfrm>
      </p:grpSpPr>
      <p:sp>
        <p:nvSpPr>
          <p:cNvPr id="2295" name="Google Shape;2295;ge2b6220d4c_0_18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6" name="Google Shape;2296;ge2b6220d4c_0_18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1"/>
        <p:cNvGrpSpPr/>
        <p:nvPr/>
      </p:nvGrpSpPr>
      <p:grpSpPr>
        <a:xfrm>
          <a:off x="0" y="0"/>
          <a:ext cx="0" cy="0"/>
          <a:chOff x="0" y="0"/>
          <a:chExt cx="0" cy="0"/>
        </a:xfrm>
      </p:grpSpPr>
      <p:sp>
        <p:nvSpPr>
          <p:cNvPr id="2302" name="Google Shape;2302;ge2b6220d4c_0_18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Objectives:</a:t>
            </a:r>
            <a:endParaRPr/>
          </a:p>
          <a:p>
            <a:pPr marL="0" lvl="0" indent="0" algn="l" rtl="0">
              <a:lnSpc>
                <a:spcPct val="100000"/>
              </a:lnSpc>
              <a:spcBef>
                <a:spcPts val="0"/>
              </a:spcBef>
              <a:spcAft>
                <a:spcPts val="0"/>
              </a:spcAft>
              <a:buSzPts val="1100"/>
              <a:buNone/>
            </a:pPr>
            <a:endParaRPr/>
          </a:p>
        </p:txBody>
      </p:sp>
      <p:sp>
        <p:nvSpPr>
          <p:cNvPr id="2303" name="Google Shape;2303;ge2b6220d4c_0_1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7"/>
        <p:cNvGrpSpPr/>
        <p:nvPr/>
      </p:nvGrpSpPr>
      <p:grpSpPr>
        <a:xfrm>
          <a:off x="0" y="0"/>
          <a:ext cx="0" cy="0"/>
          <a:chOff x="0" y="0"/>
          <a:chExt cx="0" cy="0"/>
        </a:xfrm>
      </p:grpSpPr>
      <p:sp>
        <p:nvSpPr>
          <p:cNvPr id="2308" name="Google Shape;2308;ge2b6220d4c_0_18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9" name="Google Shape;2309;ge2b6220d4c_0_18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3"/>
        <p:cNvGrpSpPr/>
        <p:nvPr/>
      </p:nvGrpSpPr>
      <p:grpSpPr>
        <a:xfrm>
          <a:off x="0" y="0"/>
          <a:ext cx="0" cy="0"/>
          <a:chOff x="0" y="0"/>
          <a:chExt cx="0" cy="0"/>
        </a:xfrm>
      </p:grpSpPr>
      <p:sp>
        <p:nvSpPr>
          <p:cNvPr id="2314" name="Google Shape;2314;ge2b6220d4c_0_18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5" name="Google Shape;2315;ge2b6220d4c_0_18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e2b6220d4c_0_18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4" name="Google Shape;2324;ge2b6220d4c_0_18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ge2b6220d4c_0_18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0" name="Google Shape;2330;ge2b6220d4c_0_18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4"/>
        <p:cNvGrpSpPr/>
        <p:nvPr/>
      </p:nvGrpSpPr>
      <p:grpSpPr>
        <a:xfrm>
          <a:off x="0" y="0"/>
          <a:ext cx="0" cy="0"/>
          <a:chOff x="0" y="0"/>
          <a:chExt cx="0" cy="0"/>
        </a:xfrm>
      </p:grpSpPr>
      <p:sp>
        <p:nvSpPr>
          <p:cNvPr id="2335" name="Google Shape;2335;ge2b6220d4c_0_18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6" name="Google Shape;2336;ge2b6220d4c_0_18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0"/>
        <p:cNvGrpSpPr/>
        <p:nvPr/>
      </p:nvGrpSpPr>
      <p:grpSpPr>
        <a:xfrm>
          <a:off x="0" y="0"/>
          <a:ext cx="0" cy="0"/>
          <a:chOff x="0" y="0"/>
          <a:chExt cx="0" cy="0"/>
        </a:xfrm>
      </p:grpSpPr>
      <p:sp>
        <p:nvSpPr>
          <p:cNvPr id="2341" name="Google Shape;2341;ge2b6220d4c_0_18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2" name="Google Shape;2342;ge2b6220d4c_0_18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7000"/>
              </a:lnSpc>
              <a:spcBef>
                <a:spcPts val="0"/>
              </a:spcBef>
              <a:spcAft>
                <a:spcPts val="0"/>
              </a:spcAft>
              <a:buSzPts val="1100"/>
              <a:buChar char="●"/>
            </a:pPr>
            <a:r>
              <a:rPr lang="en-US" sz="1100" b="1">
                <a:solidFill>
                  <a:srgbClr val="FF0000"/>
                </a:solidFill>
              </a:rPr>
              <a:t>Executive Summary: Transforming Moral Distress into Moral Resilience in Nursing Experts recommend strategies to develop moral resilience and support ethical practice.</a:t>
            </a:r>
            <a:r>
              <a:rPr lang="en-US" sz="1100" b="1">
                <a:solidFill>
                  <a:srgbClr val="0563C1"/>
                </a:solidFill>
              </a:rPr>
              <a:t> </a:t>
            </a:r>
            <a:r>
              <a:rPr lang="en-US" sz="1100" b="1">
                <a:solidFill>
                  <a:srgbClr val="FF0000"/>
                </a:solidFill>
              </a:rPr>
              <a:t>Rushton, Cynda Hylton PhD, RN, FAAN Schoonover-Shoffner, Kathy PhD, RN Kennedy, Maureen Shawn MA, RN, FAAN </a:t>
            </a:r>
            <a:endParaRPr sz="1100" b="1"/>
          </a:p>
          <a:p>
            <a:pPr marL="457200" lvl="0" indent="-298450" algn="l" rtl="0">
              <a:lnSpc>
                <a:spcPct val="107000"/>
              </a:lnSpc>
              <a:spcBef>
                <a:spcPts val="0"/>
              </a:spcBef>
              <a:spcAft>
                <a:spcPts val="0"/>
              </a:spcAft>
              <a:buSzPts val="1100"/>
              <a:buChar char="●"/>
            </a:pPr>
            <a:r>
              <a:rPr lang="en-US" sz="1100" b="1"/>
              <a:t>The full report is available online at </a:t>
            </a:r>
            <a:r>
              <a:rPr lang="en-US" sz="1100" b="1" u="sng">
                <a:solidFill>
                  <a:srgbClr val="0563C1"/>
                </a:solidFill>
                <a:hlinkClick r:id="rId3">
                  <a:extLst>
                    <a:ext uri="{A12FA001-AC4F-418D-AE19-62706E023703}">
                      <ahyp:hlinkClr xmlns:ahyp="http://schemas.microsoft.com/office/drawing/2018/hyperlinkcolor" val="tx"/>
                    </a:ext>
                  </a:extLst>
                </a:hlinkClick>
              </a:rPr>
              <a:t>http://journals.lww.com/ajnonline/Pages/Moral-Distress-Supplement.aspx</a:t>
            </a:r>
            <a:r>
              <a:rPr lang="en-US" sz="1100" b="1"/>
              <a:t>.</a:t>
            </a:r>
            <a:endParaRPr/>
          </a:p>
          <a:p>
            <a:pPr marL="457200" lvl="0" indent="-228600" algn="l" rtl="0">
              <a:lnSpc>
                <a:spcPct val="107000"/>
              </a:lnSpc>
              <a:spcBef>
                <a:spcPts val="0"/>
              </a:spcBef>
              <a:spcAft>
                <a:spcPts val="0"/>
              </a:spcAft>
              <a:buSzPts val="1100"/>
              <a:buNone/>
            </a:pPr>
            <a:endParaRPr sz="1100" b="0">
              <a:solidFill>
                <a:schemeClr val="dk1"/>
              </a:solidFill>
            </a:endParaRPr>
          </a:p>
          <a:p>
            <a:pPr marL="457200" lvl="0" indent="-298450" algn="l" rtl="0">
              <a:lnSpc>
                <a:spcPct val="107000"/>
              </a:lnSpc>
              <a:spcBef>
                <a:spcPts val="0"/>
              </a:spcBef>
              <a:spcAft>
                <a:spcPts val="0"/>
              </a:spcAft>
              <a:buSzPts val="1100"/>
              <a:buChar char="●"/>
            </a:pPr>
            <a:r>
              <a:rPr lang="en-US" sz="1100" b="1">
                <a:solidFill>
                  <a:srgbClr val="FF0000"/>
                </a:solidFill>
              </a:rPr>
              <a:t>Priorities for practice.</a:t>
            </a:r>
            <a:endParaRPr sz="1100"/>
          </a:p>
          <a:p>
            <a:pPr marL="158750" lvl="0" indent="0" algn="l" rtl="0">
              <a:lnSpc>
                <a:spcPct val="107000"/>
              </a:lnSpc>
              <a:spcBef>
                <a:spcPts val="0"/>
              </a:spcBef>
              <a:spcAft>
                <a:spcPts val="0"/>
              </a:spcAft>
              <a:buSzPts val="1100"/>
              <a:buNone/>
            </a:pPr>
            <a:r>
              <a:rPr lang="en-US" sz="1100"/>
              <a:t>	Implement a work environment that fosters reflection and communication and rewards staff for raising ethical questions.</a:t>
            </a:r>
            <a:endParaRPr/>
          </a:p>
          <a:p>
            <a:pPr marL="457200" lvl="0" indent="-298450" algn="l" rtl="0">
              <a:lnSpc>
                <a:spcPct val="107000"/>
              </a:lnSpc>
              <a:spcBef>
                <a:spcPts val="0"/>
              </a:spcBef>
              <a:spcAft>
                <a:spcPts val="0"/>
              </a:spcAft>
              <a:buSzPts val="1100"/>
              <a:buChar char="●"/>
            </a:pPr>
            <a:r>
              <a:rPr lang="en-US" sz="1100"/>
              <a:t>• 	Provide resources designed to address morally challenging issues and include consultants who can facilitate ethics-related conversations.</a:t>
            </a:r>
            <a:endParaRPr/>
          </a:p>
          <a:p>
            <a:pPr marL="457200" lvl="0" indent="-298450" algn="l" rtl="0">
              <a:lnSpc>
                <a:spcPct val="107000"/>
              </a:lnSpc>
              <a:spcBef>
                <a:spcPts val="0"/>
              </a:spcBef>
              <a:spcAft>
                <a:spcPts val="0"/>
              </a:spcAft>
              <a:buSzPts val="1100"/>
              <a:buChar char="●"/>
            </a:pPr>
            <a:r>
              <a:rPr lang="en-US" sz="1100"/>
              <a:t>Promote collaboration among all members of the health care team to develop an ethical practice environment.</a:t>
            </a:r>
            <a:endParaRPr/>
          </a:p>
          <a:p>
            <a:pPr marL="457200" lvl="0" indent="-298450" algn="l" rtl="0">
              <a:lnSpc>
                <a:spcPct val="107000"/>
              </a:lnSpc>
              <a:spcBef>
                <a:spcPts val="0"/>
              </a:spcBef>
              <a:spcAft>
                <a:spcPts val="0"/>
              </a:spcAft>
              <a:buSzPts val="1100"/>
              <a:buChar char="●"/>
            </a:pPr>
            <a:r>
              <a:rPr lang="en-US" sz="1100"/>
              <a:t>Develop strategies with interprofessional colleagues to identify and address the root causes of moral distress in the clinical setting.</a:t>
            </a:r>
            <a:endParaRPr/>
          </a:p>
          <a:p>
            <a:pPr marL="158750" lvl="0" indent="0" algn="l" rtl="0">
              <a:lnSpc>
                <a:spcPct val="107000"/>
              </a:lnSpc>
              <a:spcBef>
                <a:spcPts val="0"/>
              </a:spcBef>
              <a:spcAft>
                <a:spcPts val="0"/>
              </a:spcAft>
              <a:buSzPts val="1100"/>
              <a:buNone/>
            </a:pPr>
            <a:r>
              <a:rPr lang="en-US" sz="1100" b="1">
                <a:solidFill>
                  <a:srgbClr val="FF0000"/>
                </a:solidFill>
              </a:rPr>
              <a:t>Priorities for policy.</a:t>
            </a:r>
            <a:endParaRPr sz="1100"/>
          </a:p>
          <a:p>
            <a:pPr marL="457200" lvl="0" indent="-298450" algn="l" rtl="0">
              <a:lnSpc>
                <a:spcPct val="107000"/>
              </a:lnSpc>
              <a:spcBef>
                <a:spcPts val="0"/>
              </a:spcBef>
              <a:spcAft>
                <a:spcPts val="0"/>
              </a:spcAft>
              <a:buSzPts val="1100"/>
              <a:buChar char="●"/>
            </a:pPr>
            <a:r>
              <a:rPr lang="en-US" sz="1100">
                <a:solidFill>
                  <a:srgbClr val="FF0000"/>
                </a:solidFill>
              </a:rPr>
              <a:t>Encourage accreditation bodies to mandate that curricula for all health care professions include content addressing ethics, moral distress, and moral resilience</a:t>
            </a:r>
            <a:r>
              <a:rPr lang="en-US" sz="1100"/>
              <a:t>.</a:t>
            </a:r>
            <a:endParaRPr sz="1100"/>
          </a:p>
          <a:p>
            <a:pPr marL="457200" lvl="0" indent="-298450" algn="l" rtl="0">
              <a:lnSpc>
                <a:spcPct val="100000"/>
              </a:lnSpc>
              <a:spcBef>
                <a:spcPts val="0"/>
              </a:spcBef>
              <a:spcAft>
                <a:spcPts val="0"/>
              </a:spcAft>
              <a:buSzPts val="1100"/>
              <a:buChar char="●"/>
            </a:pPr>
            <a:r>
              <a:rPr lang="en-US" sz="1100" b="1"/>
              <a:t>Priorities for Nursing Research</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e308f42661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1" name="Google Shape;821;ge308f42661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6"/>
        <p:cNvGrpSpPr/>
        <p:nvPr/>
      </p:nvGrpSpPr>
      <p:grpSpPr>
        <a:xfrm>
          <a:off x="0" y="0"/>
          <a:ext cx="0" cy="0"/>
          <a:chOff x="0" y="0"/>
          <a:chExt cx="0" cy="0"/>
        </a:xfrm>
      </p:grpSpPr>
      <p:sp>
        <p:nvSpPr>
          <p:cNvPr id="2347" name="Google Shape;2347;ge2b6220d4c_0_19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8" name="Google Shape;2348;ge2b6220d4c_0_19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e2b6220d4c_0_1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3" name="Google Shape;2353;ge2b6220d4c_0_19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7"/>
        <p:cNvGrpSpPr/>
        <p:nvPr/>
      </p:nvGrpSpPr>
      <p:grpSpPr>
        <a:xfrm>
          <a:off x="0" y="0"/>
          <a:ext cx="0" cy="0"/>
          <a:chOff x="0" y="0"/>
          <a:chExt cx="0" cy="0"/>
        </a:xfrm>
      </p:grpSpPr>
      <p:sp>
        <p:nvSpPr>
          <p:cNvPr id="2358" name="Google Shape;2358;ge2b6220d4c_0_19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59" name="Google Shape;2359;ge2b6220d4c_0_19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3"/>
        <p:cNvGrpSpPr/>
        <p:nvPr/>
      </p:nvGrpSpPr>
      <p:grpSpPr>
        <a:xfrm>
          <a:off x="0" y="0"/>
          <a:ext cx="0" cy="0"/>
          <a:chOff x="0" y="0"/>
          <a:chExt cx="0" cy="0"/>
        </a:xfrm>
      </p:grpSpPr>
      <p:sp>
        <p:nvSpPr>
          <p:cNvPr id="2364" name="Google Shape;2364;ge2b6220d4c_0_19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5" name="Google Shape;2365;ge2b6220d4c_0_19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9"/>
        <p:cNvGrpSpPr/>
        <p:nvPr/>
      </p:nvGrpSpPr>
      <p:grpSpPr>
        <a:xfrm>
          <a:off x="0" y="0"/>
          <a:ext cx="0" cy="0"/>
          <a:chOff x="0" y="0"/>
          <a:chExt cx="0" cy="0"/>
        </a:xfrm>
      </p:grpSpPr>
      <p:sp>
        <p:nvSpPr>
          <p:cNvPr id="2370" name="Google Shape;2370;ge2b6220d4c_0_19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Objectives:</a:t>
            </a:r>
            <a:endParaRPr/>
          </a:p>
          <a:p>
            <a:pPr marL="0" lvl="0" indent="0" algn="l" rtl="0">
              <a:lnSpc>
                <a:spcPct val="100000"/>
              </a:lnSpc>
              <a:spcBef>
                <a:spcPts val="0"/>
              </a:spcBef>
              <a:spcAft>
                <a:spcPts val="0"/>
              </a:spcAft>
              <a:buSzPts val="1100"/>
              <a:buNone/>
            </a:pPr>
            <a:endParaRPr/>
          </a:p>
        </p:txBody>
      </p:sp>
      <p:sp>
        <p:nvSpPr>
          <p:cNvPr id="2371" name="Google Shape;2371;ge2b6220d4c_0_19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5"/>
        <p:cNvGrpSpPr/>
        <p:nvPr/>
      </p:nvGrpSpPr>
      <p:grpSpPr>
        <a:xfrm>
          <a:off x="0" y="0"/>
          <a:ext cx="0" cy="0"/>
          <a:chOff x="0" y="0"/>
          <a:chExt cx="0" cy="0"/>
        </a:xfrm>
      </p:grpSpPr>
      <p:sp>
        <p:nvSpPr>
          <p:cNvPr id="2376" name="Google Shape;2376;ge7ca4e6a9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7" name="Google Shape;2377;ge7ca4e6a97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5"/>
        <p:cNvGrpSpPr/>
        <p:nvPr/>
      </p:nvGrpSpPr>
      <p:grpSpPr>
        <a:xfrm>
          <a:off x="0" y="0"/>
          <a:ext cx="0" cy="0"/>
          <a:chOff x="0" y="0"/>
          <a:chExt cx="0" cy="0"/>
        </a:xfrm>
      </p:grpSpPr>
      <p:sp>
        <p:nvSpPr>
          <p:cNvPr id="2386" name="Google Shape;2386;ge6aaf026b5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7" name="Google Shape;2387;ge6aaf026b5_0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0"/>
        <p:cNvGrpSpPr/>
        <p:nvPr/>
      </p:nvGrpSpPr>
      <p:grpSpPr>
        <a:xfrm>
          <a:off x="0" y="0"/>
          <a:ext cx="0" cy="0"/>
          <a:chOff x="0" y="0"/>
          <a:chExt cx="0" cy="0"/>
        </a:xfrm>
      </p:grpSpPr>
      <p:sp>
        <p:nvSpPr>
          <p:cNvPr id="2391" name="Google Shape;2391;ge6a3bb9be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2" name="Google Shape;2392;ge6a3bb9be7_0_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2"/>
        <p:cNvGrpSpPr/>
        <p:nvPr/>
      </p:nvGrpSpPr>
      <p:grpSpPr>
        <a:xfrm>
          <a:off x="0" y="0"/>
          <a:ext cx="0" cy="0"/>
          <a:chOff x="0" y="0"/>
          <a:chExt cx="0" cy="0"/>
        </a:xfrm>
      </p:grpSpPr>
      <p:sp>
        <p:nvSpPr>
          <p:cNvPr id="2403" name="Google Shape;2403;ge1d0861e8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4" name="Google Shape;2404;ge1d0861e8d_0_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7"/>
        <p:cNvGrpSpPr/>
        <p:nvPr/>
      </p:nvGrpSpPr>
      <p:grpSpPr>
        <a:xfrm>
          <a:off x="0" y="0"/>
          <a:ext cx="0" cy="0"/>
          <a:chOff x="0" y="0"/>
          <a:chExt cx="0" cy="0"/>
        </a:xfrm>
      </p:grpSpPr>
      <p:sp>
        <p:nvSpPr>
          <p:cNvPr id="2408" name="Google Shape;2408;ge48b7a7b46_2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9" name="Google Shape;2409;ge48b7a7b46_2_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e308f42661_2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JVS Medallion of Honor is more than a symbol of the ideals and tremendous accomplishments of a great nurse that is Dean Sotejo. This medallion is a living legacy. Its meaning and significance are validated every year as it is bestowed upon the deserving recipient. </a:t>
            </a:r>
            <a:endParaRPr/>
          </a:p>
        </p:txBody>
      </p:sp>
      <p:sp>
        <p:nvSpPr>
          <p:cNvPr id="832" name="Google Shape;832;ge308f42661_2_1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6"/>
        <p:cNvGrpSpPr/>
        <p:nvPr/>
      </p:nvGrpSpPr>
      <p:grpSpPr>
        <a:xfrm>
          <a:off x="0" y="0"/>
          <a:ext cx="0" cy="0"/>
          <a:chOff x="0" y="0"/>
          <a:chExt cx="0" cy="0"/>
        </a:xfrm>
      </p:grpSpPr>
      <p:sp>
        <p:nvSpPr>
          <p:cNvPr id="2417" name="Google Shape;2417;ge6a3bb9be7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8" name="Google Shape;2418;ge6a3bb9be7_0_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5"/>
        <p:cNvGrpSpPr/>
        <p:nvPr/>
      </p:nvGrpSpPr>
      <p:grpSpPr>
        <a:xfrm>
          <a:off x="0" y="0"/>
          <a:ext cx="0" cy="0"/>
          <a:chOff x="0" y="0"/>
          <a:chExt cx="0" cy="0"/>
        </a:xfrm>
      </p:grpSpPr>
      <p:sp>
        <p:nvSpPr>
          <p:cNvPr id="2426" name="Google Shape;2426;ge1d0861e8d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7" name="Google Shape;2427;ge1d0861e8d_0_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5"/>
        <p:cNvGrpSpPr/>
        <p:nvPr/>
      </p:nvGrpSpPr>
      <p:grpSpPr>
        <a:xfrm>
          <a:off x="0" y="0"/>
          <a:ext cx="0" cy="0"/>
          <a:chOff x="0" y="0"/>
          <a:chExt cx="0" cy="0"/>
        </a:xfrm>
      </p:grpSpPr>
      <p:sp>
        <p:nvSpPr>
          <p:cNvPr id="2436" name="Google Shape;2436;ge6aaf026b5_3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7" name="Google Shape;2437;ge6aaf026b5_3_24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5"/>
        <p:cNvGrpSpPr/>
        <p:nvPr/>
      </p:nvGrpSpPr>
      <p:grpSpPr>
        <a:xfrm>
          <a:off x="0" y="0"/>
          <a:ext cx="0" cy="0"/>
          <a:chOff x="0" y="0"/>
          <a:chExt cx="0" cy="0"/>
        </a:xfrm>
      </p:grpSpPr>
      <p:sp>
        <p:nvSpPr>
          <p:cNvPr id="2446" name="Google Shape;2446;ge6aaf026b5_3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7" name="Google Shape;2447;ge6aaf026b5_3_25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5"/>
        <p:cNvGrpSpPr/>
        <p:nvPr/>
      </p:nvGrpSpPr>
      <p:grpSpPr>
        <a:xfrm>
          <a:off x="0" y="0"/>
          <a:ext cx="0" cy="0"/>
          <a:chOff x="0" y="0"/>
          <a:chExt cx="0" cy="0"/>
        </a:xfrm>
      </p:grpSpPr>
      <p:sp>
        <p:nvSpPr>
          <p:cNvPr id="2456" name="Google Shape;2456;ge6aaf026b5_3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7" name="Google Shape;2457;ge6aaf026b5_3_26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5"/>
        <p:cNvGrpSpPr/>
        <p:nvPr/>
      </p:nvGrpSpPr>
      <p:grpSpPr>
        <a:xfrm>
          <a:off x="0" y="0"/>
          <a:ext cx="0" cy="0"/>
          <a:chOff x="0" y="0"/>
          <a:chExt cx="0" cy="0"/>
        </a:xfrm>
      </p:grpSpPr>
      <p:sp>
        <p:nvSpPr>
          <p:cNvPr id="2466" name="Google Shape;2466;ge6aaf026b5_3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7" name="Google Shape;2467;ge6aaf026b5_3_2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
        <p:cNvGrpSpPr/>
        <p:nvPr/>
      </p:nvGrpSpPr>
      <p:grpSpPr>
        <a:xfrm>
          <a:off x="0" y="0"/>
          <a:ext cx="0" cy="0"/>
          <a:chOff x="0" y="0"/>
          <a:chExt cx="0" cy="0"/>
        </a:xfrm>
      </p:grpSpPr>
      <p:sp>
        <p:nvSpPr>
          <p:cNvPr id="2473" name="Google Shape;2473;ge6aaf026b5_3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4" name="Google Shape;2474;ge6aaf026b5_3_27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9"/>
        <p:cNvGrpSpPr/>
        <p:nvPr/>
      </p:nvGrpSpPr>
      <p:grpSpPr>
        <a:xfrm>
          <a:off x="0" y="0"/>
          <a:ext cx="0" cy="0"/>
          <a:chOff x="0" y="0"/>
          <a:chExt cx="0" cy="0"/>
        </a:xfrm>
      </p:grpSpPr>
      <p:sp>
        <p:nvSpPr>
          <p:cNvPr id="2480" name="Google Shape;2480;ge6aaf026b5_3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1" name="Google Shape;2481;ge6aaf026b5_3_28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0"/>
        <p:cNvGrpSpPr/>
        <p:nvPr/>
      </p:nvGrpSpPr>
      <p:grpSpPr>
        <a:xfrm>
          <a:off x="0" y="0"/>
          <a:ext cx="0" cy="0"/>
          <a:chOff x="0" y="0"/>
          <a:chExt cx="0" cy="0"/>
        </a:xfrm>
      </p:grpSpPr>
      <p:sp>
        <p:nvSpPr>
          <p:cNvPr id="2491" name="Google Shape;2491;ge6aaf026b5_3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2" name="Google Shape;2492;ge6aaf026b5_3_2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1"/>
        <p:cNvGrpSpPr/>
        <p:nvPr/>
      </p:nvGrpSpPr>
      <p:grpSpPr>
        <a:xfrm>
          <a:off x="0" y="0"/>
          <a:ext cx="0" cy="0"/>
          <a:chOff x="0" y="0"/>
          <a:chExt cx="0" cy="0"/>
        </a:xfrm>
      </p:grpSpPr>
      <p:sp>
        <p:nvSpPr>
          <p:cNvPr id="2502" name="Google Shape;2502;ge6aaf026b5_3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3" name="Google Shape;2503;ge6aaf026b5_3_30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d640b0ce0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Therefore, it is with great pride and honor that I present the 2021 Distinguished JVSMOH Awardee- Dr. Violeta Lopez. Congratulations, Dr. Lopez. And now to deliver the Keynote Address- Dr. Violeta Lopez.</a:t>
            </a:r>
            <a:endParaRPr/>
          </a:p>
        </p:txBody>
      </p:sp>
      <p:sp>
        <p:nvSpPr>
          <p:cNvPr id="839" name="Google Shape;839;gd640b0ce08_0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e6aaf026b5_3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3" name="Google Shape;2513;ge6aaf026b5_3_3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2"/>
        <p:cNvGrpSpPr/>
        <p:nvPr/>
      </p:nvGrpSpPr>
      <p:grpSpPr>
        <a:xfrm>
          <a:off x="0" y="0"/>
          <a:ext cx="0" cy="0"/>
          <a:chOff x="0" y="0"/>
          <a:chExt cx="0" cy="0"/>
        </a:xfrm>
      </p:grpSpPr>
      <p:sp>
        <p:nvSpPr>
          <p:cNvPr id="2523" name="Google Shape;2523;ge6aaf026b5_3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4" name="Google Shape;2524;ge6aaf026b5_3_3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3"/>
        <p:cNvGrpSpPr/>
        <p:nvPr/>
      </p:nvGrpSpPr>
      <p:grpSpPr>
        <a:xfrm>
          <a:off x="0" y="0"/>
          <a:ext cx="0" cy="0"/>
          <a:chOff x="0" y="0"/>
          <a:chExt cx="0" cy="0"/>
        </a:xfrm>
      </p:grpSpPr>
      <p:sp>
        <p:nvSpPr>
          <p:cNvPr id="2534" name="Google Shape;2534;ge6aaf026b5_3_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5" name="Google Shape;2535;ge6aaf026b5_3_3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4"/>
        <p:cNvGrpSpPr/>
        <p:nvPr/>
      </p:nvGrpSpPr>
      <p:grpSpPr>
        <a:xfrm>
          <a:off x="0" y="0"/>
          <a:ext cx="0" cy="0"/>
          <a:chOff x="0" y="0"/>
          <a:chExt cx="0" cy="0"/>
        </a:xfrm>
      </p:grpSpPr>
      <p:sp>
        <p:nvSpPr>
          <p:cNvPr id="2545" name="Google Shape;2545;ge6aaf026b5_3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6" name="Google Shape;2546;ge6aaf026b5_3_34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5"/>
        <p:cNvGrpSpPr/>
        <p:nvPr/>
      </p:nvGrpSpPr>
      <p:grpSpPr>
        <a:xfrm>
          <a:off x="0" y="0"/>
          <a:ext cx="0" cy="0"/>
          <a:chOff x="0" y="0"/>
          <a:chExt cx="0" cy="0"/>
        </a:xfrm>
      </p:grpSpPr>
      <p:sp>
        <p:nvSpPr>
          <p:cNvPr id="2556" name="Google Shape;2556;ge6aaf026b5_3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7" name="Google Shape;2557;ge6aaf026b5_3_3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2"/>
        <p:cNvGrpSpPr/>
        <p:nvPr/>
      </p:nvGrpSpPr>
      <p:grpSpPr>
        <a:xfrm>
          <a:off x="0" y="0"/>
          <a:ext cx="0" cy="0"/>
          <a:chOff x="0" y="0"/>
          <a:chExt cx="0" cy="0"/>
        </a:xfrm>
      </p:grpSpPr>
      <p:sp>
        <p:nvSpPr>
          <p:cNvPr id="2563" name="Google Shape;2563;ge6aaf026b5_3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4" name="Google Shape;2564;ge6aaf026b5_3_3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1"/>
        <p:cNvGrpSpPr/>
        <p:nvPr/>
      </p:nvGrpSpPr>
      <p:grpSpPr>
        <a:xfrm>
          <a:off x="0" y="0"/>
          <a:ext cx="0" cy="0"/>
          <a:chOff x="0" y="0"/>
          <a:chExt cx="0" cy="0"/>
        </a:xfrm>
      </p:grpSpPr>
      <p:sp>
        <p:nvSpPr>
          <p:cNvPr id="2572" name="Google Shape;2572;ge6aaf026b5_3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3" name="Google Shape;2573;ge6aaf026b5_3_36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9"/>
        <p:cNvGrpSpPr/>
        <p:nvPr/>
      </p:nvGrpSpPr>
      <p:grpSpPr>
        <a:xfrm>
          <a:off x="0" y="0"/>
          <a:ext cx="0" cy="0"/>
          <a:chOff x="0" y="0"/>
          <a:chExt cx="0" cy="0"/>
        </a:xfrm>
      </p:grpSpPr>
      <p:sp>
        <p:nvSpPr>
          <p:cNvPr id="2580" name="Google Shape;2580;ge6aaf026b5_3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1" name="Google Shape;2581;ge6aaf026b5_3_37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9"/>
        <p:cNvGrpSpPr/>
        <p:nvPr/>
      </p:nvGrpSpPr>
      <p:grpSpPr>
        <a:xfrm>
          <a:off x="0" y="0"/>
          <a:ext cx="0" cy="0"/>
          <a:chOff x="0" y="0"/>
          <a:chExt cx="0" cy="0"/>
        </a:xfrm>
      </p:grpSpPr>
      <p:sp>
        <p:nvSpPr>
          <p:cNvPr id="2590" name="Google Shape;2590;ge6aaf026b5_3_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1" name="Google Shape;2591;ge6aaf026b5_3_3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8"/>
        <p:cNvGrpSpPr/>
        <p:nvPr/>
      </p:nvGrpSpPr>
      <p:grpSpPr>
        <a:xfrm>
          <a:off x="0" y="0"/>
          <a:ext cx="0" cy="0"/>
          <a:chOff x="0" y="0"/>
          <a:chExt cx="0" cy="0"/>
        </a:xfrm>
      </p:grpSpPr>
      <p:sp>
        <p:nvSpPr>
          <p:cNvPr id="2599" name="Google Shape;2599;ge6aaf026b5_3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0" name="Google Shape;2600;ge6aaf026b5_3_3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e308f42661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rgbClr val="222222"/>
                </a:solidFill>
                <a:highlight>
                  <a:srgbClr val="FFFFFF"/>
                </a:highlight>
              </a:rPr>
              <a:t>Dr. Lopez will give her  introduction then when you hear "</a:t>
            </a:r>
            <a:r>
              <a:rPr lang="en-US" sz="1000" b="1">
                <a:solidFill>
                  <a:srgbClr val="222222"/>
                </a:solidFill>
                <a:highlight>
                  <a:srgbClr val="FFFFFF"/>
                </a:highlight>
              </a:rPr>
              <a:t>The topic of my presentation today is.." </a:t>
            </a:r>
            <a:r>
              <a:rPr lang="en-US" sz="1000">
                <a:solidFill>
                  <a:srgbClr val="222222"/>
                </a:solidFill>
                <a:highlight>
                  <a:srgbClr val="FFFFFF"/>
                </a:highlight>
              </a:rPr>
              <a:t>then go to Dr. Lopez’s first slide</a:t>
            </a:r>
            <a:endParaRPr/>
          </a:p>
        </p:txBody>
      </p:sp>
      <p:sp>
        <p:nvSpPr>
          <p:cNvPr id="847" name="Google Shape;847;ge308f42661_0_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8"/>
        <p:cNvGrpSpPr/>
        <p:nvPr/>
      </p:nvGrpSpPr>
      <p:grpSpPr>
        <a:xfrm>
          <a:off x="0" y="0"/>
          <a:ext cx="0" cy="0"/>
          <a:chOff x="0" y="0"/>
          <a:chExt cx="0" cy="0"/>
        </a:xfrm>
      </p:grpSpPr>
      <p:sp>
        <p:nvSpPr>
          <p:cNvPr id="2609" name="Google Shape;2609;ge6aaf026b5_3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0" name="Google Shape;2610;ge6aaf026b5_3_40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0"/>
        <p:cNvGrpSpPr/>
        <p:nvPr/>
      </p:nvGrpSpPr>
      <p:grpSpPr>
        <a:xfrm>
          <a:off x="0" y="0"/>
          <a:ext cx="0" cy="0"/>
          <a:chOff x="0" y="0"/>
          <a:chExt cx="0" cy="0"/>
        </a:xfrm>
      </p:grpSpPr>
      <p:sp>
        <p:nvSpPr>
          <p:cNvPr id="2621" name="Google Shape;2621;ge6aaf026b5_3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2" name="Google Shape;2622;ge6aaf026b5_3_4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6"/>
        <p:cNvGrpSpPr/>
        <p:nvPr/>
      </p:nvGrpSpPr>
      <p:grpSpPr>
        <a:xfrm>
          <a:off x="0" y="0"/>
          <a:ext cx="0" cy="0"/>
          <a:chOff x="0" y="0"/>
          <a:chExt cx="0" cy="0"/>
        </a:xfrm>
      </p:grpSpPr>
      <p:sp>
        <p:nvSpPr>
          <p:cNvPr id="2627" name="Google Shape;2627;ge6a3bb9be7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8" name="Google Shape;2628;ge6a3bb9be7_0_6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8"/>
        <p:cNvGrpSpPr/>
        <p:nvPr/>
      </p:nvGrpSpPr>
      <p:grpSpPr>
        <a:xfrm>
          <a:off x="0" y="0"/>
          <a:ext cx="0" cy="0"/>
          <a:chOff x="0" y="0"/>
          <a:chExt cx="0" cy="0"/>
        </a:xfrm>
      </p:grpSpPr>
      <p:sp>
        <p:nvSpPr>
          <p:cNvPr id="2639" name="Google Shape;2639;ge1d0861e8d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0" name="Google Shape;2640;ge1d0861e8d_0_9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3"/>
        <p:cNvGrpSpPr/>
        <p:nvPr/>
      </p:nvGrpSpPr>
      <p:grpSpPr>
        <a:xfrm>
          <a:off x="0" y="0"/>
          <a:ext cx="0" cy="0"/>
          <a:chOff x="0" y="0"/>
          <a:chExt cx="0" cy="0"/>
        </a:xfrm>
      </p:grpSpPr>
      <p:sp>
        <p:nvSpPr>
          <p:cNvPr id="2644" name="Google Shape;2644;ge1d0861e8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5" name="Google Shape;2645;ge1d0861e8d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3"/>
        <p:cNvGrpSpPr/>
        <p:nvPr/>
      </p:nvGrpSpPr>
      <p:grpSpPr>
        <a:xfrm>
          <a:off x="0" y="0"/>
          <a:ext cx="0" cy="0"/>
          <a:chOff x="0" y="0"/>
          <a:chExt cx="0" cy="0"/>
        </a:xfrm>
      </p:grpSpPr>
      <p:sp>
        <p:nvSpPr>
          <p:cNvPr id="2654" name="Google Shape;2654;gb827b265d4_0_9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5" name="Google Shape;2655;gb827b265d4_0_9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2"/>
        <p:cNvGrpSpPr/>
        <p:nvPr/>
      </p:nvGrpSpPr>
      <p:grpSpPr>
        <a:xfrm>
          <a:off x="0" y="0"/>
          <a:ext cx="0" cy="0"/>
          <a:chOff x="0" y="0"/>
          <a:chExt cx="0" cy="0"/>
        </a:xfrm>
      </p:grpSpPr>
      <p:sp>
        <p:nvSpPr>
          <p:cNvPr id="2663" name="Google Shape;2663;gb827b265d4_0_9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4" name="Google Shape;2664;gb827b265d4_0_9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0"/>
        <p:cNvGrpSpPr/>
        <p:nvPr/>
      </p:nvGrpSpPr>
      <p:grpSpPr>
        <a:xfrm>
          <a:off x="0" y="0"/>
          <a:ext cx="0" cy="0"/>
          <a:chOff x="0" y="0"/>
          <a:chExt cx="0" cy="0"/>
        </a:xfrm>
      </p:grpSpPr>
      <p:sp>
        <p:nvSpPr>
          <p:cNvPr id="2671" name="Google Shape;2671;gb827b265d4_0_92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2" name="Google Shape;2672;gb827b265d4_0_9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8"/>
        <p:cNvGrpSpPr/>
        <p:nvPr/>
      </p:nvGrpSpPr>
      <p:grpSpPr>
        <a:xfrm>
          <a:off x="0" y="0"/>
          <a:ext cx="0" cy="0"/>
          <a:chOff x="0" y="0"/>
          <a:chExt cx="0" cy="0"/>
        </a:xfrm>
      </p:grpSpPr>
      <p:sp>
        <p:nvSpPr>
          <p:cNvPr id="2679" name="Google Shape;2679;gb827b265d4_0_92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0" name="Google Shape;2680;gb827b265d4_0_9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7"/>
        <p:cNvGrpSpPr/>
        <p:nvPr/>
      </p:nvGrpSpPr>
      <p:grpSpPr>
        <a:xfrm>
          <a:off x="0" y="0"/>
          <a:ext cx="0" cy="0"/>
          <a:chOff x="0" y="0"/>
          <a:chExt cx="0" cy="0"/>
        </a:xfrm>
      </p:grpSpPr>
      <p:sp>
        <p:nvSpPr>
          <p:cNvPr id="2688" name="Google Shape;2688;gb827b265d4_0_93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9" name="Google Shape;2689;gb827b265d4_0_9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e735701a91_0_995: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7" name="Google Shape;857;ge735701a91_0_995: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a:t>Rescuing nursing education from the traditional to contemporary.</a:t>
            </a:r>
            <a:endParaRPr sz="500"/>
          </a:p>
          <a:p>
            <a:pPr marL="0" lvl="0" indent="0" algn="l" rtl="0">
              <a:spcBef>
                <a:spcPts val="0"/>
              </a:spcBef>
              <a:spcAft>
                <a:spcPts val="0"/>
              </a:spcAft>
              <a:buNone/>
            </a:pPr>
            <a:endParaRPr sz="1400"/>
          </a:p>
          <a:p>
            <a:pPr marL="0" lvl="0" indent="0" algn="l" rtl="0">
              <a:spcBef>
                <a:spcPts val="0"/>
              </a:spcBef>
              <a:spcAft>
                <a:spcPts val="0"/>
              </a:spcAft>
              <a:buNone/>
            </a:pPr>
            <a:r>
              <a:rPr lang="en-US" sz="1400"/>
              <a:t>In this presentation, I will review the past and now of nursing education and what the future of nursing will look line</a:t>
            </a:r>
            <a:endParaRPr sz="500"/>
          </a:p>
          <a:p>
            <a:pPr marL="0" lvl="0" indent="0" algn="l" rtl="0">
              <a:spcBef>
                <a:spcPts val="0"/>
              </a:spcBef>
              <a:spcAft>
                <a:spcPts val="0"/>
              </a:spcAft>
              <a:buNone/>
            </a:pPr>
            <a:endParaRPr sz="1400"/>
          </a:p>
          <a:p>
            <a:pPr marL="0" lvl="0" indent="0" algn="l" rtl="0">
              <a:spcBef>
                <a:spcPts val="0"/>
              </a:spcBef>
              <a:spcAft>
                <a:spcPts val="0"/>
              </a:spcAft>
              <a:buNone/>
            </a:pPr>
            <a:r>
              <a:rPr lang="en-US" sz="1400"/>
              <a:t>Wat are the changes need to move forward and cross the gap especially during this unpresedented COVID-19 pandemic.</a:t>
            </a:r>
            <a:endParaRPr sz="500"/>
          </a:p>
          <a:p>
            <a:pPr marL="0" lvl="0" indent="0" algn="l" rtl="0">
              <a:spcBef>
                <a:spcPts val="0"/>
              </a:spcBef>
              <a:spcAft>
                <a:spcPts val="0"/>
              </a:spcAft>
              <a:buNone/>
            </a:pPr>
            <a:endParaRPr sz="1400"/>
          </a:p>
          <a:p>
            <a:pPr marL="0" lvl="0" indent="0" algn="l" rtl="0">
              <a:spcBef>
                <a:spcPts val="0"/>
              </a:spcBef>
              <a:spcAft>
                <a:spcPts val="0"/>
              </a:spcAft>
              <a:buNone/>
            </a:pPr>
            <a:r>
              <a:rPr lang="en-US" sz="1400" b="1"/>
              <a:t>The rules of the game from the past to future</a:t>
            </a:r>
            <a:endParaRPr sz="500"/>
          </a:p>
        </p:txBody>
      </p:sp>
      <p:sp>
        <p:nvSpPr>
          <p:cNvPr id="858" name="Google Shape;858;ge735701a91_0_995: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7"/>
        <p:cNvGrpSpPr/>
        <p:nvPr/>
      </p:nvGrpSpPr>
      <p:grpSpPr>
        <a:xfrm>
          <a:off x="0" y="0"/>
          <a:ext cx="0" cy="0"/>
          <a:chOff x="0" y="0"/>
          <a:chExt cx="0" cy="0"/>
        </a:xfrm>
      </p:grpSpPr>
      <p:sp>
        <p:nvSpPr>
          <p:cNvPr id="2698" name="Google Shape;2698;gb827b265d4_0_9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9" name="Google Shape;2699;gb827b265d4_0_9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6"/>
        <p:cNvGrpSpPr/>
        <p:nvPr/>
      </p:nvGrpSpPr>
      <p:grpSpPr>
        <a:xfrm>
          <a:off x="0" y="0"/>
          <a:ext cx="0" cy="0"/>
          <a:chOff x="0" y="0"/>
          <a:chExt cx="0" cy="0"/>
        </a:xfrm>
      </p:grpSpPr>
      <p:sp>
        <p:nvSpPr>
          <p:cNvPr id="2707" name="Google Shape;2707;gb827b265d4_0_9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8" name="Google Shape;2708;gb827b265d4_0_9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6"/>
        <p:cNvGrpSpPr/>
        <p:nvPr/>
      </p:nvGrpSpPr>
      <p:grpSpPr>
        <a:xfrm>
          <a:off x="0" y="0"/>
          <a:ext cx="0" cy="0"/>
          <a:chOff x="0" y="0"/>
          <a:chExt cx="0" cy="0"/>
        </a:xfrm>
      </p:grpSpPr>
      <p:sp>
        <p:nvSpPr>
          <p:cNvPr id="2717" name="Google Shape;2717;gb827b265d4_0_96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8" name="Google Shape;2718;gb827b265d4_0_9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3"/>
        <p:cNvGrpSpPr/>
        <p:nvPr/>
      </p:nvGrpSpPr>
      <p:grpSpPr>
        <a:xfrm>
          <a:off x="0" y="0"/>
          <a:ext cx="0" cy="0"/>
          <a:chOff x="0" y="0"/>
          <a:chExt cx="0" cy="0"/>
        </a:xfrm>
      </p:grpSpPr>
      <p:sp>
        <p:nvSpPr>
          <p:cNvPr id="2724" name="Google Shape;2724;gb827b265d4_0_96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5" name="Google Shape;2725;gb827b265d4_0_9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2"/>
        <p:cNvGrpSpPr/>
        <p:nvPr/>
      </p:nvGrpSpPr>
      <p:grpSpPr>
        <a:xfrm>
          <a:off x="0" y="0"/>
          <a:ext cx="0" cy="0"/>
          <a:chOff x="0" y="0"/>
          <a:chExt cx="0" cy="0"/>
        </a:xfrm>
      </p:grpSpPr>
      <p:sp>
        <p:nvSpPr>
          <p:cNvPr id="2733" name="Google Shape;2733;gb827b265d4_0_97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4" name="Google Shape;2734;gb827b265d4_0_9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1"/>
        <p:cNvGrpSpPr/>
        <p:nvPr/>
      </p:nvGrpSpPr>
      <p:grpSpPr>
        <a:xfrm>
          <a:off x="0" y="0"/>
          <a:ext cx="0" cy="0"/>
          <a:chOff x="0" y="0"/>
          <a:chExt cx="0" cy="0"/>
        </a:xfrm>
      </p:grpSpPr>
      <p:sp>
        <p:nvSpPr>
          <p:cNvPr id="2742" name="Google Shape;2742;gb827b265d4_0_9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3" name="Google Shape;2743;gb827b265d4_0_9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b827b265d4_0_99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2" name="Google Shape;2752;gb827b265d4_0_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5"/>
        <p:cNvGrpSpPr/>
        <p:nvPr/>
      </p:nvGrpSpPr>
      <p:grpSpPr>
        <a:xfrm>
          <a:off x="0" y="0"/>
          <a:ext cx="0" cy="0"/>
          <a:chOff x="0" y="0"/>
          <a:chExt cx="0" cy="0"/>
        </a:xfrm>
      </p:grpSpPr>
      <p:sp>
        <p:nvSpPr>
          <p:cNvPr id="2756" name="Google Shape;2756;gb827b265d4_0_99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7" name="Google Shape;2757;gb827b265d4_0_9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2"/>
        <p:cNvGrpSpPr/>
        <p:nvPr/>
      </p:nvGrpSpPr>
      <p:grpSpPr>
        <a:xfrm>
          <a:off x="0" y="0"/>
          <a:ext cx="0" cy="0"/>
          <a:chOff x="0" y="0"/>
          <a:chExt cx="0" cy="0"/>
        </a:xfrm>
      </p:grpSpPr>
      <p:sp>
        <p:nvSpPr>
          <p:cNvPr id="2763" name="Google Shape;2763;gb827b265d4_0_10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4" name="Google Shape;2764;gb827b265d4_0_10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4"/>
        <p:cNvGrpSpPr/>
        <p:nvPr/>
      </p:nvGrpSpPr>
      <p:grpSpPr>
        <a:xfrm>
          <a:off x="0" y="0"/>
          <a:ext cx="0" cy="0"/>
          <a:chOff x="0" y="0"/>
          <a:chExt cx="0" cy="0"/>
        </a:xfrm>
      </p:grpSpPr>
      <p:sp>
        <p:nvSpPr>
          <p:cNvPr id="2775" name="Google Shape;2775;gb827b265d4_0_101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6" name="Google Shape;2776;gb827b265d4_0_10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d640b0cca0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5" name="Google Shape;715;gd640b0cca0_0_10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e735701a91_0_1007: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e735701a91_0_1007: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700"/>
              <a:t>Of nursing education means that there are many hurdles that we need to meet but there are certain rules of the game within the nursing profession that we should overcome throughout our journey to meet our goals for the future.</a:t>
            </a:r>
            <a:endParaRPr sz="800"/>
          </a:p>
          <a:p>
            <a:pPr marL="0" lvl="0" indent="0" algn="l" rtl="0">
              <a:spcBef>
                <a:spcPts val="0"/>
              </a:spcBef>
              <a:spcAft>
                <a:spcPts val="0"/>
              </a:spcAft>
              <a:buNone/>
            </a:pPr>
            <a:endParaRPr sz="1700"/>
          </a:p>
          <a:p>
            <a:pPr marL="0" lvl="0" indent="0" algn="l" rtl="0">
              <a:spcBef>
                <a:spcPts val="0"/>
              </a:spcBef>
              <a:spcAft>
                <a:spcPts val="0"/>
              </a:spcAft>
              <a:buNone/>
            </a:pPr>
            <a:r>
              <a:rPr lang="en-US" sz="1700" b="1"/>
              <a:t>In the past</a:t>
            </a:r>
            <a:endParaRPr sz="800"/>
          </a:p>
        </p:txBody>
      </p:sp>
      <p:sp>
        <p:nvSpPr>
          <p:cNvPr id="871" name="Google Shape;871;ge735701a91_0_1007: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1"/>
        <p:cNvGrpSpPr/>
        <p:nvPr/>
      </p:nvGrpSpPr>
      <p:grpSpPr>
        <a:xfrm>
          <a:off x="0" y="0"/>
          <a:ext cx="0" cy="0"/>
          <a:chOff x="0" y="0"/>
          <a:chExt cx="0" cy="0"/>
        </a:xfrm>
      </p:grpSpPr>
      <p:sp>
        <p:nvSpPr>
          <p:cNvPr id="2812" name="Google Shape;2812;gb827b265d4_0_10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3" name="Google Shape;2813;gb827b265d4_0_10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6"/>
        <p:cNvGrpSpPr/>
        <p:nvPr/>
      </p:nvGrpSpPr>
      <p:grpSpPr>
        <a:xfrm>
          <a:off x="0" y="0"/>
          <a:ext cx="0" cy="0"/>
          <a:chOff x="0" y="0"/>
          <a:chExt cx="0" cy="0"/>
        </a:xfrm>
      </p:grpSpPr>
      <p:sp>
        <p:nvSpPr>
          <p:cNvPr id="2827" name="Google Shape;2827;gb827b265d4_0_106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8" name="Google Shape;2828;gb827b265d4_0_10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1"/>
        <p:cNvGrpSpPr/>
        <p:nvPr/>
      </p:nvGrpSpPr>
      <p:grpSpPr>
        <a:xfrm>
          <a:off x="0" y="0"/>
          <a:ext cx="0" cy="0"/>
          <a:chOff x="0" y="0"/>
          <a:chExt cx="0" cy="0"/>
        </a:xfrm>
      </p:grpSpPr>
      <p:sp>
        <p:nvSpPr>
          <p:cNvPr id="2882" name="Google Shape;2882;gb827b265d4_0_11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3" name="Google Shape;2883;gb827b265d4_0_1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b827b265d4_0_112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2" name="Google Shape;2892;gb827b265d4_0_1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0"/>
        <p:cNvGrpSpPr/>
        <p:nvPr/>
      </p:nvGrpSpPr>
      <p:grpSpPr>
        <a:xfrm>
          <a:off x="0" y="0"/>
          <a:ext cx="0" cy="0"/>
          <a:chOff x="0" y="0"/>
          <a:chExt cx="0" cy="0"/>
        </a:xfrm>
      </p:grpSpPr>
      <p:sp>
        <p:nvSpPr>
          <p:cNvPr id="2901" name="Google Shape;2901;gb827b265d4_0_11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2" name="Google Shape;2902;gb827b265d4_0_1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0"/>
        <p:cNvGrpSpPr/>
        <p:nvPr/>
      </p:nvGrpSpPr>
      <p:grpSpPr>
        <a:xfrm>
          <a:off x="0" y="0"/>
          <a:ext cx="0" cy="0"/>
          <a:chOff x="0" y="0"/>
          <a:chExt cx="0" cy="0"/>
        </a:xfrm>
      </p:grpSpPr>
      <p:sp>
        <p:nvSpPr>
          <p:cNvPr id="2911" name="Google Shape;2911;gb827b265d4_0_114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2" name="Google Shape;2912;gb827b265d4_0_1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9"/>
        <p:cNvGrpSpPr/>
        <p:nvPr/>
      </p:nvGrpSpPr>
      <p:grpSpPr>
        <a:xfrm>
          <a:off x="0" y="0"/>
          <a:ext cx="0" cy="0"/>
          <a:chOff x="0" y="0"/>
          <a:chExt cx="0" cy="0"/>
        </a:xfrm>
      </p:grpSpPr>
      <p:sp>
        <p:nvSpPr>
          <p:cNvPr id="2920" name="Google Shape;2920;gb827b265d4_0_115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1" name="Google Shape;2921;gb827b265d4_0_1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2"/>
        <p:cNvGrpSpPr/>
        <p:nvPr/>
      </p:nvGrpSpPr>
      <p:grpSpPr>
        <a:xfrm>
          <a:off x="0" y="0"/>
          <a:ext cx="0" cy="0"/>
          <a:chOff x="0" y="0"/>
          <a:chExt cx="0" cy="0"/>
        </a:xfrm>
      </p:grpSpPr>
      <p:sp>
        <p:nvSpPr>
          <p:cNvPr id="2933" name="Google Shape;2933;gb827b265d4_0_116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4" name="Google Shape;2934;gb827b265d4_0_1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1"/>
        <p:cNvGrpSpPr/>
        <p:nvPr/>
      </p:nvGrpSpPr>
      <p:grpSpPr>
        <a:xfrm>
          <a:off x="0" y="0"/>
          <a:ext cx="0" cy="0"/>
          <a:chOff x="0" y="0"/>
          <a:chExt cx="0" cy="0"/>
        </a:xfrm>
      </p:grpSpPr>
      <p:sp>
        <p:nvSpPr>
          <p:cNvPr id="2942" name="Google Shape;2942;gb827b265d4_0_117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3" name="Google Shape;2943;gb827b265d4_0_11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0"/>
        <p:cNvGrpSpPr/>
        <p:nvPr/>
      </p:nvGrpSpPr>
      <p:grpSpPr>
        <a:xfrm>
          <a:off x="0" y="0"/>
          <a:ext cx="0" cy="0"/>
          <a:chOff x="0" y="0"/>
          <a:chExt cx="0" cy="0"/>
        </a:xfrm>
      </p:grpSpPr>
      <p:sp>
        <p:nvSpPr>
          <p:cNvPr id="2951" name="Google Shape;2951;gb827b265d4_0_118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2" name="Google Shape;2952;gb827b265d4_0_1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e735701a91_0_1013: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ge735701a91_0_1013: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500"/>
              <a:t>The problem in nursing education was that it used the instructional paradigm. The reasons for this were many because of the low-level of educational preparation for student nurses mainly hospital-based provided by nursing educators with also low level of teaching preparation.</a:t>
            </a:r>
            <a:endParaRPr sz="600"/>
          </a:p>
          <a:p>
            <a:pPr marL="0" lvl="0" indent="0" algn="l" rtl="0">
              <a:spcBef>
                <a:spcPts val="0"/>
              </a:spcBef>
              <a:spcAft>
                <a:spcPts val="0"/>
              </a:spcAft>
              <a:buNone/>
            </a:pPr>
            <a:endParaRPr sz="1500"/>
          </a:p>
          <a:p>
            <a:pPr marL="0" lvl="0" indent="0" algn="l" rtl="0">
              <a:spcBef>
                <a:spcPts val="0"/>
              </a:spcBef>
              <a:spcAft>
                <a:spcPts val="0"/>
              </a:spcAft>
              <a:buNone/>
            </a:pPr>
            <a:r>
              <a:rPr lang="en-US" sz="1500"/>
              <a:t> There much focused on teacher-centered pedagogy., content saturation where students required memorization, excessive readings and assignments and content processing. </a:t>
            </a:r>
            <a:r>
              <a:rPr lang="en-US" sz="1500" b="1"/>
              <a:t>Nowadays</a:t>
            </a:r>
            <a:endParaRPr sz="600"/>
          </a:p>
          <a:p>
            <a:pPr marL="0" lvl="0" indent="0" algn="l" rtl="0">
              <a:spcBef>
                <a:spcPts val="0"/>
              </a:spcBef>
              <a:spcAft>
                <a:spcPts val="0"/>
              </a:spcAft>
              <a:buNone/>
            </a:pPr>
            <a:endParaRPr/>
          </a:p>
          <a:p>
            <a:pPr marL="0" lvl="0" indent="0" algn="l" rtl="0">
              <a:spcBef>
                <a:spcPts val="0"/>
              </a:spcBef>
              <a:spcAft>
                <a:spcPts val="0"/>
              </a:spcAft>
              <a:buNone/>
            </a:pPr>
            <a:endParaRPr sz="600"/>
          </a:p>
        </p:txBody>
      </p:sp>
      <p:sp>
        <p:nvSpPr>
          <p:cNvPr id="878" name="Google Shape;878;ge735701a91_0_1013: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9"/>
        <p:cNvGrpSpPr/>
        <p:nvPr/>
      </p:nvGrpSpPr>
      <p:grpSpPr>
        <a:xfrm>
          <a:off x="0" y="0"/>
          <a:ext cx="0" cy="0"/>
          <a:chOff x="0" y="0"/>
          <a:chExt cx="0" cy="0"/>
        </a:xfrm>
      </p:grpSpPr>
      <p:sp>
        <p:nvSpPr>
          <p:cNvPr id="2960" name="Google Shape;2960;gb827b265d4_0_118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1" name="Google Shape;2961;gb827b265d4_0_1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7"/>
        <p:cNvGrpSpPr/>
        <p:nvPr/>
      </p:nvGrpSpPr>
      <p:grpSpPr>
        <a:xfrm>
          <a:off x="0" y="0"/>
          <a:ext cx="0" cy="0"/>
          <a:chOff x="0" y="0"/>
          <a:chExt cx="0" cy="0"/>
        </a:xfrm>
      </p:grpSpPr>
      <p:sp>
        <p:nvSpPr>
          <p:cNvPr id="2968" name="Google Shape;2968;gb827b265d4_0_119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9" name="Google Shape;2969;gb827b265d4_0_1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7"/>
        <p:cNvGrpSpPr/>
        <p:nvPr/>
      </p:nvGrpSpPr>
      <p:grpSpPr>
        <a:xfrm>
          <a:off x="0" y="0"/>
          <a:ext cx="0" cy="0"/>
          <a:chOff x="0" y="0"/>
          <a:chExt cx="0" cy="0"/>
        </a:xfrm>
      </p:grpSpPr>
      <p:sp>
        <p:nvSpPr>
          <p:cNvPr id="2978" name="Google Shape;2978;gb827b265d4_0_120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9" name="Google Shape;2979;gb827b265d4_0_1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5"/>
        <p:cNvGrpSpPr/>
        <p:nvPr/>
      </p:nvGrpSpPr>
      <p:grpSpPr>
        <a:xfrm>
          <a:off x="0" y="0"/>
          <a:ext cx="0" cy="0"/>
          <a:chOff x="0" y="0"/>
          <a:chExt cx="0" cy="0"/>
        </a:xfrm>
      </p:grpSpPr>
      <p:sp>
        <p:nvSpPr>
          <p:cNvPr id="2986" name="Google Shape;2986;gb827b265d4_0_121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87" name="Google Shape;2987;gb827b265d4_0_1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3"/>
        <p:cNvGrpSpPr/>
        <p:nvPr/>
      </p:nvGrpSpPr>
      <p:grpSpPr>
        <a:xfrm>
          <a:off x="0" y="0"/>
          <a:ext cx="0" cy="0"/>
          <a:chOff x="0" y="0"/>
          <a:chExt cx="0" cy="0"/>
        </a:xfrm>
      </p:grpSpPr>
      <p:sp>
        <p:nvSpPr>
          <p:cNvPr id="3004" name="Google Shape;3004;gb827b265d4_0_122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5" name="Google Shape;3005;gb827b265d4_0_1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4"/>
        <p:cNvGrpSpPr/>
        <p:nvPr/>
      </p:nvGrpSpPr>
      <p:grpSpPr>
        <a:xfrm>
          <a:off x="0" y="0"/>
          <a:ext cx="0" cy="0"/>
          <a:chOff x="0" y="0"/>
          <a:chExt cx="0" cy="0"/>
        </a:xfrm>
      </p:grpSpPr>
      <p:sp>
        <p:nvSpPr>
          <p:cNvPr id="3015" name="Google Shape;3015;gb827b265d4_0_123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6" name="Google Shape;3016;gb827b265d4_0_1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3"/>
        <p:cNvGrpSpPr/>
        <p:nvPr/>
      </p:nvGrpSpPr>
      <p:grpSpPr>
        <a:xfrm>
          <a:off x="0" y="0"/>
          <a:ext cx="0" cy="0"/>
          <a:chOff x="0" y="0"/>
          <a:chExt cx="0" cy="0"/>
        </a:xfrm>
      </p:grpSpPr>
      <p:sp>
        <p:nvSpPr>
          <p:cNvPr id="3024" name="Google Shape;3024;gb827b265d4_0_12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5" name="Google Shape;3025;gb827b265d4_0_12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2"/>
        <p:cNvGrpSpPr/>
        <p:nvPr/>
      </p:nvGrpSpPr>
      <p:grpSpPr>
        <a:xfrm>
          <a:off x="0" y="0"/>
          <a:ext cx="0" cy="0"/>
          <a:chOff x="0" y="0"/>
          <a:chExt cx="0" cy="0"/>
        </a:xfrm>
      </p:grpSpPr>
      <p:sp>
        <p:nvSpPr>
          <p:cNvPr id="3033" name="Google Shape;3033;gb827b265d4_0_12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34" name="Google Shape;3034;gb827b265d4_0_12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0"/>
        <p:cNvGrpSpPr/>
        <p:nvPr/>
      </p:nvGrpSpPr>
      <p:grpSpPr>
        <a:xfrm>
          <a:off x="0" y="0"/>
          <a:ext cx="0" cy="0"/>
          <a:chOff x="0" y="0"/>
          <a:chExt cx="0" cy="0"/>
        </a:xfrm>
      </p:grpSpPr>
      <p:sp>
        <p:nvSpPr>
          <p:cNvPr id="3041" name="Google Shape;3041;gb827b265d4_0_126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2" name="Google Shape;3042;gb827b265d4_0_12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0"/>
        <p:cNvGrpSpPr/>
        <p:nvPr/>
      </p:nvGrpSpPr>
      <p:grpSpPr>
        <a:xfrm>
          <a:off x="0" y="0"/>
          <a:ext cx="0" cy="0"/>
          <a:chOff x="0" y="0"/>
          <a:chExt cx="0" cy="0"/>
        </a:xfrm>
      </p:grpSpPr>
      <p:sp>
        <p:nvSpPr>
          <p:cNvPr id="3051" name="Google Shape;3051;gb827b265d4_0_12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2" name="Google Shape;3052;gb827b265d4_0_1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e735701a91_0_1022: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e735701a91_0_1022: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600"/>
              <a:t>There is much focus on learning paradigm and student-centered pedagogy. Nursing education moved to colleges and university settings. Some have used teaching technologies and simulations to provide teaching and more have focused on transition from theory to practice.</a:t>
            </a:r>
            <a:endParaRPr sz="700"/>
          </a:p>
          <a:p>
            <a:pPr marL="0" lvl="0" indent="0" algn="l" rtl="0">
              <a:spcBef>
                <a:spcPts val="0"/>
              </a:spcBef>
              <a:spcAft>
                <a:spcPts val="0"/>
              </a:spcAft>
              <a:buNone/>
            </a:pPr>
            <a:endParaRPr sz="1600"/>
          </a:p>
          <a:p>
            <a:pPr marL="0" lvl="0" indent="0" algn="l" rtl="0">
              <a:spcBef>
                <a:spcPts val="0"/>
              </a:spcBef>
              <a:spcAft>
                <a:spcPts val="0"/>
              </a:spcAft>
              <a:buNone/>
            </a:pPr>
            <a:r>
              <a:rPr lang="en-US" sz="1600" b="1"/>
              <a:t>In the future</a:t>
            </a:r>
            <a:endParaRPr sz="2000" b="1"/>
          </a:p>
          <a:p>
            <a:pPr marL="0" lvl="0" indent="0" algn="l" rtl="0">
              <a:spcBef>
                <a:spcPts val="0"/>
              </a:spcBef>
              <a:spcAft>
                <a:spcPts val="0"/>
              </a:spcAft>
              <a:buNone/>
            </a:pPr>
            <a:endParaRPr sz="700"/>
          </a:p>
        </p:txBody>
      </p:sp>
      <p:sp>
        <p:nvSpPr>
          <p:cNvPr id="888" name="Google Shape;888;ge735701a91_0_1022: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8"/>
        <p:cNvGrpSpPr/>
        <p:nvPr/>
      </p:nvGrpSpPr>
      <p:grpSpPr>
        <a:xfrm>
          <a:off x="0" y="0"/>
          <a:ext cx="0" cy="0"/>
          <a:chOff x="0" y="0"/>
          <a:chExt cx="0" cy="0"/>
        </a:xfrm>
      </p:grpSpPr>
      <p:sp>
        <p:nvSpPr>
          <p:cNvPr id="3059" name="Google Shape;3059;gb827b265d4_0_12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60" name="Google Shape;3060;gb827b265d4_0_12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The University of the Philippines Manila opened a two-year degree program in 2011 that will prepare students to become competent genetic counselors to serve a vital role in the access, delivery, and expansion of clinical medical genetics in the Philippines and in the Southeast Asia region. </a:t>
            </a:r>
            <a:r>
              <a:rPr lang="en-US" b="1">
                <a:latin typeface="Times New Roman"/>
                <a:ea typeface="Times New Roman"/>
                <a:cs typeface="Times New Roman"/>
                <a:sym typeface="Times New Roman"/>
              </a:rPr>
              <a:t>Five students already graduated from the program </a:t>
            </a:r>
            <a:r>
              <a:rPr lang="en-US">
                <a:latin typeface="Times New Roman"/>
                <a:ea typeface="Times New Roman"/>
                <a:cs typeface="Times New Roman"/>
                <a:sym typeface="Times New Roman"/>
              </a:rPr>
              <a:t>and 44 students currently enrolled. These prospective graduates are expected to respond to the counseling need of the patients and their families who will be identified positive by the program.</a:t>
            </a:r>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r>
              <a:rPr lang="en-US">
                <a:latin typeface="Times New Roman"/>
                <a:ea typeface="Times New Roman"/>
                <a:cs typeface="Times New Roman"/>
                <a:sym typeface="Times New Roman"/>
              </a:rPr>
              <a:t>The Newborn Screening Reference Center (NSRC) also continues to offer fellowship grants for pediatric endocrinologists and clinical geneticists to ensure the availability of qualified health personnel in the country who could be tapped in the follow-up treatment, monitoring and management of newborns with positive screens.</a:t>
            </a:r>
            <a:endParaRPr>
              <a:latin typeface="Times New Roman"/>
              <a:ea typeface="Times New Roman"/>
              <a:cs typeface="Times New Roman"/>
              <a:sym typeface="Times New Roman"/>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9"/>
        <p:cNvGrpSpPr/>
        <p:nvPr/>
      </p:nvGrpSpPr>
      <p:grpSpPr>
        <a:xfrm>
          <a:off x="0" y="0"/>
          <a:ext cx="0" cy="0"/>
          <a:chOff x="0" y="0"/>
          <a:chExt cx="0" cy="0"/>
        </a:xfrm>
      </p:grpSpPr>
      <p:sp>
        <p:nvSpPr>
          <p:cNvPr id="3070" name="Google Shape;3070;ge51f95fb68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71" name="Google Shape;3071;ge51f95fb68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The University of the Philippines Manila opened a two-year degree program in 2011 that will prepare students to become competent genetic counselors to serve a vital role in the access, delivery, and expansion of clinical medical genetics in the Philippines and in the Southeast Asia region. </a:t>
            </a:r>
            <a:r>
              <a:rPr lang="en-US" b="1">
                <a:latin typeface="Times New Roman"/>
                <a:ea typeface="Times New Roman"/>
                <a:cs typeface="Times New Roman"/>
                <a:sym typeface="Times New Roman"/>
              </a:rPr>
              <a:t>Five students already graduated from the program </a:t>
            </a:r>
            <a:r>
              <a:rPr lang="en-US">
                <a:latin typeface="Times New Roman"/>
                <a:ea typeface="Times New Roman"/>
                <a:cs typeface="Times New Roman"/>
                <a:sym typeface="Times New Roman"/>
              </a:rPr>
              <a:t>and 44 students currently enrolled. These prospective graduates are expected to respond to the counseling need of the patients and their families who will be identified positive by the program.</a:t>
            </a:r>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r>
              <a:rPr lang="en-US">
                <a:latin typeface="Times New Roman"/>
                <a:ea typeface="Times New Roman"/>
                <a:cs typeface="Times New Roman"/>
                <a:sym typeface="Times New Roman"/>
              </a:rPr>
              <a:t>The Newborn Screening Reference Center (NSRC) also continues to offer fellowship grants for pediatric endocrinologists and clinical geneticists to ensure the availability of qualified health personnel in the country who could be tapped in the follow-up treatment, monitoring and management of newborns with positive screens.</a:t>
            </a:r>
            <a:endParaRPr>
              <a:latin typeface="Times New Roman"/>
              <a:ea typeface="Times New Roman"/>
              <a:cs typeface="Times New Roman"/>
              <a:sym typeface="Times New Roman"/>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0"/>
        <p:cNvGrpSpPr/>
        <p:nvPr/>
      </p:nvGrpSpPr>
      <p:grpSpPr>
        <a:xfrm>
          <a:off x="0" y="0"/>
          <a:ext cx="0" cy="0"/>
          <a:chOff x="0" y="0"/>
          <a:chExt cx="0" cy="0"/>
        </a:xfrm>
      </p:grpSpPr>
      <p:sp>
        <p:nvSpPr>
          <p:cNvPr id="3081" name="Google Shape;3081;gb827b265d4_0_128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82" name="Google Shape;3082;gb827b265d4_0_12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9"/>
        <p:cNvGrpSpPr/>
        <p:nvPr/>
      </p:nvGrpSpPr>
      <p:grpSpPr>
        <a:xfrm>
          <a:off x="0" y="0"/>
          <a:ext cx="0" cy="0"/>
          <a:chOff x="0" y="0"/>
          <a:chExt cx="0" cy="0"/>
        </a:xfrm>
      </p:grpSpPr>
      <p:sp>
        <p:nvSpPr>
          <p:cNvPr id="3090" name="Google Shape;3090;gb827b265d4_0_129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1" name="Google Shape;3091;gb827b265d4_0_12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7"/>
        <p:cNvGrpSpPr/>
        <p:nvPr/>
      </p:nvGrpSpPr>
      <p:grpSpPr>
        <a:xfrm>
          <a:off x="0" y="0"/>
          <a:ext cx="0" cy="0"/>
          <a:chOff x="0" y="0"/>
          <a:chExt cx="0" cy="0"/>
        </a:xfrm>
      </p:grpSpPr>
      <p:sp>
        <p:nvSpPr>
          <p:cNvPr id="3098" name="Google Shape;3098;gb827b265d4_0_130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9" name="Google Shape;3099;gb827b265d4_0_1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6"/>
        <p:cNvGrpSpPr/>
        <p:nvPr/>
      </p:nvGrpSpPr>
      <p:grpSpPr>
        <a:xfrm>
          <a:off x="0" y="0"/>
          <a:ext cx="0" cy="0"/>
          <a:chOff x="0" y="0"/>
          <a:chExt cx="0" cy="0"/>
        </a:xfrm>
      </p:grpSpPr>
      <p:sp>
        <p:nvSpPr>
          <p:cNvPr id="3107" name="Google Shape;3107;gb827b265d4_0_13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8" name="Google Shape;3108;gb827b265d4_0_1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4"/>
        <p:cNvGrpSpPr/>
        <p:nvPr/>
      </p:nvGrpSpPr>
      <p:grpSpPr>
        <a:xfrm>
          <a:off x="0" y="0"/>
          <a:ext cx="0" cy="0"/>
          <a:chOff x="0" y="0"/>
          <a:chExt cx="0" cy="0"/>
        </a:xfrm>
      </p:grpSpPr>
      <p:sp>
        <p:nvSpPr>
          <p:cNvPr id="3115" name="Google Shape;3115;gb827b265d4_0_131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6" name="Google Shape;3116;gb827b265d4_0_13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2"/>
        <p:cNvGrpSpPr/>
        <p:nvPr/>
      </p:nvGrpSpPr>
      <p:grpSpPr>
        <a:xfrm>
          <a:off x="0" y="0"/>
          <a:ext cx="0" cy="0"/>
          <a:chOff x="0" y="0"/>
          <a:chExt cx="0" cy="0"/>
        </a:xfrm>
      </p:grpSpPr>
      <p:sp>
        <p:nvSpPr>
          <p:cNvPr id="3123" name="Google Shape;3123;ge7ca4e6a97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4" name="Google Shape;3124;ge7ca4e6a97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2"/>
        <p:cNvGrpSpPr/>
        <p:nvPr/>
      </p:nvGrpSpPr>
      <p:grpSpPr>
        <a:xfrm>
          <a:off x="0" y="0"/>
          <a:ext cx="0" cy="0"/>
          <a:chOff x="0" y="0"/>
          <a:chExt cx="0" cy="0"/>
        </a:xfrm>
      </p:grpSpPr>
      <p:sp>
        <p:nvSpPr>
          <p:cNvPr id="3133" name="Google Shape;3133;ge6aaf026b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4" name="Google Shape;3134;ge6aaf026b5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e6a3bb9be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9" name="Google Shape;3139;ge6a3bb9be7_0_7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e735701a91_0_1029:notes"/>
          <p:cNvSpPr>
            <a:spLocks noGrp="1" noRot="1" noChangeAspect="1"/>
          </p:cNvSpPr>
          <p:nvPr>
            <p:ph type="sldImg" idx="2"/>
          </p:nvPr>
        </p:nvSpPr>
        <p:spPr>
          <a:xfrm>
            <a:off x="4318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5" name="Google Shape;895;ge735701a91_0_1029: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500"/>
              <a:t>Nursing education will change dramatically using fully utilised teaching and learning technologies. Nursing education will continue to be university-based with PhD-prepared nursing academics and researchers. There will be more focus on interdisciplinary teaching and learning approaches and changes in accreditation policies.</a:t>
            </a:r>
            <a:endParaRPr sz="600"/>
          </a:p>
          <a:p>
            <a:pPr marL="0" lvl="0" indent="0" algn="l" rtl="0">
              <a:spcBef>
                <a:spcPts val="0"/>
              </a:spcBef>
              <a:spcAft>
                <a:spcPts val="0"/>
              </a:spcAft>
              <a:buNone/>
            </a:pPr>
            <a:endParaRPr sz="1500"/>
          </a:p>
          <a:p>
            <a:pPr marL="0" lvl="0" indent="0" algn="l" rtl="0">
              <a:spcBef>
                <a:spcPts val="0"/>
              </a:spcBef>
              <a:spcAft>
                <a:spcPts val="0"/>
              </a:spcAft>
              <a:buNone/>
            </a:pPr>
            <a:r>
              <a:rPr lang="en-US" sz="1500" b="1"/>
              <a:t>How do we then bridge the gap?</a:t>
            </a:r>
            <a:endParaRPr sz="600"/>
          </a:p>
        </p:txBody>
      </p:sp>
      <p:sp>
        <p:nvSpPr>
          <p:cNvPr id="896" name="Google Shape;896;ge735701a91_0_1029: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9"/>
        <p:cNvGrpSpPr/>
        <p:nvPr/>
      </p:nvGrpSpPr>
      <p:grpSpPr>
        <a:xfrm>
          <a:off x="0" y="0"/>
          <a:ext cx="0" cy="0"/>
          <a:chOff x="0" y="0"/>
          <a:chExt cx="0" cy="0"/>
        </a:xfrm>
      </p:grpSpPr>
      <p:sp>
        <p:nvSpPr>
          <p:cNvPr id="3150" name="Google Shape;3150;ge1d0861e8d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1" name="Google Shape;3151;ge1d0861e8d_0_1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4"/>
        <p:cNvGrpSpPr/>
        <p:nvPr/>
      </p:nvGrpSpPr>
      <p:grpSpPr>
        <a:xfrm>
          <a:off x="0" y="0"/>
          <a:ext cx="0" cy="0"/>
          <a:chOff x="0" y="0"/>
          <a:chExt cx="0" cy="0"/>
        </a:xfrm>
      </p:grpSpPr>
      <p:sp>
        <p:nvSpPr>
          <p:cNvPr id="3155" name="Google Shape;3155;ge6a3bb9be7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6" name="Google Shape;3156;ge6a3bb9be7_0_8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3"/>
        <p:cNvGrpSpPr/>
        <p:nvPr/>
      </p:nvGrpSpPr>
      <p:grpSpPr>
        <a:xfrm>
          <a:off x="0" y="0"/>
          <a:ext cx="0" cy="0"/>
          <a:chOff x="0" y="0"/>
          <a:chExt cx="0" cy="0"/>
        </a:xfrm>
      </p:grpSpPr>
      <p:sp>
        <p:nvSpPr>
          <p:cNvPr id="3164" name="Google Shape;3164;ge6a3bb9be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5" name="Google Shape;3165;ge6a3bb9be7_0_9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8"/>
        <p:cNvGrpSpPr/>
        <p:nvPr/>
      </p:nvGrpSpPr>
      <p:grpSpPr>
        <a:xfrm>
          <a:off x="0" y="0"/>
          <a:ext cx="0" cy="0"/>
          <a:chOff x="0" y="0"/>
          <a:chExt cx="0" cy="0"/>
        </a:xfrm>
      </p:grpSpPr>
      <p:sp>
        <p:nvSpPr>
          <p:cNvPr id="3169" name="Google Shape;3169;gd640b0cca0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0" name="Google Shape;3170;gd640b0cca0_0_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8"/>
        <p:cNvGrpSpPr/>
        <p:nvPr/>
      </p:nvGrpSpPr>
      <p:grpSpPr>
        <a:xfrm>
          <a:off x="0" y="0"/>
          <a:ext cx="0" cy="0"/>
          <a:chOff x="0" y="0"/>
          <a:chExt cx="0" cy="0"/>
        </a:xfrm>
      </p:grpSpPr>
      <p:sp>
        <p:nvSpPr>
          <p:cNvPr id="3179" name="Google Shape;3179;ge735701a91_2_3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0" name="Google Shape;3180;ge735701a91_2_3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1" name="Google Shape;3181;ge735701a91_2_3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234</a:t>
            </a:fld>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5"/>
        <p:cNvGrpSpPr/>
        <p:nvPr/>
      </p:nvGrpSpPr>
      <p:grpSpPr>
        <a:xfrm>
          <a:off x="0" y="0"/>
          <a:ext cx="0" cy="0"/>
          <a:chOff x="0" y="0"/>
          <a:chExt cx="0" cy="0"/>
        </a:xfrm>
      </p:grpSpPr>
      <p:sp>
        <p:nvSpPr>
          <p:cNvPr id="3186" name="Google Shape;3186;ge735701a91_2_33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7" name="Google Shape;3187;ge735701a91_2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1"/>
        <p:cNvGrpSpPr/>
        <p:nvPr/>
      </p:nvGrpSpPr>
      <p:grpSpPr>
        <a:xfrm>
          <a:off x="0" y="0"/>
          <a:ext cx="0" cy="0"/>
          <a:chOff x="0" y="0"/>
          <a:chExt cx="0" cy="0"/>
        </a:xfrm>
      </p:grpSpPr>
      <p:sp>
        <p:nvSpPr>
          <p:cNvPr id="3192" name="Google Shape;3192;ge735701a91_2_34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3" name="Google Shape;3193;ge735701a91_2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6"/>
        <p:cNvGrpSpPr/>
        <p:nvPr/>
      </p:nvGrpSpPr>
      <p:grpSpPr>
        <a:xfrm>
          <a:off x="0" y="0"/>
          <a:ext cx="0" cy="0"/>
          <a:chOff x="0" y="0"/>
          <a:chExt cx="0" cy="0"/>
        </a:xfrm>
      </p:grpSpPr>
      <p:sp>
        <p:nvSpPr>
          <p:cNvPr id="3197" name="Google Shape;3197;ge735701a91_2_3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8" name="Google Shape;3198;ge735701a91_2_3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solidFill>
                  <a:schemeClr val="dk1"/>
                </a:solidFill>
                <a:latin typeface="Arial"/>
                <a:ea typeface="Arial"/>
                <a:cs typeface="Arial"/>
                <a:sym typeface="Arial"/>
              </a:rPr>
              <a:t>According to the American Nurses Association in 2017 there was nurse staffing problem, hospitals and healthcare facilities recruited foreign graduate nurses and among those are Filipino nurse who faced challenges in assimilation, language barriers and discrimination that caused stress and anxiety.</a:t>
            </a:r>
            <a:endParaRPr/>
          </a:p>
        </p:txBody>
      </p:sp>
      <p:sp>
        <p:nvSpPr>
          <p:cNvPr id="3199" name="Google Shape;3199;ge735701a91_2_3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237</a:t>
            </a:fld>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6"/>
        <p:cNvGrpSpPr/>
        <p:nvPr/>
      </p:nvGrpSpPr>
      <p:grpSpPr>
        <a:xfrm>
          <a:off x="0" y="0"/>
          <a:ext cx="0" cy="0"/>
          <a:chOff x="0" y="0"/>
          <a:chExt cx="0" cy="0"/>
        </a:xfrm>
      </p:grpSpPr>
      <p:sp>
        <p:nvSpPr>
          <p:cNvPr id="3207" name="Google Shape;3207;ge735701a91_2_3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8" name="Google Shape;3208;ge735701a91_2_3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nurses are needed for preventive care because there are growing rates of chronic conditions….</a:t>
            </a:r>
            <a:endParaRPr/>
          </a:p>
        </p:txBody>
      </p:sp>
      <p:sp>
        <p:nvSpPr>
          <p:cNvPr id="3209" name="Google Shape;3209;ge735701a91_2_3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238</a:t>
            </a:fld>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4"/>
        <p:cNvGrpSpPr/>
        <p:nvPr/>
      </p:nvGrpSpPr>
      <p:grpSpPr>
        <a:xfrm>
          <a:off x="0" y="0"/>
          <a:ext cx="0" cy="0"/>
          <a:chOff x="0" y="0"/>
          <a:chExt cx="0" cy="0"/>
        </a:xfrm>
      </p:grpSpPr>
      <p:sp>
        <p:nvSpPr>
          <p:cNvPr id="3215" name="Google Shape;3215;ge735701a91_2_3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6" name="Google Shape;3216;ge735701a91_2_3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brought about by cost-cutting decisions, aging population, increased patient complexity and aging workforce that added stress on working conditions, caused nurses to leave the workplace </a:t>
            </a:r>
            <a:endParaRPr/>
          </a:p>
          <a:p>
            <a:pPr marL="0" lvl="0" indent="0" algn="l" rtl="0">
              <a:spcBef>
                <a:spcPts val="0"/>
              </a:spcBef>
              <a:spcAft>
                <a:spcPts val="0"/>
              </a:spcAft>
              <a:buNone/>
            </a:pPr>
            <a:r>
              <a:rPr lang="en-US"/>
              <a:t>The recruitment of Foreign Educated Nurses was beneficial to the hospitals because it kept hiring costs down over the long run.</a:t>
            </a:r>
            <a:endParaRPr/>
          </a:p>
          <a:p>
            <a:pPr marL="0" lvl="0" indent="0" algn="l" rtl="0">
              <a:spcBef>
                <a:spcPts val="0"/>
              </a:spcBef>
              <a:spcAft>
                <a:spcPts val="0"/>
              </a:spcAft>
              <a:buNone/>
            </a:pPr>
            <a:r>
              <a:rPr lang="en-US"/>
              <a:t>Among those recruited were Filipino nurses. </a:t>
            </a:r>
            <a:endParaRPr/>
          </a:p>
        </p:txBody>
      </p:sp>
      <p:sp>
        <p:nvSpPr>
          <p:cNvPr id="3217" name="Google Shape;3217;ge735701a91_2_3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239</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e735701a91_0_1036: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ge735701a91_0_1036: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200"/>
              <a:t>There is still a long way to go. The past has provided us with information why we need to change to meet the future needs of our clients and the healthcare system.</a:t>
            </a:r>
            <a:endParaRPr sz="500"/>
          </a:p>
          <a:p>
            <a:pPr marL="0" lvl="0" indent="0" algn="l" rtl="0">
              <a:spcBef>
                <a:spcPts val="0"/>
              </a:spcBef>
              <a:spcAft>
                <a:spcPts val="0"/>
              </a:spcAft>
              <a:buNone/>
            </a:pPr>
            <a:endParaRPr sz="1400"/>
          </a:p>
          <a:p>
            <a:pPr marL="0" lvl="0" indent="0" algn="l" rtl="0">
              <a:spcBef>
                <a:spcPts val="0"/>
              </a:spcBef>
              <a:spcAft>
                <a:spcPts val="0"/>
              </a:spcAft>
              <a:buNone/>
            </a:pPr>
            <a:r>
              <a:rPr lang="en-US" sz="1400" b="1"/>
              <a:t>In so doing, wee need to revisit the report of the Institute of Medicine – The future of Nursing</a:t>
            </a:r>
            <a:endParaRPr sz="500"/>
          </a:p>
        </p:txBody>
      </p:sp>
      <p:sp>
        <p:nvSpPr>
          <p:cNvPr id="904" name="Google Shape;904;ge735701a91_0_1036: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2"/>
        <p:cNvGrpSpPr/>
        <p:nvPr/>
      </p:nvGrpSpPr>
      <p:grpSpPr>
        <a:xfrm>
          <a:off x="0" y="0"/>
          <a:ext cx="0" cy="0"/>
          <a:chOff x="0" y="0"/>
          <a:chExt cx="0" cy="0"/>
        </a:xfrm>
      </p:grpSpPr>
      <p:sp>
        <p:nvSpPr>
          <p:cNvPr id="3223" name="Google Shape;3223;ge735701a91_2_3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4" name="Google Shape;3224;ge735701a91_2_3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5" name="Google Shape;3225;ge735701a91_2_3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240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3"/>
        <p:cNvGrpSpPr/>
        <p:nvPr/>
      </p:nvGrpSpPr>
      <p:grpSpPr>
        <a:xfrm>
          <a:off x="0" y="0"/>
          <a:ext cx="0" cy="0"/>
          <a:chOff x="0" y="0"/>
          <a:chExt cx="0" cy="0"/>
        </a:xfrm>
      </p:grpSpPr>
      <p:sp>
        <p:nvSpPr>
          <p:cNvPr id="3234" name="Google Shape;3234;ge735701a91_2_38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5" name="Google Shape;3235;ge735701a91_2_3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9"/>
        <p:cNvGrpSpPr/>
        <p:nvPr/>
      </p:nvGrpSpPr>
      <p:grpSpPr>
        <a:xfrm>
          <a:off x="0" y="0"/>
          <a:ext cx="0" cy="0"/>
          <a:chOff x="0" y="0"/>
          <a:chExt cx="0" cy="0"/>
        </a:xfrm>
      </p:grpSpPr>
      <p:sp>
        <p:nvSpPr>
          <p:cNvPr id="3240" name="Google Shape;3240;ge735701a91_2_3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1" name="Google Shape;3241;ge735701a91_2_3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5"/>
        <p:cNvGrpSpPr/>
        <p:nvPr/>
      </p:nvGrpSpPr>
      <p:grpSpPr>
        <a:xfrm>
          <a:off x="0" y="0"/>
          <a:ext cx="0" cy="0"/>
          <a:chOff x="0" y="0"/>
          <a:chExt cx="0" cy="0"/>
        </a:xfrm>
      </p:grpSpPr>
      <p:sp>
        <p:nvSpPr>
          <p:cNvPr id="3246" name="Google Shape;3246;ge735701a91_2_3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7" name="Google Shape;3247;ge735701a91_2_3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There can be drawbacks: developing trust, lack of verbal cues, the increased likelihood of miscommunication, the possibility of a reduced mentor-mentee relationship progression, unique privacy concerns, unpredictability of modes of communication, and lack of technical skills, any of which could create communication gaps between the mentor and mentee (Leck &amp; Wood, 2013; Rogers, 2019). </a:t>
            </a:r>
            <a:endParaRPr/>
          </a:p>
        </p:txBody>
      </p:sp>
      <p:sp>
        <p:nvSpPr>
          <p:cNvPr id="3248" name="Google Shape;3248;ge735701a91_2_3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243</a:t>
            </a:fld>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3"/>
        <p:cNvGrpSpPr/>
        <p:nvPr/>
      </p:nvGrpSpPr>
      <p:grpSpPr>
        <a:xfrm>
          <a:off x="0" y="0"/>
          <a:ext cx="0" cy="0"/>
          <a:chOff x="0" y="0"/>
          <a:chExt cx="0" cy="0"/>
        </a:xfrm>
      </p:grpSpPr>
      <p:sp>
        <p:nvSpPr>
          <p:cNvPr id="3254" name="Google Shape;3254;ge735701a91_2_3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5" name="Google Shape;3255;ge735701a91_2_3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Conceptual framework used was Jean Watson’s Human Caring theory. According to Jean Watson…</a:t>
            </a:r>
            <a:endParaRPr/>
          </a:p>
        </p:txBody>
      </p:sp>
      <p:sp>
        <p:nvSpPr>
          <p:cNvPr id="3256" name="Google Shape;3256;ge735701a91_2_3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244</a:t>
            </a:fld>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2"/>
        <p:cNvGrpSpPr/>
        <p:nvPr/>
      </p:nvGrpSpPr>
      <p:grpSpPr>
        <a:xfrm>
          <a:off x="0" y="0"/>
          <a:ext cx="0" cy="0"/>
          <a:chOff x="0" y="0"/>
          <a:chExt cx="0" cy="0"/>
        </a:xfrm>
      </p:grpSpPr>
      <p:sp>
        <p:nvSpPr>
          <p:cNvPr id="3263" name="Google Shape;3263;ge735701a91_2_4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4" name="Google Shape;3264;ge735701a91_2_4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According to Watson’s Human Caring Theory, caring process includes Ten Carative Factors that evolve to Ten Caritas Processes</a:t>
            </a:r>
            <a:endParaRPr/>
          </a:p>
        </p:txBody>
      </p:sp>
      <p:sp>
        <p:nvSpPr>
          <p:cNvPr id="3265" name="Google Shape;3265;ge735701a91_2_4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245</a:t>
            </a:fld>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8"/>
        <p:cNvGrpSpPr/>
        <p:nvPr/>
      </p:nvGrpSpPr>
      <p:grpSpPr>
        <a:xfrm>
          <a:off x="0" y="0"/>
          <a:ext cx="0" cy="0"/>
          <a:chOff x="0" y="0"/>
          <a:chExt cx="0" cy="0"/>
        </a:xfrm>
      </p:grpSpPr>
      <p:sp>
        <p:nvSpPr>
          <p:cNvPr id="3269" name="Google Shape;3269;ge735701a91_2_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0" name="Google Shape;3270;ge735701a91_2_4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These are the Ten Carative Factors that the mentee reflect on during the meeting with the mentors, each meeting the mentees and mentors watched a video recording from Jean Watson.</a:t>
            </a:r>
            <a:endParaRPr/>
          </a:p>
        </p:txBody>
      </p:sp>
      <p:sp>
        <p:nvSpPr>
          <p:cNvPr id="3271" name="Google Shape;3271;ge735701a91_2_4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246</a:t>
            </a:fld>
            <a:endParaRPr/>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4"/>
        <p:cNvGrpSpPr/>
        <p:nvPr/>
      </p:nvGrpSpPr>
      <p:grpSpPr>
        <a:xfrm>
          <a:off x="0" y="0"/>
          <a:ext cx="0" cy="0"/>
          <a:chOff x="0" y="0"/>
          <a:chExt cx="0" cy="0"/>
        </a:xfrm>
      </p:grpSpPr>
      <p:sp>
        <p:nvSpPr>
          <p:cNvPr id="3275" name="Google Shape;3275;ge735701a91_2_4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6" name="Google Shape;3276;ge735701a91_2_4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Method used was based on FADE method by Moran and Conrad… FOCUS…ANALYZE were pre and post questionnaire using the Perceived Stress Scale by Mind Garden Inc. to determine the level of stress and anxiety that the mentees experienced before and after the implementation of mentorship program.</a:t>
            </a:r>
            <a:endParaRPr/>
          </a:p>
          <a:p>
            <a:pPr marL="0" lvl="0" indent="0" algn="l" rtl="0">
              <a:spcBef>
                <a:spcPts val="0"/>
              </a:spcBef>
              <a:spcAft>
                <a:spcPts val="0"/>
              </a:spcAft>
              <a:buNone/>
            </a:pPr>
            <a:r>
              <a:rPr lang="en-US"/>
              <a:t>DEVELOP the web-based mentorship program…EXECUTE started with recruitment via email invitation, flier, consent and demographic survey were conducted once the particpants registered in the pnanv.org website. The mentees chose an applicable time with their mentors and the start of the program commenced on the week of September 7</a:t>
            </a:r>
            <a:r>
              <a:rPr lang="en-US" baseline="30000"/>
              <a:t>th</a:t>
            </a:r>
            <a:r>
              <a:rPr lang="en-US"/>
              <a:t> until the week of November  16</a:t>
            </a:r>
            <a:r>
              <a:rPr lang="en-US" baseline="30000"/>
              <a:t>th</a:t>
            </a:r>
            <a:r>
              <a:rPr lang="en-US"/>
              <a:t>. EVALUATE …</a:t>
            </a:r>
            <a:endParaRPr/>
          </a:p>
        </p:txBody>
      </p:sp>
      <p:sp>
        <p:nvSpPr>
          <p:cNvPr id="3277" name="Google Shape;3277;ge735701a91_2_4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247</a:t>
            </a:fld>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4"/>
        <p:cNvGrpSpPr/>
        <p:nvPr/>
      </p:nvGrpSpPr>
      <p:grpSpPr>
        <a:xfrm>
          <a:off x="0" y="0"/>
          <a:ext cx="0" cy="0"/>
          <a:chOff x="0" y="0"/>
          <a:chExt cx="0" cy="0"/>
        </a:xfrm>
      </p:grpSpPr>
      <p:sp>
        <p:nvSpPr>
          <p:cNvPr id="3285" name="Google Shape;3285;ge735701a91_2_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6" name="Google Shape;3286;ge735701a91_2_4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7" name="Google Shape;3287;ge735701a91_2_4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248</a:t>
            </a:fld>
            <a:endParaRP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8"/>
        <p:cNvGrpSpPr/>
        <p:nvPr/>
      </p:nvGrpSpPr>
      <p:grpSpPr>
        <a:xfrm>
          <a:off x="0" y="0"/>
          <a:ext cx="0" cy="0"/>
          <a:chOff x="0" y="0"/>
          <a:chExt cx="0" cy="0"/>
        </a:xfrm>
      </p:grpSpPr>
      <p:sp>
        <p:nvSpPr>
          <p:cNvPr id="3299" name="Google Shape;3299;ge735701a91_2_43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0" name="Google Shape;3300;ge735701a91_2_4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e735701a91_0_1045: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3" name="Google Shape;913;ge735701a91_0_1045: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900"/>
              <a:t>Although these reports were provided in 2010 and the 2020, I believe that the key messages in these reported have much relevance to guide us in the future.</a:t>
            </a:r>
            <a:endParaRPr sz="600"/>
          </a:p>
          <a:p>
            <a:pPr marL="0" lvl="0" indent="0" algn="l" rtl="0">
              <a:spcBef>
                <a:spcPts val="0"/>
              </a:spcBef>
              <a:spcAft>
                <a:spcPts val="0"/>
              </a:spcAft>
              <a:buNone/>
            </a:pPr>
            <a:endParaRPr sz="1900"/>
          </a:p>
          <a:p>
            <a:pPr marL="0" lvl="0" indent="0" algn="l" rtl="0">
              <a:spcBef>
                <a:spcPts val="0"/>
              </a:spcBef>
              <a:spcAft>
                <a:spcPts val="0"/>
              </a:spcAft>
              <a:buNone/>
            </a:pPr>
            <a:r>
              <a:rPr lang="en-US" sz="1900" b="1"/>
              <a:t>The first key message</a:t>
            </a:r>
            <a:endParaRPr sz="600"/>
          </a:p>
        </p:txBody>
      </p:sp>
      <p:sp>
        <p:nvSpPr>
          <p:cNvPr id="914" name="Google Shape;914;ge735701a91_0_1045: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3"/>
        <p:cNvGrpSpPr/>
        <p:nvPr/>
      </p:nvGrpSpPr>
      <p:grpSpPr>
        <a:xfrm>
          <a:off x="0" y="0"/>
          <a:ext cx="0" cy="0"/>
          <a:chOff x="0" y="0"/>
          <a:chExt cx="0" cy="0"/>
        </a:xfrm>
      </p:grpSpPr>
      <p:sp>
        <p:nvSpPr>
          <p:cNvPr id="3304" name="Google Shape;3304;ge735701a91_2_44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5" name="Google Shape;3305;ge735701a91_2_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3"/>
        <p:cNvGrpSpPr/>
        <p:nvPr/>
      </p:nvGrpSpPr>
      <p:grpSpPr>
        <a:xfrm>
          <a:off x="0" y="0"/>
          <a:ext cx="0" cy="0"/>
          <a:chOff x="0" y="0"/>
          <a:chExt cx="0" cy="0"/>
        </a:xfrm>
      </p:grpSpPr>
      <p:sp>
        <p:nvSpPr>
          <p:cNvPr id="3314" name="Google Shape;3314;ge735701a91_2_4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5" name="Google Shape;3315;ge735701a91_2_4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0"/>
        <p:cNvGrpSpPr/>
        <p:nvPr/>
      </p:nvGrpSpPr>
      <p:grpSpPr>
        <a:xfrm>
          <a:off x="0" y="0"/>
          <a:ext cx="0" cy="0"/>
          <a:chOff x="0" y="0"/>
          <a:chExt cx="0" cy="0"/>
        </a:xfrm>
      </p:grpSpPr>
      <p:sp>
        <p:nvSpPr>
          <p:cNvPr id="3321" name="Google Shape;3321;ge735701a91_2_4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2" name="Google Shape;3322;ge735701a91_2_4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3" name="Google Shape;3323;ge735701a91_2_4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252</a:t>
            </a:fld>
            <a:endParaRP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7"/>
        <p:cNvGrpSpPr/>
        <p:nvPr/>
      </p:nvGrpSpPr>
      <p:grpSpPr>
        <a:xfrm>
          <a:off x="0" y="0"/>
          <a:ext cx="0" cy="0"/>
          <a:chOff x="0" y="0"/>
          <a:chExt cx="0" cy="0"/>
        </a:xfrm>
      </p:grpSpPr>
      <p:sp>
        <p:nvSpPr>
          <p:cNvPr id="3328" name="Google Shape;3328;ge735701a91_2_46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29" name="Google Shape;3329;ge735701a91_2_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2"/>
        <p:cNvGrpSpPr/>
        <p:nvPr/>
      </p:nvGrpSpPr>
      <p:grpSpPr>
        <a:xfrm>
          <a:off x="0" y="0"/>
          <a:ext cx="0" cy="0"/>
          <a:chOff x="0" y="0"/>
          <a:chExt cx="0" cy="0"/>
        </a:xfrm>
      </p:grpSpPr>
      <p:sp>
        <p:nvSpPr>
          <p:cNvPr id="3333" name="Google Shape;3333;ge735701a91_2_4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34" name="Google Shape;3334;ge735701a91_2_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7"/>
        <p:cNvGrpSpPr/>
        <p:nvPr/>
      </p:nvGrpSpPr>
      <p:grpSpPr>
        <a:xfrm>
          <a:off x="0" y="0"/>
          <a:ext cx="0" cy="0"/>
          <a:chOff x="0" y="0"/>
          <a:chExt cx="0" cy="0"/>
        </a:xfrm>
      </p:grpSpPr>
      <p:sp>
        <p:nvSpPr>
          <p:cNvPr id="3338" name="Google Shape;3338;ge735701a91_2_4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39" name="Google Shape;3339;ge735701a91_2_4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3"/>
        <p:cNvGrpSpPr/>
        <p:nvPr/>
      </p:nvGrpSpPr>
      <p:grpSpPr>
        <a:xfrm>
          <a:off x="0" y="0"/>
          <a:ext cx="0" cy="0"/>
          <a:chOff x="0" y="0"/>
          <a:chExt cx="0" cy="0"/>
        </a:xfrm>
      </p:grpSpPr>
      <p:sp>
        <p:nvSpPr>
          <p:cNvPr id="3344" name="Google Shape;3344;ge735701a91_2_4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5" name="Google Shape;3345;ge735701a91_2_4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6" name="Google Shape;3346;ge735701a91_2_4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256</a:t>
            </a:fld>
            <a:endParaRPr/>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0"/>
        <p:cNvGrpSpPr/>
        <p:nvPr/>
      </p:nvGrpSpPr>
      <p:grpSpPr>
        <a:xfrm>
          <a:off x="0" y="0"/>
          <a:ext cx="0" cy="0"/>
          <a:chOff x="0" y="0"/>
          <a:chExt cx="0" cy="0"/>
        </a:xfrm>
      </p:grpSpPr>
      <p:sp>
        <p:nvSpPr>
          <p:cNvPr id="3351" name="Google Shape;3351;ge735701a91_2_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2" name="Google Shape;3352;ge735701a91_2_4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3" name="Google Shape;3353;ge735701a91_2_4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257</a:t>
            </a:fld>
            <a:endParaRP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7"/>
        <p:cNvGrpSpPr/>
        <p:nvPr/>
      </p:nvGrpSpPr>
      <p:grpSpPr>
        <a:xfrm>
          <a:off x="0" y="0"/>
          <a:ext cx="0" cy="0"/>
          <a:chOff x="0" y="0"/>
          <a:chExt cx="0" cy="0"/>
        </a:xfrm>
      </p:grpSpPr>
      <p:sp>
        <p:nvSpPr>
          <p:cNvPr id="3358" name="Google Shape;3358;ge735701a91_2_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9" name="Google Shape;3359;ge735701a91_2_4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0" name="Google Shape;3360;ge735701a91_2_4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258</a:t>
            </a:fld>
            <a:endParaRPr/>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4"/>
        <p:cNvGrpSpPr/>
        <p:nvPr/>
      </p:nvGrpSpPr>
      <p:grpSpPr>
        <a:xfrm>
          <a:off x="0" y="0"/>
          <a:ext cx="0" cy="0"/>
          <a:chOff x="0" y="0"/>
          <a:chExt cx="0" cy="0"/>
        </a:xfrm>
      </p:grpSpPr>
      <p:sp>
        <p:nvSpPr>
          <p:cNvPr id="3365" name="Google Shape;3365;ge735701a91_2_4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6" name="Google Shape;3366;ge735701a91_2_4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7" name="Google Shape;3367;ge735701a91_2_4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259</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ge735701a91_0_1054: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3" name="Google Shape;923;ge735701a91_0_1054: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400" b="1"/>
              <a:t>Is that nurses should practice to the full extent of their education and training</a:t>
            </a:r>
            <a:endParaRPr/>
          </a:p>
        </p:txBody>
      </p:sp>
      <p:sp>
        <p:nvSpPr>
          <p:cNvPr id="924" name="Google Shape;924;ge735701a91_0_1054: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1"/>
        <p:cNvGrpSpPr/>
        <p:nvPr/>
      </p:nvGrpSpPr>
      <p:grpSpPr>
        <a:xfrm>
          <a:off x="0" y="0"/>
          <a:ext cx="0" cy="0"/>
          <a:chOff x="0" y="0"/>
          <a:chExt cx="0" cy="0"/>
        </a:xfrm>
      </p:grpSpPr>
      <p:sp>
        <p:nvSpPr>
          <p:cNvPr id="3372" name="Google Shape;3372;ge735701a91_2_4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3" name="Google Shape;3373;ge735701a91_2_4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4" name="Google Shape;3374;ge735701a91_2_4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260</a:t>
            </a:fld>
            <a:endParaRPr/>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8"/>
        <p:cNvGrpSpPr/>
        <p:nvPr/>
      </p:nvGrpSpPr>
      <p:grpSpPr>
        <a:xfrm>
          <a:off x="0" y="0"/>
          <a:ext cx="0" cy="0"/>
          <a:chOff x="0" y="0"/>
          <a:chExt cx="0" cy="0"/>
        </a:xfrm>
      </p:grpSpPr>
      <p:sp>
        <p:nvSpPr>
          <p:cNvPr id="3379" name="Google Shape;3379;ge7ca4e6a9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0" name="Google Shape;3380;ge7ca4e6a97_0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8"/>
        <p:cNvGrpSpPr/>
        <p:nvPr/>
      </p:nvGrpSpPr>
      <p:grpSpPr>
        <a:xfrm>
          <a:off x="0" y="0"/>
          <a:ext cx="0" cy="0"/>
          <a:chOff x="0" y="0"/>
          <a:chExt cx="0" cy="0"/>
        </a:xfrm>
      </p:grpSpPr>
      <p:sp>
        <p:nvSpPr>
          <p:cNvPr id="3389" name="Google Shape;3389;ge6aaf026b5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0" name="Google Shape;3390;ge6aaf026b5_2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3"/>
        <p:cNvGrpSpPr/>
        <p:nvPr/>
      </p:nvGrpSpPr>
      <p:grpSpPr>
        <a:xfrm>
          <a:off x="0" y="0"/>
          <a:ext cx="0" cy="0"/>
          <a:chOff x="0" y="0"/>
          <a:chExt cx="0" cy="0"/>
        </a:xfrm>
      </p:grpSpPr>
      <p:sp>
        <p:nvSpPr>
          <p:cNvPr id="3394" name="Google Shape;3394;ge6a3bb9be7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5" name="Google Shape;3395;ge6a3bb9be7_0_10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5"/>
        <p:cNvGrpSpPr/>
        <p:nvPr/>
      </p:nvGrpSpPr>
      <p:grpSpPr>
        <a:xfrm>
          <a:off x="0" y="0"/>
          <a:ext cx="0" cy="0"/>
          <a:chOff x="0" y="0"/>
          <a:chExt cx="0" cy="0"/>
        </a:xfrm>
      </p:grpSpPr>
      <p:sp>
        <p:nvSpPr>
          <p:cNvPr id="3406" name="Google Shape;3406;ge1d0861e8d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07" name="Google Shape;3407;ge1d0861e8d_0_3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0"/>
        <p:cNvGrpSpPr/>
        <p:nvPr/>
      </p:nvGrpSpPr>
      <p:grpSpPr>
        <a:xfrm>
          <a:off x="0" y="0"/>
          <a:ext cx="0" cy="0"/>
          <a:chOff x="0" y="0"/>
          <a:chExt cx="0" cy="0"/>
        </a:xfrm>
      </p:grpSpPr>
      <p:sp>
        <p:nvSpPr>
          <p:cNvPr id="3411" name="Google Shape;3411;gd640b0ce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2" name="Google Shape;3412;gd640b0ce0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2"/>
        <p:cNvGrpSpPr/>
        <p:nvPr/>
      </p:nvGrpSpPr>
      <p:grpSpPr>
        <a:xfrm>
          <a:off x="0" y="0"/>
          <a:ext cx="0" cy="0"/>
          <a:chOff x="0" y="0"/>
          <a:chExt cx="0" cy="0"/>
        </a:xfrm>
      </p:grpSpPr>
      <p:sp>
        <p:nvSpPr>
          <p:cNvPr id="3423" name="Google Shape;3423;ge2b6220d4c_0_2033: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4" name="Google Shape;3424;ge2b6220d4c_0_2033: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Hello everyone, my name is Judy Enriquez Santelices, and I have Irish Ann Florendo as well. </a:t>
            </a:r>
            <a:endParaRPr/>
          </a:p>
          <a:p>
            <a:pPr marL="0" lvl="0" indent="0" algn="l" rtl="0">
              <a:spcBef>
                <a:spcPts val="0"/>
              </a:spcBef>
              <a:spcAft>
                <a:spcPts val="0"/>
              </a:spcAft>
              <a:buNone/>
            </a:pPr>
            <a:r>
              <a:rPr lang="en-US"/>
              <a:t>Today our topic is  </a:t>
            </a:r>
            <a:r>
              <a:rPr lang="en-US" b="1"/>
              <a:t>CLICK</a:t>
            </a:r>
            <a:r>
              <a:rPr lang="en-US"/>
              <a:t> Sepsis Pathway of Treatment Bundle Awareness.</a:t>
            </a:r>
            <a:endParaRPr/>
          </a:p>
          <a:p>
            <a:pPr marL="0" lvl="0" indent="0" algn="l" rtl="0">
              <a:spcBef>
                <a:spcPts val="0"/>
              </a:spcBef>
              <a:spcAft>
                <a:spcPts val="0"/>
              </a:spcAft>
              <a:buNone/>
            </a:pPr>
            <a:r>
              <a:rPr lang="en-US"/>
              <a:t>And we are from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the Washington DC Veterans Affairs Medical Center, Evidence Based Practice.</a:t>
            </a:r>
            <a:endParaRPr/>
          </a:p>
        </p:txBody>
      </p:sp>
      <p:sp>
        <p:nvSpPr>
          <p:cNvPr id="3425" name="Google Shape;3425;ge2b6220d4c_0_2033: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266</a:t>
            </a:fld>
            <a:endParaRPr/>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3"/>
        <p:cNvGrpSpPr/>
        <p:nvPr/>
      </p:nvGrpSpPr>
      <p:grpSpPr>
        <a:xfrm>
          <a:off x="0" y="0"/>
          <a:ext cx="0" cy="0"/>
          <a:chOff x="0" y="0"/>
          <a:chExt cx="0" cy="0"/>
        </a:xfrm>
      </p:grpSpPr>
      <p:sp>
        <p:nvSpPr>
          <p:cNvPr id="3434" name="Google Shape;3434;ge2b6220d4c_0_2043: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5" name="Google Shape;3435;ge2b6220d4c_0_2043: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By conducting this project, we are hoping to…</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t>
            </a:r>
            <a:endParaRPr/>
          </a:p>
        </p:txBody>
      </p:sp>
      <p:sp>
        <p:nvSpPr>
          <p:cNvPr id="3436" name="Google Shape;3436;ge2b6220d4c_0_2043: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267</a:t>
            </a:fld>
            <a:endParaRPr/>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2"/>
        <p:cNvGrpSpPr/>
        <p:nvPr/>
      </p:nvGrpSpPr>
      <p:grpSpPr>
        <a:xfrm>
          <a:off x="0" y="0"/>
          <a:ext cx="0" cy="0"/>
          <a:chOff x="0" y="0"/>
          <a:chExt cx="0" cy="0"/>
        </a:xfrm>
      </p:grpSpPr>
      <p:sp>
        <p:nvSpPr>
          <p:cNvPr id="3443" name="Google Shape;3443;ge2b6220d4c_0_2051: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4" name="Google Shape;3444;ge2b6220d4c_0_2051: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The inclusive goal of our study is ….</a:t>
            </a:r>
            <a:r>
              <a:rPr lang="en-US" sz="1200" b="1" i="0" u="none" strike="noStrike" cap="none">
                <a:solidFill>
                  <a:srgbClr val="000000"/>
                </a:solidFill>
                <a:latin typeface="Calibri"/>
                <a:ea typeface="Calibri"/>
                <a:cs typeface="Calibri"/>
                <a:sym typeface="Calibri"/>
              </a:rPr>
              <a:t> CLICK</a:t>
            </a:r>
            <a:r>
              <a:rPr lang="en-US" sz="1200" b="0" i="0" u="none" strike="noStrike" cap="none">
                <a:solidFill>
                  <a:srgbClr val="000000"/>
                </a:solidFill>
                <a:latin typeface="Calibri"/>
                <a:ea typeface="Calibri"/>
                <a:cs typeface="Calibri"/>
                <a:sym typeface="Calibri"/>
              </a:rPr>
              <a:t> </a:t>
            </a:r>
            <a:endParaRPr/>
          </a:p>
        </p:txBody>
      </p:sp>
      <p:sp>
        <p:nvSpPr>
          <p:cNvPr id="3445" name="Google Shape;3445;ge2b6220d4c_0_2051: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268</a:t>
            </a:fld>
            <a:endParaRPr/>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2"/>
        <p:cNvGrpSpPr/>
        <p:nvPr/>
      </p:nvGrpSpPr>
      <p:grpSpPr>
        <a:xfrm>
          <a:off x="0" y="0"/>
          <a:ext cx="0" cy="0"/>
          <a:chOff x="0" y="0"/>
          <a:chExt cx="0" cy="0"/>
        </a:xfrm>
      </p:grpSpPr>
      <p:sp>
        <p:nvSpPr>
          <p:cNvPr id="3453" name="Google Shape;3453;ge2b6220d4c_0_2060: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4" name="Google Shape;3454;ge2b6220d4c_0_2060: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Now Sepsis has new definition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t>
            </a:r>
            <a:endParaRPr/>
          </a:p>
        </p:txBody>
      </p:sp>
      <p:sp>
        <p:nvSpPr>
          <p:cNvPr id="3455" name="Google Shape;3455;ge2b6220d4c_0_2060: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269</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e735701a91_0_1061: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ge735701a91_0_1061: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0" i="0" u="none" strike="noStrike">
                <a:latin typeface="Arial"/>
                <a:ea typeface="Arial"/>
                <a:cs typeface="Arial"/>
                <a:sym typeface="Arial"/>
              </a:rPr>
              <a:t>This recommendation pertains to needed changes at the federal, state, and local levels to facilitate the uniform independent practice including prescriptive authority of advanced practice nurses (nurse practitioners, nurse-midwives, clinical nurse specialists, and nurse anesthetists).</a:t>
            </a:r>
            <a:endParaRPr sz="100"/>
          </a:p>
          <a:p>
            <a:pPr marL="0" lvl="0" indent="0" algn="l" rtl="0">
              <a:spcBef>
                <a:spcPts val="0"/>
              </a:spcBef>
              <a:spcAft>
                <a:spcPts val="0"/>
              </a:spcAft>
              <a:buNone/>
            </a:pPr>
            <a:endParaRPr sz="1400">
              <a:latin typeface="Arial"/>
              <a:ea typeface="Arial"/>
              <a:cs typeface="Arial"/>
              <a:sym typeface="Arial"/>
            </a:endParaRPr>
          </a:p>
          <a:p>
            <a:pPr marL="0" lvl="0" indent="0" algn="l" rtl="0">
              <a:spcBef>
                <a:spcPts val="0"/>
              </a:spcBef>
              <a:spcAft>
                <a:spcPts val="0"/>
              </a:spcAft>
              <a:buNone/>
            </a:pPr>
            <a:r>
              <a:rPr lang="en-US" sz="1400" b="1">
                <a:latin typeface="Arial"/>
                <a:ea typeface="Arial"/>
                <a:cs typeface="Arial"/>
                <a:sym typeface="Arial"/>
              </a:rPr>
              <a:t>The second key message is</a:t>
            </a:r>
            <a:endParaRPr sz="1400" b="1"/>
          </a:p>
        </p:txBody>
      </p:sp>
      <p:sp>
        <p:nvSpPr>
          <p:cNvPr id="932" name="Google Shape;932;ge735701a91_0_1061: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2"/>
        <p:cNvGrpSpPr/>
        <p:nvPr/>
      </p:nvGrpSpPr>
      <p:grpSpPr>
        <a:xfrm>
          <a:off x="0" y="0"/>
          <a:ext cx="0" cy="0"/>
          <a:chOff x="0" y="0"/>
          <a:chExt cx="0" cy="0"/>
        </a:xfrm>
      </p:grpSpPr>
      <p:sp>
        <p:nvSpPr>
          <p:cNvPr id="3463" name="Google Shape;3463;ge2b6220d4c_0_2069: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4" name="Google Shape;3464;ge2b6220d4c_0_2069: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the new definition for Septic shock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t>
            </a:r>
            <a:endParaRPr/>
          </a:p>
          <a:p>
            <a:pPr marL="0" lvl="0" indent="0" algn="l" rtl="0">
              <a:spcBef>
                <a:spcPts val="0"/>
              </a:spcBef>
              <a:spcAft>
                <a:spcPts val="0"/>
              </a:spcAft>
              <a:buNone/>
            </a:pPr>
            <a:endParaRPr sz="1200" b="0" i="0" u="none" strike="noStrike" cap="none">
              <a:solidFill>
                <a:srgbClr val="000000"/>
              </a:solidFill>
              <a:latin typeface="Calibri"/>
              <a:ea typeface="Calibri"/>
              <a:cs typeface="Calibri"/>
              <a:sym typeface="Calibri"/>
            </a:endParaRPr>
          </a:p>
          <a:p>
            <a:pPr marL="0" lvl="0" indent="0" algn="l" rtl="0">
              <a:spcBef>
                <a:spcPts val="0"/>
              </a:spcBef>
              <a:spcAft>
                <a:spcPts val="0"/>
              </a:spcAft>
              <a:buNone/>
            </a:pPr>
            <a:r>
              <a:rPr lang="en-US" sz="1200" b="0" i="0" u="none" strike="noStrike" cap="none">
                <a:solidFill>
                  <a:srgbClr val="000000"/>
                </a:solidFill>
                <a:latin typeface="Calibri"/>
                <a:ea typeface="Calibri"/>
                <a:cs typeface="Calibri"/>
                <a:sym typeface="Calibri"/>
              </a:rPr>
              <a:t>mmHG (milllimeters of mercury)</a:t>
            </a:r>
            <a:endParaRPr/>
          </a:p>
        </p:txBody>
      </p:sp>
      <p:sp>
        <p:nvSpPr>
          <p:cNvPr id="3465" name="Google Shape;3465;ge2b6220d4c_0_2069: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270</a:t>
            </a:fld>
            <a:endParaRPr/>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2"/>
        <p:cNvGrpSpPr/>
        <p:nvPr/>
      </p:nvGrpSpPr>
      <p:grpSpPr>
        <a:xfrm>
          <a:off x="0" y="0"/>
          <a:ext cx="0" cy="0"/>
          <a:chOff x="0" y="0"/>
          <a:chExt cx="0" cy="0"/>
        </a:xfrm>
      </p:grpSpPr>
      <p:sp>
        <p:nvSpPr>
          <p:cNvPr id="3473" name="Google Shape;3473;ge2b6220d4c_0_2078: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4" name="Google Shape;3474;ge2b6220d4c_0_2078: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Let's us review a brief background of sepsis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(after all hospitalizations) </a:t>
            </a:r>
            <a:r>
              <a:rPr lang="en-US" sz="1200" b="1" i="0" u="none" strike="noStrike" cap="none">
                <a:solidFill>
                  <a:srgbClr val="000000"/>
                </a:solidFill>
                <a:latin typeface="Calibri"/>
                <a:ea typeface="Calibri"/>
                <a:cs typeface="Calibri"/>
                <a:sym typeface="Calibri"/>
              </a:rPr>
              <a:t>CLICK </a:t>
            </a:r>
            <a:r>
              <a:rPr lang="en-US" sz="1200" b="0" i="0" u="none" strike="noStrike" cap="none">
                <a:solidFill>
                  <a:srgbClr val="000000"/>
                </a:solidFill>
                <a:latin typeface="Calibri"/>
                <a:ea typeface="Calibri"/>
                <a:cs typeface="Calibri"/>
                <a:sym typeface="Calibri"/>
              </a:rPr>
              <a:t>Current mortality rate is 15 to 56%  which is considered high</a:t>
            </a:r>
            <a:endParaRPr/>
          </a:p>
        </p:txBody>
      </p:sp>
      <p:sp>
        <p:nvSpPr>
          <p:cNvPr id="3475" name="Google Shape;3475;ge2b6220d4c_0_2078: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271</a:t>
            </a:fld>
            <a:endParaRPr/>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2"/>
        <p:cNvGrpSpPr/>
        <p:nvPr/>
      </p:nvGrpSpPr>
      <p:grpSpPr>
        <a:xfrm>
          <a:off x="0" y="0"/>
          <a:ext cx="0" cy="0"/>
          <a:chOff x="0" y="0"/>
          <a:chExt cx="0" cy="0"/>
        </a:xfrm>
      </p:grpSpPr>
      <p:sp>
        <p:nvSpPr>
          <p:cNvPr id="3483" name="Google Shape;3483;ge2b6220d4c_0_2087: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4" name="Google Shape;3484;ge2b6220d4c_0_2087: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rgbClr val="606569"/>
              </a:buClr>
              <a:buSzPts val="1200"/>
              <a:buFont typeface="Arial"/>
              <a:buChar char="•"/>
            </a:pPr>
            <a:r>
              <a:rPr lang="en-US" b="0" i="0">
                <a:solidFill>
                  <a:srgbClr val="606569"/>
                </a:solidFill>
                <a:latin typeface="Arial"/>
                <a:ea typeface="Arial"/>
                <a:cs typeface="Arial"/>
                <a:sym typeface="Arial"/>
              </a:rPr>
              <a:t>Let’s analyze the prevalence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t>
            </a:r>
            <a:r>
              <a:rPr lang="en-US" b="0" i="0">
                <a:solidFill>
                  <a:srgbClr val="606569"/>
                </a:solidFill>
                <a:latin typeface="Arial"/>
                <a:ea typeface="Arial"/>
                <a:cs typeface="Arial"/>
                <a:sym typeface="Arial"/>
              </a:rPr>
              <a:t>if a patient has infection,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t>
            </a:r>
            <a:endParaRPr/>
          </a:p>
          <a:p>
            <a:pPr marL="0" lvl="0" indent="-76200" algn="l" rtl="0">
              <a:spcBef>
                <a:spcPts val="0"/>
              </a:spcBef>
              <a:spcAft>
                <a:spcPts val="0"/>
              </a:spcAft>
              <a:buClr>
                <a:srgbClr val="606569"/>
              </a:buClr>
              <a:buSzPts val="1200"/>
              <a:buFont typeface="Arial"/>
              <a:buChar char="•"/>
            </a:pPr>
            <a:r>
              <a:rPr lang="en-US" b="0" i="0">
                <a:solidFill>
                  <a:srgbClr val="606569"/>
                </a:solidFill>
                <a:latin typeface="Arial"/>
                <a:ea typeface="Arial"/>
                <a:cs typeface="Arial"/>
                <a:sym typeface="Arial"/>
              </a:rPr>
              <a:t>It will lead to organ dysfunction or sepsis; it reflects an overall mortality risk of approximately 10% in a</a:t>
            </a:r>
            <a:endParaRPr/>
          </a:p>
          <a:p>
            <a:pPr marL="0" lvl="0" indent="0" algn="l" rtl="0">
              <a:spcBef>
                <a:spcPts val="0"/>
              </a:spcBef>
              <a:spcAft>
                <a:spcPts val="0"/>
              </a:spcAft>
              <a:buClr>
                <a:srgbClr val="606569"/>
              </a:buClr>
              <a:buSzPts val="1200"/>
              <a:buFont typeface="Arial"/>
              <a:buNone/>
            </a:pPr>
            <a:r>
              <a:rPr lang="en-US" b="0" i="0">
                <a:solidFill>
                  <a:srgbClr val="606569"/>
                </a:solidFill>
                <a:latin typeface="Arial"/>
                <a:ea typeface="Arial"/>
                <a:cs typeface="Arial"/>
                <a:sym typeface="Arial"/>
              </a:rPr>
              <a:t> general hospital population </a:t>
            </a: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a:t>
            </a:r>
            <a:endParaRPr/>
          </a:p>
          <a:p>
            <a:pPr marL="0" lvl="0" indent="-76200" algn="l" rtl="0">
              <a:spcBef>
                <a:spcPts val="0"/>
              </a:spcBef>
              <a:spcAft>
                <a:spcPts val="0"/>
              </a:spcAft>
              <a:buClr>
                <a:srgbClr val="606569"/>
              </a:buClr>
              <a:buSzPts val="1200"/>
              <a:buFont typeface="Arial"/>
              <a:buChar char="•"/>
            </a:pPr>
            <a:r>
              <a:rPr lang="en-US" b="0" i="0">
                <a:solidFill>
                  <a:srgbClr val="606569"/>
                </a:solidFill>
                <a:latin typeface="Open Sans"/>
                <a:ea typeface="Open Sans"/>
                <a:cs typeface="Open Sans"/>
                <a:sym typeface="Open Sans"/>
              </a:rPr>
              <a:t>Patients with septic shock with these criteria, hospital mortality is greater than 40%.</a:t>
            </a:r>
            <a:endParaRPr/>
          </a:p>
        </p:txBody>
      </p:sp>
      <p:sp>
        <p:nvSpPr>
          <p:cNvPr id="3485" name="Google Shape;3485;ge2b6220d4c_0_2087: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272</a:t>
            </a:fld>
            <a:endParaRPr/>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1"/>
        <p:cNvGrpSpPr/>
        <p:nvPr/>
      </p:nvGrpSpPr>
      <p:grpSpPr>
        <a:xfrm>
          <a:off x="0" y="0"/>
          <a:ext cx="0" cy="0"/>
          <a:chOff x="0" y="0"/>
          <a:chExt cx="0" cy="0"/>
        </a:xfrm>
      </p:grpSpPr>
      <p:sp>
        <p:nvSpPr>
          <p:cNvPr id="3502" name="Google Shape;3502;ge2b6220d4c_0_2105: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3" name="Google Shape;3503;ge2b6220d4c_0_2105: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Due to the evidence gathered about the mortality rate, we came up with the clinical research question </a:t>
            </a:r>
            <a:r>
              <a:rPr lang="en-US" b="1"/>
              <a:t>CLICK</a:t>
            </a:r>
            <a:endParaRPr/>
          </a:p>
        </p:txBody>
      </p:sp>
      <p:sp>
        <p:nvSpPr>
          <p:cNvPr id="3504" name="Google Shape;3504;ge2b6220d4c_0_2105: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273</a:t>
            </a:fld>
            <a:endParaRPr/>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9"/>
        <p:cNvGrpSpPr/>
        <p:nvPr/>
      </p:nvGrpSpPr>
      <p:grpSpPr>
        <a:xfrm>
          <a:off x="0" y="0"/>
          <a:ext cx="0" cy="0"/>
          <a:chOff x="0" y="0"/>
          <a:chExt cx="0" cy="0"/>
        </a:xfrm>
      </p:grpSpPr>
      <p:sp>
        <p:nvSpPr>
          <p:cNvPr id="3510" name="Google Shape;3510;ge2b6220d4c_0_2112: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1" name="Google Shape;3511;ge2b6220d4c_0_2112: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And here is the formulation of our PICOT </a:t>
            </a:r>
            <a:r>
              <a:rPr lang="en-US" b="1"/>
              <a:t>CLICK</a:t>
            </a:r>
            <a:endParaRPr/>
          </a:p>
          <a:p>
            <a:pPr marL="0" lvl="0" indent="0" algn="l" rtl="0">
              <a:spcBef>
                <a:spcPts val="0"/>
              </a:spcBef>
              <a:spcAft>
                <a:spcPts val="0"/>
              </a:spcAft>
              <a:buNone/>
            </a:pPr>
            <a:r>
              <a:rPr lang="en-US" b="1"/>
              <a:t>P= Population</a:t>
            </a:r>
            <a:endParaRPr/>
          </a:p>
          <a:p>
            <a:pPr marL="0" lvl="0" indent="0" algn="l" rtl="0">
              <a:spcBef>
                <a:spcPts val="0"/>
              </a:spcBef>
              <a:spcAft>
                <a:spcPts val="0"/>
              </a:spcAft>
              <a:buNone/>
            </a:pPr>
            <a:r>
              <a:rPr lang="en-US" b="1"/>
              <a:t>I = Intervention</a:t>
            </a:r>
            <a:endParaRPr/>
          </a:p>
          <a:p>
            <a:pPr marL="0" lvl="0" indent="0" algn="l" rtl="0">
              <a:spcBef>
                <a:spcPts val="0"/>
              </a:spcBef>
              <a:spcAft>
                <a:spcPts val="0"/>
              </a:spcAft>
              <a:buNone/>
            </a:pPr>
            <a:r>
              <a:rPr lang="en-US" b="1"/>
              <a:t>C= Comparison</a:t>
            </a:r>
            <a:endParaRPr/>
          </a:p>
          <a:p>
            <a:pPr marL="0" lvl="0" indent="0" algn="l" rtl="0">
              <a:spcBef>
                <a:spcPts val="0"/>
              </a:spcBef>
              <a:spcAft>
                <a:spcPts val="0"/>
              </a:spcAft>
              <a:buNone/>
            </a:pPr>
            <a:r>
              <a:rPr lang="en-US" b="1"/>
              <a:t>O= Outcome</a:t>
            </a:r>
            <a:endParaRPr/>
          </a:p>
          <a:p>
            <a:pPr marL="0" lvl="0" indent="0" algn="l" rtl="0">
              <a:spcBef>
                <a:spcPts val="0"/>
              </a:spcBef>
              <a:spcAft>
                <a:spcPts val="0"/>
              </a:spcAft>
              <a:buNone/>
            </a:pPr>
            <a:r>
              <a:rPr lang="en-US" b="1"/>
              <a:t>T= Time</a:t>
            </a:r>
            <a:endParaRPr/>
          </a:p>
        </p:txBody>
      </p:sp>
      <p:sp>
        <p:nvSpPr>
          <p:cNvPr id="3512" name="Google Shape;3512;ge2b6220d4c_0_2112: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274</a:t>
            </a:fld>
            <a:endParaRPr/>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8"/>
        <p:cNvGrpSpPr/>
        <p:nvPr/>
      </p:nvGrpSpPr>
      <p:grpSpPr>
        <a:xfrm>
          <a:off x="0" y="0"/>
          <a:ext cx="0" cy="0"/>
          <a:chOff x="0" y="0"/>
          <a:chExt cx="0" cy="0"/>
        </a:xfrm>
      </p:grpSpPr>
      <p:sp>
        <p:nvSpPr>
          <p:cNvPr id="3519" name="Google Shape;3519;ge2b6220d4c_0_2120: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0" name="Google Shape;3520;ge2b6220d4c_0_2120: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problem recognized at DCVAMC was that some patients that are admitted to the hospital fall out of sepsis core measures for different reasons. </a:t>
            </a:r>
            <a:r>
              <a:rPr lang="en-US" b="1"/>
              <a:t>CLICK </a:t>
            </a:r>
            <a:r>
              <a:rPr lang="en-US" b="0"/>
              <a:t>(at the end of delayed intervention)</a:t>
            </a:r>
            <a:endParaRPr/>
          </a:p>
          <a:p>
            <a:pPr marL="0" lvl="0" indent="0" algn="l" rtl="0">
              <a:spcBef>
                <a:spcPts val="0"/>
              </a:spcBef>
              <a:spcAft>
                <a:spcPts val="0"/>
              </a:spcAft>
              <a:buNone/>
            </a:pPr>
            <a:r>
              <a:rPr lang="en-US"/>
              <a:t>These include not completing sepsis bundle (assessment, IVF, Lactic Acid, blood cultures and antibiotic) in a timely manner. </a:t>
            </a:r>
            <a:endParaRPr/>
          </a:p>
          <a:p>
            <a:pPr marL="0" lvl="0" indent="0" algn="l" rtl="0">
              <a:spcBef>
                <a:spcPts val="0"/>
              </a:spcBef>
              <a:spcAft>
                <a:spcPts val="0"/>
              </a:spcAft>
              <a:buNone/>
            </a:pPr>
            <a:endParaRPr/>
          </a:p>
        </p:txBody>
      </p:sp>
      <p:sp>
        <p:nvSpPr>
          <p:cNvPr id="3521" name="Google Shape;3521;ge2b6220d4c_0_2120: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275</a:t>
            </a:fld>
            <a:endParaRPr/>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7"/>
        <p:cNvGrpSpPr/>
        <p:nvPr/>
      </p:nvGrpSpPr>
      <p:grpSpPr>
        <a:xfrm>
          <a:off x="0" y="0"/>
          <a:ext cx="0" cy="0"/>
          <a:chOff x="0" y="0"/>
          <a:chExt cx="0" cy="0"/>
        </a:xfrm>
      </p:grpSpPr>
      <p:sp>
        <p:nvSpPr>
          <p:cNvPr id="3528" name="Google Shape;3528;ge2b6220d4c_0_2128: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9" name="Google Shape;3529;ge2b6220d4c_0_2128: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the synthesis summary of evidence. </a:t>
            </a:r>
            <a:r>
              <a:rPr lang="en-US" b="1"/>
              <a:t>CLICK</a:t>
            </a:r>
            <a:endParaRPr/>
          </a:p>
        </p:txBody>
      </p:sp>
      <p:sp>
        <p:nvSpPr>
          <p:cNvPr id="3530" name="Google Shape;3530;ge2b6220d4c_0_2128: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276</a:t>
            </a:fld>
            <a:endParaRPr/>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6"/>
        <p:cNvGrpSpPr/>
        <p:nvPr/>
      </p:nvGrpSpPr>
      <p:grpSpPr>
        <a:xfrm>
          <a:off x="0" y="0"/>
          <a:ext cx="0" cy="0"/>
          <a:chOff x="0" y="0"/>
          <a:chExt cx="0" cy="0"/>
        </a:xfrm>
      </p:grpSpPr>
      <p:sp>
        <p:nvSpPr>
          <p:cNvPr id="3537" name="Google Shape;3537;ge2b6220d4c_0_2136: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8" name="Google Shape;3538;ge2b6220d4c_0_2136: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Overall </a:t>
            </a:r>
            <a:r>
              <a:rPr lang="en-US" b="1"/>
              <a:t>CLICK</a:t>
            </a:r>
            <a:endParaRPr/>
          </a:p>
        </p:txBody>
      </p:sp>
      <p:sp>
        <p:nvSpPr>
          <p:cNvPr id="3539" name="Google Shape;3539;ge2b6220d4c_0_2136: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277</a:t>
            </a:fld>
            <a:endParaRPr/>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4"/>
        <p:cNvGrpSpPr/>
        <p:nvPr/>
      </p:nvGrpSpPr>
      <p:grpSpPr>
        <a:xfrm>
          <a:off x="0" y="0"/>
          <a:ext cx="0" cy="0"/>
          <a:chOff x="0" y="0"/>
          <a:chExt cx="0" cy="0"/>
        </a:xfrm>
      </p:grpSpPr>
      <p:sp>
        <p:nvSpPr>
          <p:cNvPr id="3545" name="Google Shape;3545;ge2b6220d4c_0_2143: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6" name="Google Shape;3546;ge2b6220d4c_0_2143: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Calibri"/>
                <a:ea typeface="Calibri"/>
                <a:cs typeface="Calibri"/>
                <a:sym typeface="Calibri"/>
              </a:rPr>
              <a:t>Here is the process for data collection on our project</a:t>
            </a:r>
            <a:r>
              <a:rPr lang="en-US" sz="1200" b="1">
                <a:latin typeface="Calibri"/>
                <a:ea typeface="Calibri"/>
                <a:cs typeface="Calibri"/>
                <a:sym typeface="Calibri"/>
              </a:rPr>
              <a:t> CLICK</a:t>
            </a:r>
            <a:endParaRPr/>
          </a:p>
        </p:txBody>
      </p:sp>
      <p:sp>
        <p:nvSpPr>
          <p:cNvPr id="3547" name="Google Shape;3547;ge2b6220d4c_0_2143: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278</a:t>
            </a:fld>
            <a:endParaRPr/>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3"/>
        <p:cNvGrpSpPr/>
        <p:nvPr/>
      </p:nvGrpSpPr>
      <p:grpSpPr>
        <a:xfrm>
          <a:off x="0" y="0"/>
          <a:ext cx="0" cy="0"/>
          <a:chOff x="0" y="0"/>
          <a:chExt cx="0" cy="0"/>
        </a:xfrm>
      </p:grpSpPr>
      <p:sp>
        <p:nvSpPr>
          <p:cNvPr id="3554" name="Google Shape;3554;ge2b6220d4c_0_2151: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5" name="Google Shape;3555;ge2b6220d4c_0_2151: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The plan for solving this problem is through education, …</a:t>
            </a:r>
            <a:r>
              <a:rPr lang="en-US" sz="1200" b="1" i="0" u="none" strike="noStrike" cap="none">
                <a:solidFill>
                  <a:srgbClr val="000000"/>
                </a:solidFill>
                <a:latin typeface="Calibri"/>
                <a:ea typeface="Calibri"/>
                <a:cs typeface="Calibri"/>
                <a:sym typeface="Calibri"/>
              </a:rPr>
              <a:t>CLICK </a:t>
            </a:r>
            <a:r>
              <a:rPr lang="en-US" sz="1200" b="0" i="0" u="none" strike="noStrike" cap="none">
                <a:solidFill>
                  <a:srgbClr val="000000"/>
                </a:solidFill>
                <a:latin typeface="Calibri"/>
                <a:ea typeface="Calibri"/>
                <a:cs typeface="Calibri"/>
                <a:sym typeface="Calibri"/>
              </a:rPr>
              <a:t>here</a:t>
            </a:r>
            <a:r>
              <a:rPr lang="en-US" sz="1200" b="1" i="0" u="none" strike="noStrike" cap="none">
                <a:solidFill>
                  <a:srgbClr val="000000"/>
                </a:solidFill>
                <a:latin typeface="Calibri"/>
                <a:ea typeface="Calibri"/>
                <a:cs typeface="Calibri"/>
                <a:sym typeface="Calibri"/>
              </a:rPr>
              <a:t> </a:t>
            </a:r>
            <a:r>
              <a:rPr lang="en-US" sz="1200" b="0" i="0" u="none" strike="noStrike" cap="none">
                <a:solidFill>
                  <a:srgbClr val="000000"/>
                </a:solidFill>
                <a:latin typeface="Calibri"/>
                <a:ea typeface="Calibri"/>
                <a:cs typeface="Calibri"/>
                <a:sym typeface="Calibri"/>
              </a:rPr>
              <a:t>are the materials we created…bundle ID card…TMS </a:t>
            </a:r>
            <a:r>
              <a:rPr lang="en-US" sz="1200" b="1" i="0" u="none" strike="noStrike" cap="none">
                <a:solidFill>
                  <a:srgbClr val="000000"/>
                </a:solidFill>
                <a:latin typeface="Calibri"/>
                <a:ea typeface="Calibri"/>
                <a:cs typeface="Calibri"/>
                <a:sym typeface="Calibri"/>
              </a:rPr>
              <a:t>CLICK at the end after</a:t>
            </a:r>
            <a:r>
              <a:rPr lang="en-US" sz="1200" b="0" i="0" u="none" strike="noStrike" cap="none">
                <a:solidFill>
                  <a:srgbClr val="000000"/>
                </a:solidFill>
                <a:latin typeface="Calibri"/>
                <a:ea typeface="Calibri"/>
                <a:cs typeface="Calibri"/>
                <a:sym typeface="Calibri"/>
              </a:rPr>
              <a:t>(Develop CPRS Template)</a:t>
            </a:r>
            <a:endParaRPr/>
          </a:p>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The method that we will use is to gather previous 6 months data and after implementation to collect data for comparison if expected outcomes will improve towards  compliance with sepsis bundles core measures. The idea is to begin these project once as the leadership approved and the plan is to evaluate these after 6 months for improvements. </a:t>
            </a:r>
            <a:endParaRPr/>
          </a:p>
          <a:p>
            <a:pPr marL="0" lvl="0" indent="0" algn="l" rtl="0">
              <a:spcBef>
                <a:spcPts val="0"/>
              </a:spcBef>
              <a:spcAft>
                <a:spcPts val="0"/>
              </a:spcAft>
              <a:buNone/>
            </a:pPr>
            <a:endParaRPr/>
          </a:p>
        </p:txBody>
      </p:sp>
      <p:sp>
        <p:nvSpPr>
          <p:cNvPr id="3556" name="Google Shape;3556;ge2b6220d4c_0_2151: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279</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e735701a91_0_1073: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4" name="Google Shape;944;ge735701a91_0_1073: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
        <p:nvSpPr>
          <p:cNvPr id="945" name="Google Shape;945;ge735701a91_0_1073: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2"/>
        <p:cNvGrpSpPr/>
        <p:nvPr/>
      </p:nvGrpSpPr>
      <p:grpSpPr>
        <a:xfrm>
          <a:off x="0" y="0"/>
          <a:ext cx="0" cy="0"/>
          <a:chOff x="0" y="0"/>
          <a:chExt cx="0" cy="0"/>
        </a:xfrm>
      </p:grpSpPr>
      <p:sp>
        <p:nvSpPr>
          <p:cNvPr id="3563" name="Google Shape;3563;ge2b6220d4c_0_2159: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4" name="Google Shape;3564;ge2b6220d4c_0_2159: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One educational material used was creating the template notes in CPRS (computerized patient record system) for one hour bundle RN notes, it was standardized and very </a:t>
            </a:r>
            <a:r>
              <a:rPr lang="en-US" sz="1200" b="0" i="0" u="none" strike="noStrike" cap="none">
                <a:solidFill>
                  <a:srgbClr val="000000"/>
                </a:solidFill>
                <a:latin typeface="Calibri"/>
                <a:ea typeface="Calibri"/>
                <a:cs typeface="Calibri"/>
                <a:sym typeface="Calibri"/>
              </a:rPr>
              <a:t>simple tool to use.</a:t>
            </a:r>
            <a:endParaRPr/>
          </a:p>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The emphasis of this project is about early intervention of 1- hour sepsis bundle. </a:t>
            </a:r>
            <a:endParaRPr/>
          </a:p>
          <a:p>
            <a:pPr marL="0" lvl="0" indent="0" algn="l" rtl="0">
              <a:spcBef>
                <a:spcPts val="0"/>
              </a:spcBef>
              <a:spcAft>
                <a:spcPts val="0"/>
              </a:spcAft>
              <a:buNone/>
            </a:pPr>
            <a:endParaRPr/>
          </a:p>
        </p:txBody>
      </p:sp>
      <p:sp>
        <p:nvSpPr>
          <p:cNvPr id="3565" name="Google Shape;3565;ge2b6220d4c_0_2159: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280</a:t>
            </a:fld>
            <a:endParaRPr/>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1"/>
        <p:cNvGrpSpPr/>
        <p:nvPr/>
      </p:nvGrpSpPr>
      <p:grpSpPr>
        <a:xfrm>
          <a:off x="0" y="0"/>
          <a:ext cx="0" cy="0"/>
          <a:chOff x="0" y="0"/>
          <a:chExt cx="0" cy="0"/>
        </a:xfrm>
      </p:grpSpPr>
      <p:sp>
        <p:nvSpPr>
          <p:cNvPr id="3572" name="Google Shape;3572;ge2b6220d4c_0_2167: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3" name="Google Shape;3573;ge2b6220d4c_0_2167: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also have the </a:t>
            </a:r>
            <a:r>
              <a:rPr lang="en-US" b="1"/>
              <a:t>CLICK</a:t>
            </a:r>
            <a:r>
              <a:rPr lang="en-US"/>
              <a:t> STOP Sepsis poster illustration with signs and symptoms of sepsis. </a:t>
            </a:r>
            <a:r>
              <a:rPr lang="en-US" sz="1200" b="0" i="0" u="none" strike="noStrike" cap="none">
                <a:solidFill>
                  <a:srgbClr val="000000"/>
                </a:solidFill>
                <a:latin typeface="Calibri"/>
                <a:ea typeface="Calibri"/>
                <a:cs typeface="Calibri"/>
                <a:sym typeface="Calibri"/>
              </a:rPr>
              <a:t>The strategy is to identify septic patient using screening tools including this STOP sepsis poster. </a:t>
            </a:r>
            <a:r>
              <a:rPr lang="en-US" sz="1200" b="1" i="0" u="none" strike="noStrike" cap="none">
                <a:solidFill>
                  <a:srgbClr val="000000"/>
                </a:solidFill>
                <a:latin typeface="Calibri"/>
                <a:ea typeface="Calibri"/>
                <a:cs typeface="Calibri"/>
                <a:sym typeface="Calibri"/>
              </a:rPr>
              <a:t>CLICK. CLICK.</a:t>
            </a:r>
            <a:r>
              <a:rPr lang="en-US" sz="1200" b="0" i="0" u="none" strike="noStrike" cap="none">
                <a:solidFill>
                  <a:srgbClr val="000000"/>
                </a:solidFill>
                <a:latin typeface="Calibri"/>
                <a:ea typeface="Calibri"/>
                <a:cs typeface="Calibri"/>
                <a:sym typeface="Calibri"/>
              </a:rPr>
              <a:t> </a:t>
            </a:r>
            <a:r>
              <a:rPr lang="en-US" sz="1200" b="1" i="0" u="none" strike="noStrike" cap="none">
                <a:solidFill>
                  <a:srgbClr val="000000"/>
                </a:solidFill>
                <a:latin typeface="Calibri"/>
                <a:ea typeface="Calibri"/>
                <a:cs typeface="Calibri"/>
                <a:sym typeface="Calibri"/>
              </a:rPr>
              <a:t>CLICK. CLICK.</a:t>
            </a:r>
            <a:r>
              <a:rPr lang="en-US" sz="1200" b="0" i="0" u="none" strike="noStrike" cap="none">
                <a:solidFill>
                  <a:srgbClr val="000000"/>
                </a:solidFill>
                <a:latin typeface="Calibri"/>
                <a:ea typeface="Calibri"/>
                <a:cs typeface="Calibri"/>
                <a:sym typeface="Calibri"/>
              </a:rPr>
              <a:t>  </a:t>
            </a:r>
            <a:endParaRPr/>
          </a:p>
          <a:p>
            <a:pPr marL="0" lvl="0" indent="0" algn="l" rtl="0">
              <a:spcBef>
                <a:spcPts val="0"/>
              </a:spcBef>
              <a:spcAft>
                <a:spcPts val="0"/>
              </a:spcAft>
              <a:buNone/>
            </a:pP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If we suspected patient with sepsis, we need to ACT FAST. </a:t>
            </a:r>
            <a:endParaRPr/>
          </a:p>
          <a:p>
            <a:pPr marL="0" lvl="0" indent="0" algn="l" rtl="0">
              <a:spcBef>
                <a:spcPts val="0"/>
              </a:spcBef>
              <a:spcAft>
                <a:spcPts val="0"/>
              </a:spcAft>
              <a:buNone/>
            </a:pPr>
            <a:r>
              <a:rPr lang="en-US" sz="1200" b="1" i="0" u="none" strike="noStrike" cap="none">
                <a:solidFill>
                  <a:srgbClr val="000000"/>
                </a:solidFill>
                <a:latin typeface="Calibri"/>
                <a:ea typeface="Calibri"/>
                <a:cs typeface="Calibri"/>
                <a:sym typeface="Calibri"/>
              </a:rPr>
              <a:t>CLICK</a:t>
            </a:r>
            <a:r>
              <a:rPr lang="en-US" sz="1200" b="0" i="0" u="none" strike="noStrike" cap="none">
                <a:solidFill>
                  <a:srgbClr val="000000"/>
                </a:solidFill>
                <a:latin typeface="Calibri"/>
                <a:ea typeface="Calibri"/>
                <a:cs typeface="Calibri"/>
                <a:sym typeface="Calibri"/>
              </a:rPr>
              <a:t> We need to identify and treat patient early. </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574" name="Google Shape;3574;ge2b6220d4c_0_2167: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281</a:t>
            </a:fld>
            <a:endParaRPr/>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0"/>
        <p:cNvGrpSpPr/>
        <p:nvPr/>
      </p:nvGrpSpPr>
      <p:grpSpPr>
        <a:xfrm>
          <a:off x="0" y="0"/>
          <a:ext cx="0" cy="0"/>
          <a:chOff x="0" y="0"/>
          <a:chExt cx="0" cy="0"/>
        </a:xfrm>
      </p:grpSpPr>
      <p:sp>
        <p:nvSpPr>
          <p:cNvPr id="3601" name="Google Shape;3601;ge2b6220d4c_0_2195: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2" name="Google Shape;3602;ge2b6220d4c_0_2195: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rgbClr val="606569"/>
              </a:buClr>
              <a:buSzPts val="1200"/>
              <a:buFont typeface="Arial"/>
              <a:buChar char="•"/>
            </a:pPr>
            <a:r>
              <a:rPr lang="en-US" b="0" i="0">
                <a:solidFill>
                  <a:srgbClr val="606569"/>
                </a:solidFill>
                <a:latin typeface="Arial"/>
                <a:ea typeface="Arial"/>
                <a:cs typeface="Arial"/>
                <a:sym typeface="Arial"/>
              </a:rPr>
              <a:t>The New Diagnostic Tool for sepsis: </a:t>
            </a:r>
            <a:r>
              <a:rPr lang="en-US" b="1" i="0">
                <a:solidFill>
                  <a:srgbClr val="606569"/>
                </a:solidFill>
                <a:latin typeface="Arial"/>
                <a:ea typeface="Arial"/>
                <a:cs typeface="Arial"/>
                <a:sym typeface="Arial"/>
              </a:rPr>
              <a:t>CLICK</a:t>
            </a:r>
            <a:endParaRPr/>
          </a:p>
          <a:p>
            <a:pPr marL="0" lvl="0" indent="-76200" algn="l" rtl="0">
              <a:spcBef>
                <a:spcPts val="0"/>
              </a:spcBef>
              <a:spcAft>
                <a:spcPts val="0"/>
              </a:spcAft>
              <a:buClr>
                <a:srgbClr val="606569"/>
              </a:buClr>
              <a:buSzPts val="1200"/>
              <a:buFont typeface="Arial"/>
              <a:buChar char="•"/>
            </a:pPr>
            <a:r>
              <a:rPr lang="en-US" b="0" i="0">
                <a:solidFill>
                  <a:srgbClr val="606569"/>
                </a:solidFill>
                <a:latin typeface="Arial"/>
                <a:ea typeface="Arial"/>
                <a:cs typeface="Arial"/>
                <a:sym typeface="Arial"/>
              </a:rPr>
              <a:t>We have the qSOFA which stands for </a:t>
            </a:r>
            <a:r>
              <a:rPr lang="en-US" b="1" i="0">
                <a:solidFill>
                  <a:srgbClr val="606569"/>
                </a:solidFill>
                <a:latin typeface="Arial"/>
                <a:ea typeface="Arial"/>
                <a:cs typeface="Arial"/>
                <a:sym typeface="Arial"/>
              </a:rPr>
              <a:t>S</a:t>
            </a:r>
            <a:r>
              <a:rPr lang="en-US" b="0" i="0">
                <a:solidFill>
                  <a:srgbClr val="606569"/>
                </a:solidFill>
                <a:latin typeface="Arial"/>
                <a:ea typeface="Arial"/>
                <a:cs typeface="Arial"/>
                <a:sym typeface="Arial"/>
              </a:rPr>
              <a:t>-sepsis-related</a:t>
            </a:r>
            <a:r>
              <a:rPr lang="en-US" b="1" i="0">
                <a:solidFill>
                  <a:srgbClr val="606569"/>
                </a:solidFill>
                <a:latin typeface="Arial"/>
                <a:ea typeface="Arial"/>
                <a:cs typeface="Arial"/>
                <a:sym typeface="Arial"/>
              </a:rPr>
              <a:t> O</a:t>
            </a:r>
            <a:r>
              <a:rPr lang="en-US" b="0" i="0">
                <a:solidFill>
                  <a:srgbClr val="606569"/>
                </a:solidFill>
                <a:latin typeface="Arial"/>
                <a:ea typeface="Arial"/>
                <a:cs typeface="Arial"/>
                <a:sym typeface="Arial"/>
              </a:rPr>
              <a:t>-Organ</a:t>
            </a:r>
            <a:r>
              <a:rPr lang="en-US" b="1" i="0">
                <a:solidFill>
                  <a:srgbClr val="606569"/>
                </a:solidFill>
                <a:latin typeface="Arial"/>
                <a:ea typeface="Arial"/>
                <a:cs typeface="Arial"/>
                <a:sym typeface="Arial"/>
              </a:rPr>
              <a:t> CLICK</a:t>
            </a:r>
            <a:endParaRPr/>
          </a:p>
          <a:p>
            <a:pPr marL="0" lvl="0" indent="0" algn="l" rtl="0">
              <a:spcBef>
                <a:spcPts val="0"/>
              </a:spcBef>
              <a:spcAft>
                <a:spcPts val="0"/>
              </a:spcAft>
              <a:buClr>
                <a:srgbClr val="606569"/>
              </a:buClr>
              <a:buSzPts val="1200"/>
              <a:buFont typeface="Arial"/>
              <a:buNone/>
            </a:pPr>
            <a:r>
              <a:rPr lang="en-US" b="1" i="0">
                <a:solidFill>
                  <a:srgbClr val="606569"/>
                </a:solidFill>
                <a:latin typeface="Arial"/>
                <a:ea typeface="Arial"/>
                <a:cs typeface="Arial"/>
                <a:sym typeface="Arial"/>
              </a:rPr>
              <a:t>F</a:t>
            </a:r>
            <a:r>
              <a:rPr lang="en-US" b="0" i="0">
                <a:solidFill>
                  <a:srgbClr val="606569"/>
                </a:solidFill>
                <a:latin typeface="Arial"/>
                <a:ea typeface="Arial"/>
                <a:cs typeface="Arial"/>
                <a:sym typeface="Arial"/>
              </a:rPr>
              <a:t>-Failure </a:t>
            </a:r>
            <a:r>
              <a:rPr lang="en-US" b="1" i="0">
                <a:solidFill>
                  <a:srgbClr val="606569"/>
                </a:solidFill>
                <a:latin typeface="Arial"/>
                <a:ea typeface="Arial"/>
                <a:cs typeface="Arial"/>
                <a:sym typeface="Arial"/>
              </a:rPr>
              <a:t>A</a:t>
            </a:r>
            <a:r>
              <a:rPr lang="en-US" b="0" i="0">
                <a:solidFill>
                  <a:srgbClr val="606569"/>
                </a:solidFill>
                <a:latin typeface="Arial"/>
                <a:ea typeface="Arial"/>
                <a:cs typeface="Arial"/>
                <a:sym typeface="Arial"/>
              </a:rPr>
              <a:t>-Assessment </a:t>
            </a:r>
            <a:r>
              <a:rPr lang="en-US" b="1" i="0">
                <a:solidFill>
                  <a:srgbClr val="606569"/>
                </a:solidFill>
                <a:latin typeface="Arial"/>
                <a:ea typeface="Arial"/>
                <a:cs typeface="Arial"/>
                <a:sym typeface="Arial"/>
              </a:rPr>
              <a:t>CLICK. </a:t>
            </a:r>
            <a:r>
              <a:rPr lang="en-US" b="0" i="0">
                <a:solidFill>
                  <a:srgbClr val="606569"/>
                </a:solidFill>
                <a:latin typeface="Arial"/>
                <a:ea typeface="Arial"/>
                <a:cs typeface="Arial"/>
                <a:sym typeface="Arial"/>
              </a:rPr>
              <a:t>Organ dysfunction can be identified as an acute change in total SOFA score ≥2 points due to the infection (The baseline SOFA score can be assumed to be zero in patients not known to have preexisting organ dysfunction) </a:t>
            </a:r>
            <a:r>
              <a:rPr lang="en-US" b="1" i="0">
                <a:solidFill>
                  <a:srgbClr val="606569"/>
                </a:solidFill>
                <a:latin typeface="Arial"/>
                <a:ea typeface="Arial"/>
                <a:cs typeface="Arial"/>
                <a:sym typeface="Arial"/>
              </a:rPr>
              <a:t>CLICK</a:t>
            </a:r>
            <a:r>
              <a:rPr lang="en-US" b="0" i="0">
                <a:solidFill>
                  <a:srgbClr val="606569"/>
                </a:solidFill>
                <a:latin typeface="Arial"/>
                <a:ea typeface="Arial"/>
                <a:cs typeface="Arial"/>
                <a:sym typeface="Arial"/>
              </a:rPr>
              <a:t> A SOFA score ≥2 reflects an overall mortality risk of approximately 10% in a general hospital population with suspected infection. Screening with suspected infection that are likely to have a prolonged ICU stay or to die in the hospital can be promptly identified at bedside with qSOFA </a:t>
            </a:r>
            <a:endParaRPr/>
          </a:p>
          <a:p>
            <a:pPr marL="0" lvl="0" indent="0" algn="l" rtl="0">
              <a:spcBef>
                <a:spcPts val="0"/>
              </a:spcBef>
              <a:spcAft>
                <a:spcPts val="0"/>
              </a:spcAft>
              <a:buClr>
                <a:srgbClr val="606569"/>
              </a:buClr>
              <a:buSzPts val="1200"/>
              <a:buFont typeface="Arial"/>
              <a:buNone/>
            </a:pPr>
            <a:r>
              <a:rPr lang="en-US" b="1" i="0">
                <a:solidFill>
                  <a:srgbClr val="606569"/>
                </a:solidFill>
                <a:latin typeface="Arial"/>
                <a:ea typeface="Arial"/>
                <a:cs typeface="Arial"/>
                <a:sym typeface="Arial"/>
              </a:rPr>
              <a:t>CLICK </a:t>
            </a:r>
            <a:r>
              <a:rPr lang="en-US" b="0" i="0">
                <a:solidFill>
                  <a:srgbClr val="606569"/>
                </a:solidFill>
                <a:latin typeface="Arial"/>
                <a:ea typeface="Arial"/>
                <a:cs typeface="Arial"/>
                <a:sym typeface="Arial"/>
              </a:rPr>
              <a:t> The criteria for qSOFA scoring is the </a:t>
            </a:r>
            <a:r>
              <a:rPr lang="en-US" b="1" i="0">
                <a:solidFill>
                  <a:srgbClr val="606569"/>
                </a:solidFill>
                <a:latin typeface="Arial"/>
                <a:ea typeface="Arial"/>
                <a:cs typeface="Arial"/>
                <a:sym typeface="Arial"/>
              </a:rPr>
              <a:t>HAT </a:t>
            </a:r>
            <a:r>
              <a:rPr lang="en-US" b="0" i="0">
                <a:solidFill>
                  <a:srgbClr val="606569"/>
                </a:solidFill>
                <a:latin typeface="Arial"/>
                <a:ea typeface="Arial"/>
                <a:cs typeface="Arial"/>
                <a:sym typeface="Arial"/>
              </a:rPr>
              <a:t>abbreviation define as </a:t>
            </a:r>
            <a:r>
              <a:rPr lang="en-US" b="1" i="0">
                <a:solidFill>
                  <a:srgbClr val="606569"/>
                </a:solidFill>
                <a:latin typeface="Arial"/>
                <a:ea typeface="Arial"/>
                <a:cs typeface="Arial"/>
                <a:sym typeface="Arial"/>
              </a:rPr>
              <a:t>CLICK  H</a:t>
            </a:r>
            <a:r>
              <a:rPr lang="en-US" b="0" i="0">
                <a:solidFill>
                  <a:srgbClr val="606569"/>
                </a:solidFill>
                <a:latin typeface="Arial"/>
                <a:ea typeface="Arial"/>
                <a:cs typeface="Arial"/>
                <a:sym typeface="Arial"/>
              </a:rPr>
              <a:t> for Hypotension with systolic blood pressure of less than ≤100mmHg, CLICK </a:t>
            </a:r>
            <a:r>
              <a:rPr lang="en-US" b="1" i="0">
                <a:solidFill>
                  <a:srgbClr val="606569"/>
                </a:solidFill>
                <a:latin typeface="Arial"/>
                <a:ea typeface="Arial"/>
                <a:cs typeface="Arial"/>
                <a:sym typeface="Arial"/>
              </a:rPr>
              <a:t>A</a:t>
            </a:r>
            <a:r>
              <a:rPr lang="en-US" b="0" i="0">
                <a:solidFill>
                  <a:srgbClr val="606569"/>
                </a:solidFill>
                <a:latin typeface="Arial"/>
                <a:ea typeface="Arial"/>
                <a:cs typeface="Arial"/>
                <a:sym typeface="Arial"/>
              </a:rPr>
              <a:t> stands for Altered mental status with Glasco score of less than 15 and CLICK </a:t>
            </a:r>
            <a:r>
              <a:rPr lang="en-US" b="1" i="0">
                <a:solidFill>
                  <a:srgbClr val="606569"/>
                </a:solidFill>
                <a:latin typeface="Arial"/>
                <a:ea typeface="Arial"/>
                <a:cs typeface="Arial"/>
                <a:sym typeface="Arial"/>
              </a:rPr>
              <a:t>T</a:t>
            </a:r>
            <a:r>
              <a:rPr lang="en-US" b="0" i="0">
                <a:solidFill>
                  <a:srgbClr val="606569"/>
                </a:solidFill>
                <a:latin typeface="Arial"/>
                <a:ea typeface="Arial"/>
                <a:cs typeface="Arial"/>
                <a:sym typeface="Arial"/>
              </a:rPr>
              <a:t> for tachypnea with respiratory rate greater than ≥22/min).</a:t>
            </a:r>
            <a:endParaRPr/>
          </a:p>
          <a:p>
            <a:pPr marL="0" lvl="0" indent="0" algn="l" rtl="0">
              <a:spcBef>
                <a:spcPts val="0"/>
              </a:spcBef>
              <a:spcAft>
                <a:spcPts val="0"/>
              </a:spcAft>
              <a:buClr>
                <a:srgbClr val="606569"/>
              </a:buClr>
              <a:buSzPts val="1200"/>
              <a:buFont typeface="Arial"/>
              <a:buNone/>
            </a:pPr>
            <a:r>
              <a:rPr lang="en-US" b="1" i="0">
                <a:solidFill>
                  <a:srgbClr val="606569"/>
                </a:solidFill>
                <a:latin typeface="Arial"/>
                <a:ea typeface="Arial"/>
                <a:cs typeface="Arial"/>
                <a:sym typeface="Arial"/>
              </a:rPr>
              <a:t>CLICK</a:t>
            </a:r>
            <a:r>
              <a:rPr lang="en-US" b="0" i="0">
                <a:solidFill>
                  <a:srgbClr val="606569"/>
                </a:solidFill>
                <a:latin typeface="Arial"/>
                <a:ea typeface="Arial"/>
                <a:cs typeface="Arial"/>
                <a:sym typeface="Arial"/>
              </a:rPr>
              <a:t> This is another way to remember qSOFA in relation to HAT. </a:t>
            </a:r>
            <a:endParaRPr/>
          </a:p>
          <a:p>
            <a:pPr marL="0" lvl="0" indent="0" algn="l" rtl="0">
              <a:spcBef>
                <a:spcPts val="0"/>
              </a:spcBef>
              <a:spcAft>
                <a:spcPts val="0"/>
              </a:spcAft>
              <a:buClr>
                <a:srgbClr val="606569"/>
              </a:buClr>
              <a:buSzPts val="1200"/>
              <a:buFont typeface="Arial"/>
              <a:buNone/>
            </a:pPr>
            <a:r>
              <a:rPr lang="en-US" b="0" i="0">
                <a:solidFill>
                  <a:srgbClr val="606569"/>
                </a:solidFill>
                <a:latin typeface="Arial"/>
                <a:ea typeface="Arial"/>
                <a:cs typeface="Arial"/>
                <a:sym typeface="Arial"/>
              </a:rPr>
              <a:t>Important to remember, qSOFA score does not require laboratory tests and can be assessed quickly and repeatedly.</a:t>
            </a:r>
            <a:endParaRPr/>
          </a:p>
          <a:p>
            <a:pPr marL="0" lvl="0" indent="0" algn="l" rtl="0">
              <a:spcBef>
                <a:spcPts val="0"/>
              </a:spcBef>
              <a:spcAft>
                <a:spcPts val="0"/>
              </a:spcAft>
              <a:buNone/>
            </a:pPr>
            <a:endParaRPr/>
          </a:p>
        </p:txBody>
      </p:sp>
      <p:sp>
        <p:nvSpPr>
          <p:cNvPr id="3603" name="Google Shape;3603;ge2b6220d4c_0_2195: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282</a:t>
            </a:fld>
            <a:endParaRPr/>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7"/>
        <p:cNvGrpSpPr/>
        <p:nvPr/>
      </p:nvGrpSpPr>
      <p:grpSpPr>
        <a:xfrm>
          <a:off x="0" y="0"/>
          <a:ext cx="0" cy="0"/>
          <a:chOff x="0" y="0"/>
          <a:chExt cx="0" cy="0"/>
        </a:xfrm>
      </p:grpSpPr>
      <p:sp>
        <p:nvSpPr>
          <p:cNvPr id="3618" name="Google Shape;3618;ge2b6220d4c_0_2211: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9" name="Google Shape;3619;ge2b6220d4c_0_2211: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one Sepsis Pathway that we developed based on the evidence we gathered and will continue to work with the hospital team to implement.</a:t>
            </a:r>
            <a:endParaRPr/>
          </a:p>
        </p:txBody>
      </p:sp>
      <p:sp>
        <p:nvSpPr>
          <p:cNvPr id="3620" name="Google Shape;3620;ge2b6220d4c_0_2211: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283</a:t>
            </a:fld>
            <a:endParaRPr/>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1"/>
        <p:cNvGrpSpPr/>
        <p:nvPr/>
      </p:nvGrpSpPr>
      <p:grpSpPr>
        <a:xfrm>
          <a:off x="0" y="0"/>
          <a:ext cx="0" cy="0"/>
          <a:chOff x="0" y="0"/>
          <a:chExt cx="0" cy="0"/>
        </a:xfrm>
      </p:grpSpPr>
      <p:sp>
        <p:nvSpPr>
          <p:cNvPr id="3652" name="Google Shape;3652;ge2b6220d4c_0_2244: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3" name="Google Shape;3653;ge2b6220d4c_0_2244: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our ePoster that incorporate all topics mentioned in this presentation</a:t>
            </a:r>
            <a:endParaRPr/>
          </a:p>
          <a:p>
            <a:pPr marL="0" lvl="0" indent="0" algn="l" rtl="0">
              <a:spcBef>
                <a:spcPts val="0"/>
              </a:spcBef>
              <a:spcAft>
                <a:spcPts val="0"/>
              </a:spcAft>
              <a:buNone/>
            </a:pPr>
            <a:r>
              <a:rPr lang="en-US"/>
              <a:t>We will implement these sepsis bundle and sepsis pathway, through the support of the Evidence Based Practice mentors, hospital leadership and SAILS team.</a:t>
            </a:r>
            <a:endParaRPr/>
          </a:p>
          <a:p>
            <a:pPr marL="0" lvl="0" indent="0" algn="l" rtl="0">
              <a:spcBef>
                <a:spcPts val="0"/>
              </a:spcBef>
              <a:spcAft>
                <a:spcPts val="0"/>
              </a:spcAft>
              <a:buNone/>
            </a:pPr>
            <a:endParaRPr/>
          </a:p>
        </p:txBody>
      </p:sp>
      <p:sp>
        <p:nvSpPr>
          <p:cNvPr id="3654" name="Google Shape;3654;ge2b6220d4c_0_2244: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284</a:t>
            </a:fld>
            <a:endParaRPr/>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9"/>
        <p:cNvGrpSpPr/>
        <p:nvPr/>
      </p:nvGrpSpPr>
      <p:grpSpPr>
        <a:xfrm>
          <a:off x="0" y="0"/>
          <a:ext cx="0" cy="0"/>
          <a:chOff x="0" y="0"/>
          <a:chExt cx="0" cy="0"/>
        </a:xfrm>
      </p:grpSpPr>
      <p:sp>
        <p:nvSpPr>
          <p:cNvPr id="3740" name="Google Shape;3740;ge2b6220d4c_0_2331: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1" name="Google Shape;3741;ge2b6220d4c_0_2331: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is the spot sepsis ID card printed back-to-back. The goal is to work with the hospital sepsis task force to implement this project and evaluate the outcomes.</a:t>
            </a:r>
            <a:endParaRPr/>
          </a:p>
        </p:txBody>
      </p:sp>
      <p:sp>
        <p:nvSpPr>
          <p:cNvPr id="3742" name="Google Shape;3742;ge2b6220d4c_0_2331: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285</a:t>
            </a:fld>
            <a:endParaRPr/>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8"/>
        <p:cNvGrpSpPr/>
        <p:nvPr/>
      </p:nvGrpSpPr>
      <p:grpSpPr>
        <a:xfrm>
          <a:off x="0" y="0"/>
          <a:ext cx="0" cy="0"/>
          <a:chOff x="0" y="0"/>
          <a:chExt cx="0" cy="0"/>
        </a:xfrm>
      </p:grpSpPr>
      <p:sp>
        <p:nvSpPr>
          <p:cNvPr id="3749" name="Google Shape;3749;ge2b6220d4c_0_2339: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0" name="Google Shape;3750;ge2b6220d4c_0_2339: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implication for nursing practice </a:t>
            </a:r>
            <a:r>
              <a:rPr lang="en-US" b="1"/>
              <a:t>CLICK</a:t>
            </a:r>
            <a:endParaRPr/>
          </a:p>
        </p:txBody>
      </p:sp>
      <p:sp>
        <p:nvSpPr>
          <p:cNvPr id="3751" name="Google Shape;3751;ge2b6220d4c_0_2339: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286</a:t>
            </a:fld>
            <a:endParaRPr/>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7"/>
        <p:cNvGrpSpPr/>
        <p:nvPr/>
      </p:nvGrpSpPr>
      <p:grpSpPr>
        <a:xfrm>
          <a:off x="0" y="0"/>
          <a:ext cx="0" cy="0"/>
          <a:chOff x="0" y="0"/>
          <a:chExt cx="0" cy="0"/>
        </a:xfrm>
      </p:grpSpPr>
      <p:sp>
        <p:nvSpPr>
          <p:cNvPr id="3758" name="Google Shape;3758;ge2b6220d4c_0_2347: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9" name="Google Shape;3759;ge2b6220d4c_0_2347: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 conclusion this sepsis bundle presentation </a:t>
            </a:r>
            <a:r>
              <a:rPr lang="en-US" b="1"/>
              <a:t>CLICK</a:t>
            </a:r>
            <a:endParaRPr/>
          </a:p>
        </p:txBody>
      </p:sp>
      <p:sp>
        <p:nvSpPr>
          <p:cNvPr id="3760" name="Google Shape;3760;ge2b6220d4c_0_2347: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287</a:t>
            </a:fld>
            <a:endParaRPr/>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6"/>
        <p:cNvGrpSpPr/>
        <p:nvPr/>
      </p:nvGrpSpPr>
      <p:grpSpPr>
        <a:xfrm>
          <a:off x="0" y="0"/>
          <a:ext cx="0" cy="0"/>
          <a:chOff x="0" y="0"/>
          <a:chExt cx="0" cy="0"/>
        </a:xfrm>
      </p:grpSpPr>
      <p:sp>
        <p:nvSpPr>
          <p:cNvPr id="3767" name="Google Shape;3767;ge2b6220d4c_0_2355: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8" name="Google Shape;3768;ge2b6220d4c_0_2355: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Here are some References we gathered. Complete references available upon request.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769" name="Google Shape;3769;ge2b6220d4c_0_2355: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288</a:t>
            </a:fld>
            <a:endParaRPr/>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5"/>
        <p:cNvGrpSpPr/>
        <p:nvPr/>
      </p:nvGrpSpPr>
      <p:grpSpPr>
        <a:xfrm>
          <a:off x="0" y="0"/>
          <a:ext cx="0" cy="0"/>
          <a:chOff x="0" y="0"/>
          <a:chExt cx="0" cy="0"/>
        </a:xfrm>
      </p:grpSpPr>
      <p:sp>
        <p:nvSpPr>
          <p:cNvPr id="3776" name="Google Shape;3776;ge2b6220d4c_0_2363: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7" name="Google Shape;3777;ge2b6220d4c_0_2363: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8" name="Google Shape;3778;ge2b6220d4c_0_2363: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e735701a91_0_1080: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2" name="Google Shape;952;ge735701a91_0_1080: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
        <p:nvSpPr>
          <p:cNvPr id="953" name="Google Shape;953;ge735701a91_0_1080:notes"/>
          <p:cNvSpPr txBox="1">
            <a:spLocks noGrp="1"/>
          </p:cNvSpPr>
          <p:nvPr>
            <p:ph type="body" idx="1"/>
          </p:nvPr>
        </p:nvSpPr>
        <p:spPr>
          <a:xfrm>
            <a:off x="685800" y="4400510"/>
            <a:ext cx="54864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a:latin typeface="Times New Roman"/>
                <a:ea typeface="Times New Roman"/>
                <a:cs typeface="Times New Roman"/>
                <a:sym typeface="Times New Roman"/>
              </a:rPr>
              <a:t>There is critical recommendation calls for the collaboration of academic nurse leaders across the range of educational programs and the related stakeholders of accrediting bodies, public funders, and employers.</a:t>
            </a:r>
            <a:endParaRPr sz="700"/>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US" sz="1200">
                <a:latin typeface="Times New Roman"/>
                <a:ea typeface="Times New Roman"/>
                <a:cs typeface="Times New Roman"/>
                <a:sym typeface="Times New Roman"/>
              </a:rPr>
              <a:t>This </a:t>
            </a:r>
            <a:r>
              <a:rPr lang="en-US" sz="1200" b="0" i="0" u="none" strike="noStrike">
                <a:latin typeface="Times New Roman"/>
                <a:ea typeface="Times New Roman"/>
                <a:cs typeface="Times New Roman"/>
                <a:sym typeface="Times New Roman"/>
              </a:rPr>
              <a:t>essential recommendation calls on academic in private and public agencies, leaders and related bodies to double in 10 years the number of nurses prepared at the doctoral level to add to the cadre of nurse faculty and researchers, also with an emphasis on increased diversity among nurses. </a:t>
            </a:r>
            <a:r>
              <a:rPr lang="en-US" sz="1200" b="1" i="0" u="none" strike="noStrike">
                <a:latin typeface="Times New Roman"/>
                <a:ea typeface="Times New Roman"/>
                <a:cs typeface="Times New Roman"/>
                <a:sym typeface="Times New Roman"/>
              </a:rPr>
              <a:t>The 3</a:t>
            </a:r>
            <a:r>
              <a:rPr lang="en-US" sz="1200" b="1" i="0" u="none" strike="noStrike" baseline="30000">
                <a:latin typeface="Times New Roman"/>
                <a:ea typeface="Times New Roman"/>
                <a:cs typeface="Times New Roman"/>
                <a:sym typeface="Times New Roman"/>
              </a:rPr>
              <a:t>rd</a:t>
            </a:r>
            <a:r>
              <a:rPr lang="en-US" sz="1200" b="1" i="0" u="none" strike="noStrike">
                <a:latin typeface="Times New Roman"/>
                <a:ea typeface="Times New Roman"/>
                <a:cs typeface="Times New Roman"/>
                <a:sym typeface="Times New Roman"/>
              </a:rPr>
              <a:t> key message is</a:t>
            </a:r>
            <a:endParaRPr sz="1200" b="0" i="0" u="none" strike="noStrike">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5"/>
        <p:cNvGrpSpPr/>
        <p:nvPr/>
      </p:nvGrpSpPr>
      <p:grpSpPr>
        <a:xfrm>
          <a:off x="0" y="0"/>
          <a:ext cx="0" cy="0"/>
          <a:chOff x="0" y="0"/>
          <a:chExt cx="0" cy="0"/>
        </a:xfrm>
      </p:grpSpPr>
      <p:sp>
        <p:nvSpPr>
          <p:cNvPr id="3786" name="Google Shape;3786;ge2b6220d4c_0_2372:notes"/>
          <p:cNvSpPr>
            <a:spLocks noGrp="1" noRot="1" noChangeAspect="1"/>
          </p:cNvSpPr>
          <p:nvPr>
            <p:ph type="sldImg" idx="2"/>
          </p:nvPr>
        </p:nvSpPr>
        <p:spPr>
          <a:xfrm>
            <a:off x="641350" y="1143000"/>
            <a:ext cx="5575200" cy="308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7" name="Google Shape;3787;ge2b6220d4c_0_2372:notes"/>
          <p:cNvSpPr txBox="1">
            <a:spLocks noGrp="1"/>
          </p:cNvSpPr>
          <p:nvPr>
            <p:ph type="body" idx="1"/>
          </p:nvPr>
        </p:nvSpPr>
        <p:spPr>
          <a:xfrm>
            <a:off x="686038" y="4400136"/>
            <a:ext cx="5485800" cy="360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We Thank you. </a:t>
            </a:r>
            <a:r>
              <a:rPr lang="en-US" b="1"/>
              <a:t>CLICK </a:t>
            </a:r>
            <a:r>
              <a:rPr lang="en-US"/>
              <a:t>On behalf of the Washington DCVAMC Evidence Based Practice </a:t>
            </a:r>
            <a:r>
              <a:rPr lang="en-US" b="1"/>
              <a:t>CLICK</a:t>
            </a:r>
            <a:r>
              <a:rPr lang="en-US"/>
              <a:t> We thank you again for your participation.</a:t>
            </a:r>
            <a:endParaRPr/>
          </a:p>
        </p:txBody>
      </p:sp>
      <p:sp>
        <p:nvSpPr>
          <p:cNvPr id="3788" name="Google Shape;3788;ge2b6220d4c_0_2372:notes"/>
          <p:cNvSpPr txBox="1">
            <a:spLocks noGrp="1"/>
          </p:cNvSpPr>
          <p:nvPr>
            <p:ph type="sldNum" idx="12"/>
          </p:nvPr>
        </p:nvSpPr>
        <p:spPr>
          <a:xfrm>
            <a:off x="3885179" y="8686387"/>
            <a:ext cx="2971500" cy="457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290</a:t>
            </a:fld>
            <a:endParaRPr/>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5"/>
        <p:cNvGrpSpPr/>
        <p:nvPr/>
      </p:nvGrpSpPr>
      <p:grpSpPr>
        <a:xfrm>
          <a:off x="0" y="0"/>
          <a:ext cx="0" cy="0"/>
          <a:chOff x="0" y="0"/>
          <a:chExt cx="0" cy="0"/>
        </a:xfrm>
      </p:grpSpPr>
      <p:sp>
        <p:nvSpPr>
          <p:cNvPr id="3796" name="Google Shape;3796;ge7ca4e6a97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7" name="Google Shape;3797;ge7ca4e6a97_0_4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7"/>
        <p:cNvGrpSpPr/>
        <p:nvPr/>
      </p:nvGrpSpPr>
      <p:grpSpPr>
        <a:xfrm>
          <a:off x="0" y="0"/>
          <a:ext cx="0" cy="0"/>
          <a:chOff x="0" y="0"/>
          <a:chExt cx="0" cy="0"/>
        </a:xfrm>
      </p:grpSpPr>
      <p:sp>
        <p:nvSpPr>
          <p:cNvPr id="3808" name="Google Shape;3808;ge6aaf026b5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9" name="Google Shape;3809;ge6aaf026b5_2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2"/>
        <p:cNvGrpSpPr/>
        <p:nvPr/>
      </p:nvGrpSpPr>
      <p:grpSpPr>
        <a:xfrm>
          <a:off x="0" y="0"/>
          <a:ext cx="0" cy="0"/>
          <a:chOff x="0" y="0"/>
          <a:chExt cx="0" cy="0"/>
        </a:xfrm>
      </p:grpSpPr>
      <p:sp>
        <p:nvSpPr>
          <p:cNvPr id="3813" name="Google Shape;3813;ge6a3bb9be7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14" name="Google Shape;3814;ge6a3bb9be7_0_1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4"/>
        <p:cNvGrpSpPr/>
        <p:nvPr/>
      </p:nvGrpSpPr>
      <p:grpSpPr>
        <a:xfrm>
          <a:off x="0" y="0"/>
          <a:ext cx="0" cy="0"/>
          <a:chOff x="0" y="0"/>
          <a:chExt cx="0" cy="0"/>
        </a:xfrm>
      </p:grpSpPr>
      <p:sp>
        <p:nvSpPr>
          <p:cNvPr id="3825" name="Google Shape;3825;ge1d0861e8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26" name="Google Shape;3826;ge1d0861e8d_0_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9"/>
        <p:cNvGrpSpPr/>
        <p:nvPr/>
      </p:nvGrpSpPr>
      <p:grpSpPr>
        <a:xfrm>
          <a:off x="0" y="0"/>
          <a:ext cx="0" cy="0"/>
          <a:chOff x="0" y="0"/>
          <a:chExt cx="0" cy="0"/>
        </a:xfrm>
      </p:grpSpPr>
      <p:sp>
        <p:nvSpPr>
          <p:cNvPr id="3830" name="Google Shape;3830;ge1d0861e8d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1" name="Google Shape;3831;ge1d0861e8d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4"/>
        <p:cNvGrpSpPr/>
        <p:nvPr/>
      </p:nvGrpSpPr>
      <p:grpSpPr>
        <a:xfrm>
          <a:off x="0" y="0"/>
          <a:ext cx="0" cy="0"/>
          <a:chOff x="0" y="0"/>
          <a:chExt cx="0" cy="0"/>
        </a:xfrm>
      </p:grpSpPr>
      <p:sp>
        <p:nvSpPr>
          <p:cNvPr id="3835" name="Google Shape;3835;ge1d0861e8d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6" name="Google Shape;3836;ge1d0861e8d_0_19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1"/>
        <p:cNvGrpSpPr/>
        <p:nvPr/>
      </p:nvGrpSpPr>
      <p:grpSpPr>
        <a:xfrm>
          <a:off x="0" y="0"/>
          <a:ext cx="0" cy="0"/>
          <a:chOff x="0" y="0"/>
          <a:chExt cx="0" cy="0"/>
        </a:xfrm>
      </p:grpSpPr>
      <p:sp>
        <p:nvSpPr>
          <p:cNvPr id="3842" name="Google Shape;3842;gdf7ec69f4d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3" name="Google Shape;3843;gdf7ec69f4d_0_1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1"/>
        <p:cNvGrpSpPr/>
        <p:nvPr/>
      </p:nvGrpSpPr>
      <p:grpSpPr>
        <a:xfrm>
          <a:off x="0" y="0"/>
          <a:ext cx="0" cy="0"/>
          <a:chOff x="0" y="0"/>
          <a:chExt cx="0" cy="0"/>
        </a:xfrm>
      </p:grpSpPr>
      <p:sp>
        <p:nvSpPr>
          <p:cNvPr id="3852" name="Google Shape;3852;ge36fadbd8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3" name="Google Shape;3853;ge36fadbd84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7"/>
        <p:cNvGrpSpPr/>
        <p:nvPr/>
      </p:nvGrpSpPr>
      <p:grpSpPr>
        <a:xfrm>
          <a:off x="0" y="0"/>
          <a:ext cx="0" cy="0"/>
          <a:chOff x="0" y="0"/>
          <a:chExt cx="0" cy="0"/>
        </a:xfrm>
      </p:grpSpPr>
      <p:sp>
        <p:nvSpPr>
          <p:cNvPr id="3858" name="Google Shape;3858;ge6aaf026b5_2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9" name="Google Shape;3859;ge6aaf026b5_2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d8034406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2" name="Google Shape;722;gd80344068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e735701a91_0_1128: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1" name="Google Shape;1001;ge735701a91_0_1128: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2" name="Google Shape;1002;ge735701a91_0_1128: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2"/>
        <p:cNvGrpSpPr/>
        <p:nvPr/>
      </p:nvGrpSpPr>
      <p:grpSpPr>
        <a:xfrm>
          <a:off x="0" y="0"/>
          <a:ext cx="0" cy="0"/>
          <a:chOff x="0" y="0"/>
          <a:chExt cx="0" cy="0"/>
        </a:xfrm>
      </p:grpSpPr>
      <p:sp>
        <p:nvSpPr>
          <p:cNvPr id="3863" name="Google Shape;3863;ge6a3bb9be7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4" name="Google Shape;3864;ge6a3bb9be7_0_1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2"/>
        <p:cNvGrpSpPr/>
        <p:nvPr/>
      </p:nvGrpSpPr>
      <p:grpSpPr>
        <a:xfrm>
          <a:off x="0" y="0"/>
          <a:ext cx="0" cy="0"/>
          <a:chOff x="0" y="0"/>
          <a:chExt cx="0" cy="0"/>
        </a:xfrm>
      </p:grpSpPr>
      <p:sp>
        <p:nvSpPr>
          <p:cNvPr id="3873" name="Google Shape;3873;ge6a3bb9be7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74" name="Google Shape;3874;ge6a3bb9be7_0_1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e735701a91_0_1135: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e735701a91_0_1135: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0">
                <a:solidFill>
                  <a:srgbClr val="202124"/>
                </a:solidFill>
              </a:rPr>
              <a:t>interprofessional collaboration</a:t>
            </a:r>
            <a:r>
              <a:rPr lang="en-US" b="0" i="0">
                <a:solidFill>
                  <a:srgbClr val="202124"/>
                </a:solidFill>
              </a:rPr>
              <a:t> is the practice of approaching patient care from a team-based perspective</a:t>
            </a:r>
            <a:r>
              <a:rPr lang="en-US">
                <a:solidFill>
                  <a:srgbClr val="202124"/>
                </a:solidFill>
              </a:rPr>
              <a:t> - </a:t>
            </a:r>
            <a:r>
              <a:rPr lang="en-US" b="0" i="0">
                <a:solidFill>
                  <a:srgbClr val="202124"/>
                </a:solidFill>
              </a:rPr>
              <a:t>the focus is on the patient as a whole rather than a specific diagnosis or treatment.”</a:t>
            </a:r>
            <a:endParaRPr sz="800"/>
          </a:p>
          <a:p>
            <a:pPr marL="0" lvl="0" indent="0" algn="l" rtl="0">
              <a:spcBef>
                <a:spcPts val="0"/>
              </a:spcBef>
              <a:spcAft>
                <a:spcPts val="0"/>
              </a:spcAft>
              <a:buNone/>
            </a:pPr>
            <a:r>
              <a:rPr lang="en-US" b="1" i="0">
                <a:solidFill>
                  <a:srgbClr val="2A2839"/>
                </a:solidFill>
              </a:rPr>
              <a:t>Interprofessional education</a:t>
            </a:r>
            <a:r>
              <a:rPr lang="en-US" b="0" i="0">
                <a:solidFill>
                  <a:srgbClr val="2A2839"/>
                </a:solidFill>
              </a:rPr>
              <a:t> provides a </a:t>
            </a:r>
            <a:r>
              <a:rPr lang="en-US" i="0">
                <a:solidFill>
                  <a:srgbClr val="2A2839"/>
                </a:solidFill>
              </a:rPr>
              <a:t>practical framework for learning and clinical practice t</a:t>
            </a:r>
            <a:r>
              <a:rPr lang="en-US" b="0" i="0">
                <a:solidFill>
                  <a:srgbClr val="2A2839"/>
                </a:solidFill>
              </a:rPr>
              <a:t>hat has a singular focus on the patients’ needs above all else. Interprofessional approach facilitates vital</a:t>
            </a:r>
            <a:r>
              <a:rPr lang="en-US" i="0">
                <a:solidFill>
                  <a:srgbClr val="2A2839"/>
                </a:solidFill>
              </a:rPr>
              <a:t> sharing of expertise </a:t>
            </a:r>
            <a:r>
              <a:rPr lang="en-US" b="0" i="0">
                <a:solidFill>
                  <a:srgbClr val="2A2839"/>
                </a:solidFill>
              </a:rPr>
              <a:t>and encourages all practitioners to focus on the common goal of restoring or maintaining optimal patient health. It is a movement fueled by the greater complexity of patient needs and the clear recognition that </a:t>
            </a:r>
            <a:r>
              <a:rPr lang="en-US" b="1" i="0">
                <a:solidFill>
                  <a:srgbClr val="2A2839"/>
                </a:solidFill>
              </a:rPr>
              <a:t>no one profession alone </a:t>
            </a:r>
            <a:r>
              <a:rPr lang="en-US" b="0" i="0">
                <a:solidFill>
                  <a:srgbClr val="2A2839"/>
                </a:solidFill>
              </a:rPr>
              <a:t>can respond adequately to the multiplicity of problems that many patients have.</a:t>
            </a:r>
            <a:endParaRPr b="0" i="0">
              <a:solidFill>
                <a:srgbClr val="202124"/>
              </a:solidFill>
            </a:endParaRPr>
          </a:p>
          <a:p>
            <a:pPr marL="0" lvl="0" indent="0" algn="l" rtl="0">
              <a:spcBef>
                <a:spcPts val="0"/>
              </a:spcBef>
              <a:spcAft>
                <a:spcPts val="0"/>
              </a:spcAft>
              <a:buNone/>
            </a:pPr>
            <a:r>
              <a:rPr lang="en-US">
                <a:solidFill>
                  <a:srgbClr val="202124"/>
                </a:solidFill>
              </a:rPr>
              <a:t>Benefits include: improve patient care outcomes, reduce medical errors, start treatment faster, reduce inefficiencies and healthcare costs and improve staff relationships and job satisfaction </a:t>
            </a:r>
            <a:endParaRPr sz="800"/>
          </a:p>
          <a:p>
            <a:pPr marL="0" lvl="0" indent="0" algn="l" rtl="0">
              <a:spcBef>
                <a:spcPts val="0"/>
              </a:spcBef>
              <a:spcAft>
                <a:spcPts val="0"/>
              </a:spcAft>
              <a:buNone/>
            </a:pPr>
            <a:r>
              <a:rPr lang="en-US" b="1">
                <a:solidFill>
                  <a:srgbClr val="202124"/>
                </a:solidFill>
              </a:rPr>
              <a:t>The 4</a:t>
            </a:r>
            <a:r>
              <a:rPr lang="en-US" b="1" baseline="30000">
                <a:solidFill>
                  <a:srgbClr val="202124"/>
                </a:solidFill>
              </a:rPr>
              <a:t>th</a:t>
            </a:r>
            <a:r>
              <a:rPr lang="en-US" b="1">
                <a:solidFill>
                  <a:srgbClr val="202124"/>
                </a:solidFill>
              </a:rPr>
              <a:t> key message is</a:t>
            </a:r>
            <a:endParaRPr b="1"/>
          </a:p>
        </p:txBody>
      </p:sp>
      <p:sp>
        <p:nvSpPr>
          <p:cNvPr id="1010" name="Google Shape;1010;ge735701a91_0_1135: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e735701a91_0_1156: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1" name="Google Shape;1031;ge735701a91_0_1156: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2" name="Google Shape;1032;ge735701a91_0_1156: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ge735701a91_0_1163: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9" name="Google Shape;1039;ge735701a91_0_1163:notes"/>
          <p:cNvSpPr txBox="1">
            <a:spLocks noGrp="1"/>
          </p:cNvSpPr>
          <p:nvPr>
            <p:ph type="body" idx="1"/>
          </p:nvPr>
        </p:nvSpPr>
        <p:spPr>
          <a:xfrm>
            <a:off x="685800" y="4400556"/>
            <a:ext cx="5486400" cy="38127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r>
              <a:rPr lang="en-US" sz="900">
                <a:solidFill>
                  <a:srgbClr val="000100"/>
                </a:solidFill>
              </a:rPr>
              <a:t>A </a:t>
            </a:r>
            <a:r>
              <a:rPr lang="en-US" sz="900" u="sng">
                <a:solidFill>
                  <a:schemeClr val="hlink"/>
                </a:solidFill>
                <a:hlinkClick r:id="rId3"/>
              </a:rPr>
              <a:t>shortage of Registered Nurses</a:t>
            </a:r>
            <a:r>
              <a:rPr lang="en-US" sz="900"/>
              <a:t> </a:t>
            </a:r>
            <a:r>
              <a:rPr lang="en-US" sz="900">
                <a:solidFill>
                  <a:srgbClr val="000100"/>
                </a:solidFill>
              </a:rPr>
              <a:t>is expected to intensify as the Baby Boomer population ages. The nursing shortage has only intensified due to the COVID-19 pandemic as hospitals and other health care environments struggle under unprecedented patient loads.</a:t>
            </a:r>
            <a:endParaRPr sz="900"/>
          </a:p>
          <a:p>
            <a:pPr marL="0" lvl="0" indent="0" algn="l" rtl="0">
              <a:spcBef>
                <a:spcPts val="800"/>
              </a:spcBef>
              <a:spcAft>
                <a:spcPts val="0"/>
              </a:spcAft>
              <a:buNone/>
            </a:pPr>
            <a:r>
              <a:rPr lang="en-US" sz="900">
                <a:solidFill>
                  <a:srgbClr val="000100"/>
                </a:solidFill>
              </a:rPr>
              <a:t>Even pre-COVID, the Bureau of Labor Statistics had projected Registered Nursing to be one of the top occupations for job growth through 2028. It is expected to grow by 12%  and reported that more than 400 thousand</a:t>
            </a:r>
            <a:r>
              <a:rPr lang="en-US" sz="900" u="sng">
                <a:solidFill>
                  <a:schemeClr val="hlink"/>
                </a:solidFill>
                <a:hlinkClick r:id="rId4"/>
              </a:rPr>
              <a:t> new RN jobs will be needed by 2028</a:t>
            </a:r>
            <a:r>
              <a:rPr lang="en-US" sz="900" u="sng"/>
              <a:t>.  </a:t>
            </a:r>
            <a:r>
              <a:rPr lang="en-US" sz="900">
                <a:solidFill>
                  <a:srgbClr val="000100"/>
                </a:solidFill>
              </a:rPr>
              <a:t>Nursing remains a female-dominated profession, but slowly that is beginning to change. </a:t>
            </a:r>
            <a:endParaRPr sz="600"/>
          </a:p>
          <a:p>
            <a:pPr marL="0" lvl="0" indent="0" algn="l" rtl="0">
              <a:spcBef>
                <a:spcPts val="0"/>
              </a:spcBef>
              <a:spcAft>
                <a:spcPts val="0"/>
              </a:spcAft>
              <a:buNone/>
            </a:pPr>
            <a:endParaRPr sz="900"/>
          </a:p>
          <a:p>
            <a:pPr marL="0" lvl="0" indent="0" algn="l" rtl="0">
              <a:lnSpc>
                <a:spcPct val="120000"/>
              </a:lnSpc>
              <a:spcBef>
                <a:spcPts val="0"/>
              </a:spcBef>
              <a:spcAft>
                <a:spcPts val="0"/>
              </a:spcAft>
              <a:buNone/>
            </a:pPr>
            <a:r>
              <a:rPr lang="en-US" sz="900">
                <a:solidFill>
                  <a:srgbClr val="000100"/>
                </a:solidFill>
              </a:rPr>
              <a:t>Since 1960, there has been a clear trend toward increasing numbers of male nurses. The share of nurses who are male went up from 2.2% in 1960 to 12% in 2019. As stigma fades and more men realize the benefits of a career in nursing, we expect the proportion of male nurses to increase. From these four key messages, </a:t>
            </a:r>
            <a:r>
              <a:rPr lang="en-US" sz="900" b="1">
                <a:solidFill>
                  <a:srgbClr val="000100"/>
                </a:solidFill>
              </a:rPr>
              <a:t>Why do our teaching and learning need to change?</a:t>
            </a:r>
            <a:endParaRPr sz="900"/>
          </a:p>
          <a:p>
            <a:pPr marL="0" lvl="0" indent="0" algn="l" rtl="0">
              <a:spcBef>
                <a:spcPts val="1200"/>
              </a:spcBef>
              <a:spcAft>
                <a:spcPts val="0"/>
              </a:spcAft>
              <a:buNone/>
            </a:pPr>
            <a:r>
              <a:rPr lang="en-US" sz="900"/>
              <a:t> </a:t>
            </a:r>
            <a:endParaRPr sz="600"/>
          </a:p>
        </p:txBody>
      </p:sp>
      <p:sp>
        <p:nvSpPr>
          <p:cNvPr id="1040" name="Google Shape;1040;ge735701a91_0_1163: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e735701a91_0_1173: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0" name="Google Shape;1050;ge735701a91_0_1173: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t>Who are our future nursing students? They are the mellineals, net generations, older, with past degrees, employed and with other opportunities. Students are:</a:t>
            </a:r>
            <a:endParaRPr sz="700"/>
          </a:p>
          <a:p>
            <a:pPr marL="274320" lvl="0" indent="-248920" algn="l" rtl="0">
              <a:spcBef>
                <a:spcPts val="0"/>
              </a:spcBef>
              <a:spcAft>
                <a:spcPts val="0"/>
              </a:spcAft>
              <a:buClr>
                <a:schemeClr val="accent3"/>
              </a:buClr>
              <a:buSzPts val="1200"/>
              <a:buFont typeface="Noto Sans Symbols"/>
              <a:buChar char="⚫"/>
            </a:pPr>
            <a:r>
              <a:rPr lang="en-US" sz="1200"/>
              <a:t>Multitaskers</a:t>
            </a:r>
            <a:endParaRPr sz="700"/>
          </a:p>
          <a:p>
            <a:pPr marL="274320" lvl="0" indent="-248920" algn="l" rtl="0">
              <a:spcBef>
                <a:spcPts val="0"/>
              </a:spcBef>
              <a:spcAft>
                <a:spcPts val="0"/>
              </a:spcAft>
              <a:buClr>
                <a:schemeClr val="accent3"/>
              </a:buClr>
              <a:buSzPts val="1200"/>
              <a:buFont typeface="Noto Sans Symbols"/>
              <a:buChar char="⚫"/>
            </a:pPr>
            <a:r>
              <a:rPr lang="en-US" sz="1200"/>
              <a:t>Like to be entertained and stimulated</a:t>
            </a:r>
            <a:endParaRPr sz="700"/>
          </a:p>
          <a:p>
            <a:pPr marL="274320" lvl="0" indent="-248920" algn="l" rtl="0">
              <a:spcBef>
                <a:spcPts val="0"/>
              </a:spcBef>
              <a:spcAft>
                <a:spcPts val="0"/>
              </a:spcAft>
              <a:buClr>
                <a:schemeClr val="accent3"/>
              </a:buClr>
              <a:buSzPts val="1200"/>
              <a:buFont typeface="Noto Sans Symbols"/>
              <a:buChar char="⚫"/>
            </a:pPr>
            <a:r>
              <a:rPr lang="en-US" sz="1200"/>
              <a:t>Get bored easily</a:t>
            </a:r>
            <a:endParaRPr sz="700"/>
          </a:p>
          <a:p>
            <a:pPr marL="274320" lvl="0" indent="-248920" algn="l" rtl="0">
              <a:spcBef>
                <a:spcPts val="0"/>
              </a:spcBef>
              <a:spcAft>
                <a:spcPts val="0"/>
              </a:spcAft>
              <a:buClr>
                <a:schemeClr val="accent3"/>
              </a:buClr>
              <a:buSzPts val="1200"/>
              <a:buFont typeface="Noto Sans Symbols"/>
              <a:buChar char="⚫"/>
            </a:pPr>
            <a:r>
              <a:rPr lang="en-US" sz="1200"/>
              <a:t>Goal oriented</a:t>
            </a:r>
            <a:endParaRPr sz="700"/>
          </a:p>
          <a:p>
            <a:pPr marL="274320" lvl="0" indent="-248920" algn="l" rtl="0">
              <a:spcBef>
                <a:spcPts val="0"/>
              </a:spcBef>
              <a:spcAft>
                <a:spcPts val="0"/>
              </a:spcAft>
              <a:buClr>
                <a:schemeClr val="accent3"/>
              </a:buClr>
              <a:buSzPts val="1200"/>
              <a:buFont typeface="Noto Sans Symbols"/>
              <a:buChar char="⚫"/>
            </a:pPr>
            <a:r>
              <a:rPr lang="en-US" sz="1200"/>
              <a:t>Likes to try new things</a:t>
            </a:r>
            <a:endParaRPr sz="700"/>
          </a:p>
          <a:p>
            <a:pPr marL="274320" lvl="0" indent="-248920" algn="l" rtl="0">
              <a:spcBef>
                <a:spcPts val="0"/>
              </a:spcBef>
              <a:spcAft>
                <a:spcPts val="0"/>
              </a:spcAft>
              <a:buClr>
                <a:schemeClr val="accent3"/>
              </a:buClr>
              <a:buSzPts val="1200"/>
              <a:buFont typeface="Noto Sans Symbols"/>
              <a:buChar char="⚫"/>
            </a:pPr>
            <a:r>
              <a:rPr lang="en-US" sz="1200"/>
              <a:t>Knows what they want</a:t>
            </a:r>
            <a:endParaRPr sz="700"/>
          </a:p>
          <a:p>
            <a:pPr marL="274320" lvl="0" indent="-248920" algn="l" rtl="0">
              <a:spcBef>
                <a:spcPts val="0"/>
              </a:spcBef>
              <a:spcAft>
                <a:spcPts val="0"/>
              </a:spcAft>
              <a:buClr>
                <a:schemeClr val="accent3"/>
              </a:buClr>
              <a:buSzPts val="1200"/>
              <a:buFont typeface="Noto Sans Symbols"/>
              <a:buChar char="⚫"/>
            </a:pPr>
            <a:r>
              <a:rPr lang="en-US" sz="1200"/>
              <a:t>Motivated to succeed</a:t>
            </a:r>
            <a:endParaRPr sz="700"/>
          </a:p>
          <a:p>
            <a:pPr marL="274320" lvl="0" indent="-248920" algn="l" rtl="0">
              <a:spcBef>
                <a:spcPts val="0"/>
              </a:spcBef>
              <a:spcAft>
                <a:spcPts val="0"/>
              </a:spcAft>
              <a:buClr>
                <a:schemeClr val="accent3"/>
              </a:buClr>
              <a:buSzPts val="1200"/>
              <a:buFont typeface="Noto Sans Symbols"/>
              <a:buChar char="⚫"/>
            </a:pPr>
            <a:r>
              <a:rPr lang="en-US" sz="1200"/>
              <a:t>Grade focused</a:t>
            </a:r>
            <a:endParaRPr sz="700"/>
          </a:p>
          <a:p>
            <a:pPr marL="274320" lvl="0" indent="-248920" algn="l" rtl="0">
              <a:spcBef>
                <a:spcPts val="0"/>
              </a:spcBef>
              <a:spcAft>
                <a:spcPts val="0"/>
              </a:spcAft>
              <a:buClr>
                <a:schemeClr val="accent3"/>
              </a:buClr>
              <a:buSzPts val="1200"/>
              <a:buFont typeface="Noto Sans Symbols"/>
              <a:buChar char="⚫"/>
            </a:pPr>
            <a:r>
              <a:rPr lang="en-US" sz="1200"/>
              <a:t>Teaching that is fast, relative, succinct</a:t>
            </a:r>
            <a:endParaRPr sz="700"/>
          </a:p>
          <a:p>
            <a:pPr marL="274320" lvl="0" indent="-248920" algn="l" rtl="0">
              <a:spcBef>
                <a:spcPts val="0"/>
              </a:spcBef>
              <a:spcAft>
                <a:spcPts val="0"/>
              </a:spcAft>
              <a:buClr>
                <a:schemeClr val="accent3"/>
              </a:buClr>
              <a:buSzPts val="1200"/>
              <a:buFont typeface="Noto Sans Symbols"/>
              <a:buChar char="⚫"/>
            </a:pPr>
            <a:r>
              <a:rPr lang="en-US" sz="1200"/>
              <a:t>Need immediate feedback</a:t>
            </a:r>
            <a:endParaRPr sz="1200"/>
          </a:p>
          <a:p>
            <a:pPr marL="0" lvl="0" indent="0" algn="l" rtl="0">
              <a:spcBef>
                <a:spcPts val="0"/>
              </a:spcBef>
              <a:spcAft>
                <a:spcPts val="0"/>
              </a:spcAft>
              <a:buNone/>
            </a:pPr>
            <a:r>
              <a:rPr lang="en-US" sz="1200" b="1"/>
              <a:t>What about medical technologies?</a:t>
            </a:r>
            <a:endParaRPr sz="700"/>
          </a:p>
          <a:p>
            <a:pPr marL="0" lvl="0" indent="0" algn="l" rtl="0">
              <a:spcBef>
                <a:spcPts val="0"/>
              </a:spcBef>
              <a:spcAft>
                <a:spcPts val="0"/>
              </a:spcAft>
              <a:buNone/>
            </a:pPr>
            <a:endParaRPr sz="700"/>
          </a:p>
        </p:txBody>
      </p:sp>
      <p:sp>
        <p:nvSpPr>
          <p:cNvPr id="1051" name="Google Shape;1051;ge735701a91_0_1173: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e735701a91_0_1180: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8" name="Google Shape;1058;ge735701a91_0_1180: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500"/>
              <a:t>Medical technologies continue to expand.</a:t>
            </a:r>
            <a:endParaRPr sz="800"/>
          </a:p>
          <a:p>
            <a:pPr marL="0" lvl="0" indent="0" algn="l" rtl="0">
              <a:spcBef>
                <a:spcPts val="0"/>
              </a:spcBef>
              <a:spcAft>
                <a:spcPts val="0"/>
              </a:spcAft>
              <a:buNone/>
            </a:pPr>
            <a:endParaRPr sz="1500"/>
          </a:p>
          <a:p>
            <a:pPr marL="0" lvl="0" indent="0" algn="l" rtl="0">
              <a:spcBef>
                <a:spcPts val="0"/>
              </a:spcBef>
              <a:spcAft>
                <a:spcPts val="0"/>
              </a:spcAft>
              <a:buNone/>
            </a:pPr>
            <a:r>
              <a:rPr lang="en-US" sz="1500"/>
              <a:t>In the future, we will be looking at people who might be half human and half machine challenging the existence of the human race.</a:t>
            </a:r>
            <a:endParaRPr sz="800"/>
          </a:p>
          <a:p>
            <a:pPr marL="0" lvl="0" indent="0" algn="l" rtl="0">
              <a:spcBef>
                <a:spcPts val="0"/>
              </a:spcBef>
              <a:spcAft>
                <a:spcPts val="0"/>
              </a:spcAft>
              <a:buNone/>
            </a:pPr>
            <a:endParaRPr sz="1500" b="1"/>
          </a:p>
          <a:p>
            <a:pPr marL="0" lvl="0" indent="0" algn="l" rtl="0">
              <a:spcBef>
                <a:spcPts val="0"/>
              </a:spcBef>
              <a:spcAft>
                <a:spcPts val="0"/>
              </a:spcAft>
              <a:buNone/>
            </a:pPr>
            <a:r>
              <a:rPr lang="en-US" sz="1500" b="1"/>
              <a:t>What is happening to other healthcare technologies?</a:t>
            </a:r>
            <a:endParaRPr sz="800"/>
          </a:p>
        </p:txBody>
      </p:sp>
      <p:sp>
        <p:nvSpPr>
          <p:cNvPr id="1059" name="Google Shape;1059;ge735701a91_0_1180: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ge735701a91_0_1187: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6" name="Google Shape;1066;ge735701a91_0_1187: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500">
                <a:latin typeface="Arial"/>
                <a:ea typeface="Arial"/>
                <a:cs typeface="Arial"/>
                <a:sym typeface="Arial"/>
              </a:rPr>
              <a:t>Even with AI automating many spheres of life now and in the future, human beings capable of empathising with others will have valued qualities.</a:t>
            </a:r>
            <a:endParaRPr sz="600"/>
          </a:p>
          <a:p>
            <a:pPr marL="0" lvl="0" indent="0" algn="l" rtl="0">
              <a:spcBef>
                <a:spcPts val="0"/>
              </a:spcBef>
              <a:spcAft>
                <a:spcPts val="0"/>
              </a:spcAft>
              <a:buNone/>
            </a:pPr>
            <a:endParaRPr sz="1500">
              <a:latin typeface="Arial"/>
              <a:ea typeface="Arial"/>
              <a:cs typeface="Arial"/>
              <a:sym typeface="Arial"/>
            </a:endParaRPr>
          </a:p>
          <a:p>
            <a:pPr marL="0" lvl="0" indent="0" algn="l" rtl="0">
              <a:spcBef>
                <a:spcPts val="0"/>
              </a:spcBef>
              <a:spcAft>
                <a:spcPts val="0"/>
              </a:spcAft>
              <a:buNone/>
            </a:pPr>
            <a:r>
              <a:rPr lang="en-US" sz="1500">
                <a:latin typeface="Arial"/>
                <a:ea typeface="Arial"/>
                <a:cs typeface="Arial"/>
                <a:sym typeface="Arial"/>
              </a:rPr>
              <a:t>Nursing differs from medicine in that it is based on those intrinsic nursing values centred on human understanding and caring for patients with a holistic view that cannot be substituted by machines.</a:t>
            </a:r>
            <a:endParaRPr sz="600"/>
          </a:p>
          <a:p>
            <a:pPr marL="0" lvl="0" indent="0" algn="l" rtl="0">
              <a:spcBef>
                <a:spcPts val="0"/>
              </a:spcBef>
              <a:spcAft>
                <a:spcPts val="0"/>
              </a:spcAft>
              <a:buNone/>
            </a:pPr>
            <a:r>
              <a:rPr lang="en-US" sz="1500" b="1">
                <a:latin typeface="Arial"/>
                <a:ea typeface="Arial"/>
                <a:cs typeface="Arial"/>
                <a:sym typeface="Arial"/>
              </a:rPr>
              <a:t>How then do we rescue nursing education?</a:t>
            </a:r>
            <a:endParaRPr sz="600"/>
          </a:p>
        </p:txBody>
      </p:sp>
      <p:sp>
        <p:nvSpPr>
          <p:cNvPr id="1067" name="Google Shape;1067;ge735701a91_0_1187: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e735701a91_0_1195: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5" name="Google Shape;1075;ge735701a91_0_1195: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solidFill>
                  <a:srgbClr val="000000"/>
                </a:solidFill>
                <a:latin typeface="Times New Roman"/>
                <a:ea typeface="Times New Roman"/>
                <a:cs typeface="Times New Roman"/>
                <a:sym typeface="Times New Roman"/>
              </a:rPr>
              <a:t>Given the crucial role of nurses with respect to the quality, accessibility, and value of care, the nursing profession itself must undergo a fundamental transformation if the committee’s vision for health care is to be realized. The ways in which nurses were educated and practiced during the 20th century are no longer adequate for dealing with the realities of health care in the 21st century. Outdated regulations, attitudes, policies, and habits continue to restrict the innovations the nursing profession can bring to health care at a time of tremendous complexity and change.</a:t>
            </a:r>
            <a:endParaRPr sz="700"/>
          </a:p>
          <a:p>
            <a:pPr marL="0" lvl="0" indent="0" algn="l" rtl="0">
              <a:spcBef>
                <a:spcPts val="0"/>
              </a:spcBef>
              <a:spcAft>
                <a:spcPts val="0"/>
              </a:spcAft>
              <a:buNone/>
            </a:pPr>
            <a:endParaRPr sz="18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r>
              <a:rPr lang="en-US" sz="1800" b="1">
                <a:solidFill>
                  <a:srgbClr val="000000"/>
                </a:solidFill>
                <a:latin typeface="Times New Roman"/>
                <a:ea typeface="Times New Roman"/>
                <a:cs typeface="Times New Roman"/>
                <a:sym typeface="Times New Roman"/>
              </a:rPr>
              <a:t>The way forward from 2020</a:t>
            </a:r>
            <a:endParaRPr sz="1800" b="1">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1076" name="Google Shape;1076;ge735701a91_0_1195: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e735701a91_0_1202: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ge735701a91_0_1202: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000">
                <a:latin typeface="Arial"/>
                <a:ea typeface="Arial"/>
                <a:cs typeface="Arial"/>
                <a:sym typeface="Arial"/>
              </a:rPr>
              <a:t>Although a great honour to celebrate the unique contributions of nurses and midwives, what then will this mean to nurses in the years to come considering the everchanging landscape of the aging population and shortage of nurses?</a:t>
            </a:r>
            <a:endParaRPr sz="700"/>
          </a:p>
          <a:p>
            <a:pPr marL="0" lvl="0" indent="0" algn="l" rtl="0">
              <a:spcBef>
                <a:spcPts val="0"/>
              </a:spcBef>
              <a:spcAft>
                <a:spcPts val="0"/>
              </a:spcAft>
              <a:buNone/>
            </a:pPr>
            <a:r>
              <a:rPr lang="en-US" sz="1000">
                <a:latin typeface="Arial"/>
                <a:ea typeface="Arial"/>
                <a:cs typeface="Arial"/>
                <a:sym typeface="Arial"/>
              </a:rPr>
              <a:t>       Recognising the work of nurses in different setting not only in acute care settings but also in ambulatory, community, nursing homes, schools and at home require a coordinated and  multidisciplinary approach.</a:t>
            </a:r>
            <a:endParaRPr sz="700"/>
          </a:p>
          <a:p>
            <a:pPr marL="0" lvl="0" indent="0" algn="l" rtl="0">
              <a:spcBef>
                <a:spcPts val="0"/>
              </a:spcBef>
              <a:spcAft>
                <a:spcPts val="0"/>
              </a:spcAft>
              <a:buNone/>
            </a:pPr>
            <a:endParaRPr sz="1000">
              <a:latin typeface="Arial"/>
              <a:ea typeface="Arial"/>
              <a:cs typeface="Arial"/>
              <a:sym typeface="Arial"/>
            </a:endParaRPr>
          </a:p>
          <a:p>
            <a:pPr marL="0" lvl="0" indent="0" algn="l" rtl="0">
              <a:spcBef>
                <a:spcPts val="0"/>
              </a:spcBef>
              <a:spcAft>
                <a:spcPts val="0"/>
              </a:spcAft>
              <a:buNone/>
            </a:pPr>
            <a:r>
              <a:rPr lang="en-US" sz="1000">
                <a:latin typeface="Arial"/>
                <a:ea typeface="Arial"/>
                <a:cs typeface="Arial"/>
                <a:sym typeface="Arial"/>
              </a:rPr>
              <a:t>Transitioning nurses from the classroom to practice setting is an important preparation throughout the students’ as well as nurses’ life-long education. </a:t>
            </a:r>
            <a:endParaRPr sz="700"/>
          </a:p>
          <a:p>
            <a:pPr marL="0" lvl="0" indent="0" algn="l" rtl="0">
              <a:spcBef>
                <a:spcPts val="0"/>
              </a:spcBef>
              <a:spcAft>
                <a:spcPts val="0"/>
              </a:spcAft>
              <a:buNone/>
            </a:pPr>
            <a:r>
              <a:rPr lang="en-US" sz="1000">
                <a:latin typeface="Arial"/>
                <a:ea typeface="Arial"/>
                <a:cs typeface="Arial"/>
                <a:sym typeface="Arial"/>
              </a:rPr>
              <a:t>      To take on more complex tasks, participate as partners on healthcare team making critical decisions, nurses should be prepared to lead change to advance health.</a:t>
            </a:r>
            <a:endParaRPr sz="700"/>
          </a:p>
          <a:p>
            <a:pPr marL="0" lvl="0" indent="0" algn="l" rtl="0">
              <a:spcBef>
                <a:spcPts val="0"/>
              </a:spcBef>
              <a:spcAft>
                <a:spcPts val="0"/>
              </a:spcAft>
              <a:buNone/>
            </a:pPr>
            <a:endParaRPr sz="1000">
              <a:latin typeface="Arial"/>
              <a:ea typeface="Arial"/>
              <a:cs typeface="Arial"/>
              <a:sym typeface="Arial"/>
            </a:endParaRPr>
          </a:p>
          <a:p>
            <a:pPr marL="0" lvl="0" indent="0" algn="l" rtl="0">
              <a:spcBef>
                <a:spcPts val="0"/>
              </a:spcBef>
              <a:spcAft>
                <a:spcPts val="0"/>
              </a:spcAft>
              <a:buNone/>
            </a:pPr>
            <a:r>
              <a:rPr lang="en-US" sz="1000" b="1">
                <a:latin typeface="Arial"/>
                <a:ea typeface="Arial"/>
                <a:cs typeface="Arial"/>
                <a:sym typeface="Arial"/>
              </a:rPr>
              <a:t>What then should be our nursing goals?</a:t>
            </a:r>
            <a:endParaRPr sz="1000" b="1">
              <a:latin typeface="Arial"/>
              <a:ea typeface="Arial"/>
              <a:cs typeface="Arial"/>
              <a:sym typeface="Arial"/>
            </a:endParaRPr>
          </a:p>
          <a:p>
            <a:pPr marL="0" lvl="0" indent="0" algn="l" rtl="0">
              <a:spcBef>
                <a:spcPts val="0"/>
              </a:spcBef>
              <a:spcAft>
                <a:spcPts val="0"/>
              </a:spcAft>
              <a:buNone/>
            </a:pPr>
            <a:endParaRPr sz="700"/>
          </a:p>
        </p:txBody>
      </p:sp>
      <p:sp>
        <p:nvSpPr>
          <p:cNvPr id="1084" name="Google Shape;1084;ge735701a91_0_1202: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ge735701a91_0_1209: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1" name="Google Shape;1091;ge735701a91_0_1209: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400" b="1"/>
              <a:t>What should the nursing curriculum looks like?</a:t>
            </a:r>
            <a:endParaRPr/>
          </a:p>
        </p:txBody>
      </p:sp>
      <p:sp>
        <p:nvSpPr>
          <p:cNvPr id="1092" name="Google Shape;1092;ge735701a91_0_1209: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e2fd2e56c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2" name="Google Shape;732;ge2fd2e56c5_0_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e735701a91_0_1215: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8" name="Google Shape;1098;ge735701a91_0_1215: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100"/>
              <a:t>In rescuing the nursing education to be contemporary, a symbiotic curriculum is needed</a:t>
            </a:r>
            <a:r>
              <a:rPr lang="en-US" sz="2100" b="1"/>
              <a:t>.</a:t>
            </a:r>
            <a:endParaRPr sz="800"/>
          </a:p>
          <a:p>
            <a:pPr marL="0" lvl="0" indent="0" algn="l" rtl="0">
              <a:spcBef>
                <a:spcPts val="0"/>
              </a:spcBef>
              <a:spcAft>
                <a:spcPts val="0"/>
              </a:spcAft>
              <a:buNone/>
            </a:pPr>
            <a:endParaRPr sz="2100" b="1"/>
          </a:p>
          <a:p>
            <a:pPr marL="0" lvl="0" indent="0" algn="l" rtl="0">
              <a:spcBef>
                <a:spcPts val="0"/>
              </a:spcBef>
              <a:spcAft>
                <a:spcPts val="0"/>
              </a:spcAft>
              <a:buNone/>
            </a:pPr>
            <a:r>
              <a:rPr lang="en-US" sz="2100" b="1"/>
              <a:t>What is needed in the new curriculum content?</a:t>
            </a:r>
            <a:endParaRPr sz="800"/>
          </a:p>
        </p:txBody>
      </p:sp>
      <p:sp>
        <p:nvSpPr>
          <p:cNvPr id="1099" name="Google Shape;1099;ge735701a91_0_1215: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ge735701a91_0_1233: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7" name="Google Shape;1117;ge735701a91_0_1233:notes"/>
          <p:cNvSpPr txBox="1">
            <a:spLocks noGrp="1"/>
          </p:cNvSpPr>
          <p:nvPr>
            <p:ph type="body" idx="1"/>
          </p:nvPr>
        </p:nvSpPr>
        <p:spPr>
          <a:xfrm>
            <a:off x="685800" y="4400556"/>
            <a:ext cx="5486400" cy="4284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300" b="0" i="0" u="none" strike="noStrike">
                <a:latin typeface="Arial"/>
                <a:ea typeface="Arial"/>
                <a:cs typeface="Arial"/>
                <a:sym typeface="Arial"/>
              </a:rPr>
              <a:t>The integration of genomics across health care provides nurses with leadership opportunities. Nurses could “accept the changes brought to healthcare by genomics as passive agents or they can be proactive in shaping and informing the transformation in their areas of practice.” </a:t>
            </a:r>
            <a:endParaRPr sz="600"/>
          </a:p>
          <a:p>
            <a:pPr marL="0" lvl="0" indent="0" algn="l" rtl="0">
              <a:spcBef>
                <a:spcPts val="0"/>
              </a:spcBef>
              <a:spcAft>
                <a:spcPts val="0"/>
              </a:spcAft>
              <a:buNone/>
            </a:pPr>
            <a:r>
              <a:rPr lang="en-US" sz="1300" b="0" i="0">
                <a:solidFill>
                  <a:srgbClr val="333333"/>
                </a:solidFill>
                <a:latin typeface="Arial"/>
                <a:ea typeface="Arial"/>
                <a:cs typeface="Arial"/>
                <a:sym typeface="Arial"/>
              </a:rPr>
              <a:t>Genetics/genomics nursing practice and care focuses on the actual and potential impact of genetic and genomic influences on health. </a:t>
            </a:r>
            <a:r>
              <a:rPr lang="en-US" sz="1300" b="1" i="0">
                <a:solidFill>
                  <a:srgbClr val="333333"/>
                </a:solidFill>
                <a:latin typeface="Arial"/>
                <a:ea typeface="Arial"/>
                <a:cs typeface="Arial"/>
                <a:sym typeface="Arial"/>
              </a:rPr>
              <a:t>What are the aims of the curriculum content?</a:t>
            </a:r>
            <a:endParaRPr sz="1300">
              <a:latin typeface="Arial"/>
              <a:ea typeface="Arial"/>
              <a:cs typeface="Arial"/>
              <a:sym typeface="Arial"/>
            </a:endParaRPr>
          </a:p>
        </p:txBody>
      </p:sp>
      <p:sp>
        <p:nvSpPr>
          <p:cNvPr id="1118" name="Google Shape;1118;ge735701a91_0_1233: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e735701a91_0_1240: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5" name="Google Shape;1125;ge735701a91_0_1240: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300" b="0" i="0" u="none" strike="noStrike">
                <a:solidFill>
                  <a:srgbClr val="000000"/>
                </a:solidFill>
                <a:latin typeface="Times New Roman"/>
                <a:ea typeface="Times New Roman"/>
                <a:cs typeface="Times New Roman"/>
                <a:sym typeface="Times New Roman"/>
              </a:rPr>
              <a:t>The overarching intent of this genomic knowledge mobilization is to optimize resource accessibility and reduce duplication of efforts through leadership, collaboration and sharing.</a:t>
            </a:r>
            <a:r>
              <a:rPr lang="en-US" sz="1300" b="0" i="0">
                <a:solidFill>
                  <a:srgbClr val="333333"/>
                </a:solidFill>
                <a:latin typeface="Times New Roman"/>
                <a:ea typeface="Times New Roman"/>
                <a:cs typeface="Times New Roman"/>
                <a:sym typeface="Times New Roman"/>
              </a:rPr>
              <a:t> These nurses advise and educate clients and families on such influences that might impact their health, identify and manage physiologic responses. The goals of their nursing interventions: to optimize health, reduce health risks, treat disease, and promote wellness </a:t>
            </a:r>
            <a:r>
              <a:rPr lang="en-US" sz="1300" b="1" i="0" u="none" strike="noStrike">
                <a:solidFill>
                  <a:srgbClr val="000000"/>
                </a:solidFill>
                <a:latin typeface="Times New Roman"/>
                <a:ea typeface="Times New Roman"/>
                <a:cs typeface="Times New Roman"/>
                <a:sym typeface="Times New Roman"/>
              </a:rPr>
              <a:t>What do the International Society of nurses in genetics stand for?</a:t>
            </a:r>
            <a:endParaRPr sz="1300" b="1">
              <a:latin typeface="Times New Roman"/>
              <a:ea typeface="Times New Roman"/>
              <a:cs typeface="Times New Roman"/>
              <a:sym typeface="Times New Roman"/>
            </a:endParaRPr>
          </a:p>
          <a:p>
            <a:pPr marL="0" lvl="0" indent="0" algn="l" rtl="0">
              <a:spcBef>
                <a:spcPts val="0"/>
              </a:spcBef>
              <a:spcAft>
                <a:spcPts val="0"/>
              </a:spcAft>
              <a:buNone/>
            </a:pPr>
            <a:endParaRPr sz="600"/>
          </a:p>
        </p:txBody>
      </p:sp>
      <p:sp>
        <p:nvSpPr>
          <p:cNvPr id="1126" name="Google Shape;1126;ge735701a91_0_1240: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ge735701a91_0_1247: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3" name="Google Shape;1133;ge735701a91_0_1247: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333333"/>
                </a:solidFill>
                <a:latin typeface="Times New Roman"/>
                <a:ea typeface="Times New Roman"/>
                <a:cs typeface="Times New Roman"/>
                <a:sym typeface="Times New Roman"/>
              </a:rPr>
              <a:t>A genetics nurse is a licensed professional nurse with special education and training in genetics. Genetics nurses help people at risk for or affected by diseases with a genetic component achieve and maintain health. Genetics nurses perform risk assessment, analyze the genetic contribution to disease risk, and discuss the impact of risk on health care management for individuals and families. </a:t>
            </a:r>
            <a:endParaRPr sz="800"/>
          </a:p>
          <a:p>
            <a:pPr marL="0" lvl="0" indent="0" algn="l" rtl="0">
              <a:spcBef>
                <a:spcPts val="0"/>
              </a:spcBef>
              <a:spcAft>
                <a:spcPts val="0"/>
              </a:spcAft>
              <a:buNone/>
            </a:pPr>
            <a:endParaRPr>
              <a:solidFill>
                <a:srgbClr val="333333"/>
              </a:solidFill>
              <a:latin typeface="Times New Roman"/>
              <a:ea typeface="Times New Roman"/>
              <a:cs typeface="Times New Roman"/>
              <a:sym typeface="Times New Roman"/>
            </a:endParaRPr>
          </a:p>
          <a:p>
            <a:pPr marL="0" lvl="0" indent="0" algn="l" rtl="0">
              <a:spcBef>
                <a:spcPts val="0"/>
              </a:spcBef>
              <a:spcAft>
                <a:spcPts val="0"/>
              </a:spcAft>
              <a:buNone/>
            </a:pPr>
            <a:r>
              <a:rPr lang="en-US" b="0" i="0">
                <a:solidFill>
                  <a:srgbClr val="333333"/>
                </a:solidFill>
                <a:latin typeface="Times New Roman"/>
                <a:ea typeface="Times New Roman"/>
                <a:cs typeface="Times New Roman"/>
                <a:sym typeface="Times New Roman"/>
              </a:rPr>
              <a:t>They also provide specialty clinics where gene-based diagnoses and therapies in prenatal and reproductive technology centers</a:t>
            </a:r>
            <a:endParaRPr sz="800"/>
          </a:p>
          <a:p>
            <a:pPr marL="0" lvl="0" indent="-69850" algn="l" rtl="0">
              <a:spcBef>
                <a:spcPts val="0"/>
              </a:spcBef>
              <a:spcAft>
                <a:spcPts val="0"/>
              </a:spcAft>
              <a:buClr>
                <a:srgbClr val="333333"/>
              </a:buClr>
              <a:buSzPts val="1100"/>
              <a:buFont typeface="Arial"/>
              <a:buChar char="•"/>
            </a:pPr>
            <a:r>
              <a:rPr lang="en-US" b="0" i="0">
                <a:solidFill>
                  <a:srgbClr val="333333"/>
                </a:solidFill>
                <a:latin typeface="Times New Roman"/>
                <a:ea typeface="Times New Roman"/>
                <a:cs typeface="Times New Roman"/>
                <a:sym typeface="Times New Roman"/>
              </a:rPr>
              <a:t>cancer centers, primary health care settings, pediatric clinics, </a:t>
            </a:r>
            <a:endParaRPr sz="800"/>
          </a:p>
          <a:p>
            <a:pPr marL="0" lvl="0" indent="-69850" algn="l" rtl="0">
              <a:spcBef>
                <a:spcPts val="0"/>
              </a:spcBef>
              <a:spcAft>
                <a:spcPts val="0"/>
              </a:spcAft>
              <a:buClr>
                <a:srgbClr val="333333"/>
              </a:buClr>
              <a:buSzPts val="1100"/>
              <a:buFont typeface="Arial"/>
              <a:buChar char="•"/>
            </a:pPr>
            <a:r>
              <a:rPr lang="en-US" b="0" i="0">
                <a:solidFill>
                  <a:srgbClr val="333333"/>
                </a:solidFill>
                <a:latin typeface="Times New Roman"/>
                <a:ea typeface="Times New Roman"/>
                <a:cs typeface="Times New Roman"/>
                <a:sym typeface="Times New Roman"/>
              </a:rPr>
              <a:t>industrial health, school health, research centers</a:t>
            </a:r>
            <a:endParaRPr sz="800"/>
          </a:p>
          <a:p>
            <a:pPr marL="0" lvl="0" indent="-69850" algn="l" rtl="0">
              <a:spcBef>
                <a:spcPts val="0"/>
              </a:spcBef>
              <a:spcAft>
                <a:spcPts val="0"/>
              </a:spcAft>
              <a:buClr>
                <a:srgbClr val="333333"/>
              </a:buClr>
              <a:buSzPts val="1100"/>
              <a:buFont typeface="Arial"/>
              <a:buChar char="•"/>
            </a:pPr>
            <a:r>
              <a:rPr lang="en-US" b="0" i="0">
                <a:solidFill>
                  <a:srgbClr val="333333"/>
                </a:solidFill>
                <a:latin typeface="Times New Roman"/>
                <a:ea typeface="Times New Roman"/>
                <a:cs typeface="Times New Roman"/>
                <a:sym typeface="Times New Roman"/>
              </a:rPr>
              <a:t>biotech and insurance industries</a:t>
            </a:r>
            <a:endParaRPr sz="800"/>
          </a:p>
          <a:p>
            <a:pPr marL="0" lvl="0" indent="0" algn="l" rtl="0">
              <a:spcBef>
                <a:spcPts val="0"/>
              </a:spcBef>
              <a:spcAft>
                <a:spcPts val="0"/>
              </a:spcAft>
              <a:buClr>
                <a:schemeClr val="dk1"/>
              </a:buClr>
              <a:buSzPts val="1400"/>
              <a:buFont typeface="Arial"/>
              <a:buNone/>
            </a:pPr>
            <a:endParaRPr b="0" i="0">
              <a:solidFill>
                <a:srgbClr val="333333"/>
              </a:solidFill>
              <a:latin typeface="Times New Roman"/>
              <a:ea typeface="Times New Roman"/>
              <a:cs typeface="Times New Roman"/>
              <a:sym typeface="Times New Roman"/>
            </a:endParaRPr>
          </a:p>
          <a:p>
            <a:pPr marL="0" lvl="0" indent="0" algn="l" rtl="0">
              <a:spcBef>
                <a:spcPts val="0"/>
              </a:spcBef>
              <a:spcAft>
                <a:spcPts val="0"/>
              </a:spcAft>
              <a:buNone/>
            </a:pPr>
            <a:r>
              <a:rPr lang="en-US" b="1" i="0">
                <a:solidFill>
                  <a:srgbClr val="333333"/>
                </a:solidFill>
                <a:latin typeface="Times New Roman"/>
                <a:ea typeface="Times New Roman"/>
                <a:cs typeface="Times New Roman"/>
                <a:sym typeface="Times New Roman"/>
              </a:rPr>
              <a:t>What are the other changes in nursing education?</a:t>
            </a:r>
            <a:endParaRPr sz="800"/>
          </a:p>
          <a:p>
            <a:pPr marL="0" lvl="0" indent="0" algn="l" rtl="0">
              <a:spcBef>
                <a:spcPts val="0"/>
              </a:spcBef>
              <a:spcAft>
                <a:spcPts val="0"/>
              </a:spcAft>
              <a:buClr>
                <a:schemeClr val="dk1"/>
              </a:buClr>
              <a:buSzPts val="1400"/>
              <a:buFont typeface="Arial"/>
              <a:buNone/>
            </a:pPr>
            <a:endParaRPr b="1" i="0">
              <a:solidFill>
                <a:srgbClr val="333333"/>
              </a:solidFill>
              <a:latin typeface="Times New Roman"/>
              <a:ea typeface="Times New Roman"/>
              <a:cs typeface="Times New Roman"/>
              <a:sym typeface="Times New Roman"/>
            </a:endParaRPr>
          </a:p>
          <a:p>
            <a:pPr marL="0" lvl="0" indent="0" algn="l" rtl="0">
              <a:spcBef>
                <a:spcPts val="0"/>
              </a:spcBef>
              <a:spcAft>
                <a:spcPts val="0"/>
              </a:spcAft>
              <a:buNone/>
            </a:pPr>
            <a:endParaRPr sz="800"/>
          </a:p>
        </p:txBody>
      </p:sp>
      <p:sp>
        <p:nvSpPr>
          <p:cNvPr id="1134" name="Google Shape;1134;ge735701a91_0_1247: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e735701a91_0_1253: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0" name="Google Shape;1140;ge735701a91_0_1253:notes"/>
          <p:cNvSpPr txBox="1">
            <a:spLocks noGrp="1"/>
          </p:cNvSpPr>
          <p:nvPr>
            <p:ph type="body" idx="1"/>
          </p:nvPr>
        </p:nvSpPr>
        <p:spPr>
          <a:xfrm>
            <a:off x="685800" y="4379411"/>
            <a:ext cx="5486400" cy="4284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595D60"/>
                </a:solidFill>
                <a:latin typeface="Arial"/>
                <a:ea typeface="Arial"/>
                <a:cs typeface="Arial"/>
                <a:sym typeface="Arial"/>
              </a:rPr>
              <a:t>Over the last two decades, nursing not only has been a leader in online education, but the online environment has become a staple. Online learning has matured from a basic discussion board in 1997 to virtual classrooms and simulations It has grown in enrolment and acceptance and especially appealing to nursing students who otherwise might be unable to pursue their education because of family and work demands, or because they live too far from a school to attend classes. Nurses worldwide have taken advantage of the flexible scheduling and variety of nursing specializations available via online educational programs.</a:t>
            </a:r>
            <a:r>
              <a:rPr lang="en-US" baseline="30000">
                <a:solidFill>
                  <a:srgbClr val="595D60"/>
                </a:solidFill>
                <a:latin typeface="Arial"/>
                <a:ea typeface="Arial"/>
                <a:cs typeface="Arial"/>
                <a:sym typeface="Arial"/>
              </a:rPr>
              <a:t>2, 3</a:t>
            </a:r>
            <a:endParaRPr>
              <a:latin typeface="Arial"/>
              <a:ea typeface="Arial"/>
              <a:cs typeface="Arial"/>
              <a:sym typeface="Arial"/>
            </a:endParaRPr>
          </a:p>
          <a:p>
            <a:pPr marL="0" lvl="0" indent="0" algn="l" rtl="0">
              <a:spcBef>
                <a:spcPts val="0"/>
              </a:spcBef>
              <a:spcAft>
                <a:spcPts val="0"/>
              </a:spcAft>
              <a:buNone/>
            </a:pPr>
            <a:r>
              <a:rPr lang="en-US">
                <a:solidFill>
                  <a:srgbClr val="595D60"/>
                </a:solidFill>
                <a:latin typeface="Arial"/>
                <a:ea typeface="Arial"/>
                <a:cs typeface="Arial"/>
                <a:sym typeface="Arial"/>
              </a:rPr>
              <a:t>Students across the globe can actively engage in a virtual learning environment of classroom, lab and clinical settings — all rich in diverse perspectives and ideas.</a:t>
            </a:r>
            <a:endParaRPr sz="600"/>
          </a:p>
          <a:p>
            <a:pPr marL="0" lvl="0" indent="0" algn="l" rtl="0">
              <a:spcBef>
                <a:spcPts val="0"/>
              </a:spcBef>
              <a:spcAft>
                <a:spcPts val="0"/>
              </a:spcAft>
              <a:buNone/>
            </a:pPr>
            <a:r>
              <a:rPr lang="en-US" b="1">
                <a:solidFill>
                  <a:srgbClr val="595D60"/>
                </a:solidFill>
                <a:latin typeface="Arial"/>
                <a:ea typeface="Arial"/>
                <a:cs typeface="Arial"/>
                <a:sym typeface="Arial"/>
              </a:rPr>
              <a:t>What about online simulations?</a:t>
            </a:r>
            <a:endParaRPr b="1">
              <a:latin typeface="Times New Roman"/>
              <a:ea typeface="Times New Roman"/>
              <a:cs typeface="Times New Roman"/>
              <a:sym typeface="Times New Roman"/>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endParaRPr/>
          </a:p>
        </p:txBody>
      </p:sp>
      <p:sp>
        <p:nvSpPr>
          <p:cNvPr id="1141" name="Google Shape;1141;ge735701a91_0_1253: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e735701a91_0_1260: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8" name="Google Shape;1148;ge735701a91_0_1260: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000">
                <a:solidFill>
                  <a:srgbClr val="595D60"/>
                </a:solidFill>
                <a:latin typeface="Arial"/>
                <a:ea typeface="Arial"/>
                <a:cs typeface="Arial"/>
                <a:sym typeface="Arial"/>
              </a:rPr>
              <a:t>Nursing faculty immersed themselves in this new learning culture, navigating the online landscape, learning new technologies and teaching methods and adapting the clinical education arena to online simulations. The technology allows students to actively engage with peers and faculty to changes in science and technology, patient-care needs and student preferences. As a result, online simulation learning helps equip students with skills, because the rapid growth of technology in clinical care means that the nurse of the future must be a health technology expert who provides safe, high quality, technology-infused patient care and is capable of accessing accurate, current information at the point of care.</a:t>
            </a:r>
            <a:r>
              <a:rPr lang="en-US" sz="1000" baseline="30000">
                <a:solidFill>
                  <a:srgbClr val="595D60"/>
                </a:solidFill>
                <a:latin typeface="Arial"/>
                <a:ea typeface="Arial"/>
                <a:cs typeface="Arial"/>
                <a:sym typeface="Arial"/>
              </a:rPr>
              <a:t>8n </a:t>
            </a:r>
            <a:r>
              <a:rPr lang="en-US" sz="1000" b="1"/>
              <a:t>With the changes to move forward, what are some of the questions we need to ask?</a:t>
            </a:r>
            <a:endParaRPr sz="700"/>
          </a:p>
          <a:p>
            <a:pPr marL="0" lvl="0" indent="0" algn="l" rtl="0">
              <a:lnSpc>
                <a:spcPct val="107000"/>
              </a:lnSpc>
              <a:spcBef>
                <a:spcPts val="800"/>
              </a:spcBef>
              <a:spcAft>
                <a:spcPts val="0"/>
              </a:spcAft>
              <a:buNone/>
            </a:pPr>
            <a:endParaRPr sz="1200">
              <a:latin typeface="Times New Roman"/>
              <a:ea typeface="Times New Roman"/>
              <a:cs typeface="Times New Roman"/>
              <a:sym typeface="Times New Roman"/>
            </a:endParaRPr>
          </a:p>
          <a:p>
            <a:pPr marL="0" lvl="0" indent="0" algn="l" rtl="0">
              <a:spcBef>
                <a:spcPts val="800"/>
              </a:spcBef>
              <a:spcAft>
                <a:spcPts val="0"/>
              </a:spcAft>
              <a:buNone/>
            </a:pPr>
            <a:endParaRPr sz="1200"/>
          </a:p>
        </p:txBody>
      </p:sp>
      <p:sp>
        <p:nvSpPr>
          <p:cNvPr id="1149" name="Google Shape;1149;ge735701a91_0_1260: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e735701a91_0_1267: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6" name="Google Shape;1156;ge735701a91_0_1267: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900" b="1"/>
              <a:t>What are the challenges we need to be aware of?</a:t>
            </a:r>
            <a:endParaRPr sz="1000"/>
          </a:p>
          <a:p>
            <a:pPr marL="0" lvl="0" indent="0" algn="l" rtl="0">
              <a:spcBef>
                <a:spcPts val="0"/>
              </a:spcBef>
              <a:spcAft>
                <a:spcPts val="0"/>
              </a:spcAft>
              <a:buNone/>
            </a:pPr>
            <a:endParaRPr sz="1000"/>
          </a:p>
        </p:txBody>
      </p:sp>
      <p:sp>
        <p:nvSpPr>
          <p:cNvPr id="1157" name="Google Shape;1157;ge735701a91_0_1267: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ge735701a91_0_1276: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6" name="Google Shape;1166;ge735701a91_0_1276: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000">
                <a:latin typeface="Arial"/>
                <a:ea typeface="Arial"/>
                <a:cs typeface="Arial"/>
                <a:sym typeface="Arial"/>
              </a:rPr>
              <a:t>There are many challenges that we need to overcome. </a:t>
            </a:r>
            <a:endParaRPr sz="700"/>
          </a:p>
          <a:p>
            <a:pPr marL="342900" lvl="0" indent="-317500" algn="l" rtl="0">
              <a:spcBef>
                <a:spcPts val="0"/>
              </a:spcBef>
              <a:spcAft>
                <a:spcPts val="0"/>
              </a:spcAft>
              <a:buClr>
                <a:schemeClr val="dk1"/>
              </a:buClr>
              <a:buSzPts val="1000"/>
              <a:buFont typeface="Arial"/>
              <a:buAutoNum type="arabicPeriod"/>
            </a:pPr>
            <a:r>
              <a:rPr lang="en-US" sz="1000">
                <a:latin typeface="Arial"/>
                <a:ea typeface="Arial"/>
                <a:cs typeface="Arial"/>
                <a:sym typeface="Arial"/>
              </a:rPr>
              <a:t>We a need an effective and efficient delivery methods </a:t>
            </a:r>
            <a:endParaRPr sz="700"/>
          </a:p>
          <a:p>
            <a:pPr marL="342900" lvl="0" indent="-317500" algn="l" rtl="0">
              <a:spcBef>
                <a:spcPts val="0"/>
              </a:spcBef>
              <a:spcAft>
                <a:spcPts val="0"/>
              </a:spcAft>
              <a:buClr>
                <a:schemeClr val="dk1"/>
              </a:buClr>
              <a:buSzPts val="1000"/>
              <a:buFont typeface="Arial"/>
              <a:buAutoNum type="arabicPeriod"/>
            </a:pPr>
            <a:r>
              <a:rPr lang="en-US" sz="1000">
                <a:latin typeface="Arial"/>
                <a:ea typeface="Arial"/>
                <a:cs typeface="Arial"/>
                <a:sym typeface="Arial"/>
              </a:rPr>
              <a:t>The tools we use should be user friendly</a:t>
            </a:r>
            <a:endParaRPr sz="700"/>
          </a:p>
          <a:p>
            <a:pPr marL="342900" lvl="0" indent="-317500" algn="l" rtl="0">
              <a:spcBef>
                <a:spcPts val="0"/>
              </a:spcBef>
              <a:spcAft>
                <a:spcPts val="0"/>
              </a:spcAft>
              <a:buClr>
                <a:schemeClr val="dk1"/>
              </a:buClr>
              <a:buSzPts val="1000"/>
              <a:buFont typeface="Arial"/>
              <a:buAutoNum type="arabicPeriod"/>
            </a:pPr>
            <a:r>
              <a:rPr lang="en-US" sz="1000">
                <a:latin typeface="Arial"/>
                <a:ea typeface="Arial"/>
                <a:cs typeface="Arial"/>
                <a:sym typeface="Arial"/>
              </a:rPr>
              <a:t>We need to ensure nursing students have the technical abilities to use the online delivery methods and tools.</a:t>
            </a:r>
            <a:endParaRPr sz="700"/>
          </a:p>
          <a:p>
            <a:pPr marL="342900" lvl="0" indent="-317500" algn="l" rtl="0">
              <a:spcBef>
                <a:spcPts val="0"/>
              </a:spcBef>
              <a:spcAft>
                <a:spcPts val="0"/>
              </a:spcAft>
              <a:buClr>
                <a:schemeClr val="dk1"/>
              </a:buClr>
              <a:buSzPts val="1000"/>
              <a:buFont typeface="Arial"/>
              <a:buAutoNum type="arabicPeriod"/>
            </a:pPr>
            <a:r>
              <a:rPr lang="en-US" sz="1000">
                <a:latin typeface="Arial"/>
                <a:ea typeface="Arial"/>
                <a:cs typeface="Arial"/>
                <a:sym typeface="Arial"/>
              </a:rPr>
              <a:t>The content of each course must be relevant in today’s context</a:t>
            </a:r>
            <a:endParaRPr sz="700"/>
          </a:p>
          <a:p>
            <a:pPr marL="342900" lvl="0" indent="-317500" algn="l" rtl="0">
              <a:spcBef>
                <a:spcPts val="0"/>
              </a:spcBef>
              <a:spcAft>
                <a:spcPts val="0"/>
              </a:spcAft>
              <a:buClr>
                <a:schemeClr val="dk1"/>
              </a:buClr>
              <a:buSzPts val="1000"/>
              <a:buFont typeface="Arial"/>
              <a:buAutoNum type="arabicPeriod"/>
            </a:pPr>
            <a:r>
              <a:rPr lang="en-US" sz="1000">
                <a:latin typeface="Arial"/>
                <a:ea typeface="Arial"/>
                <a:cs typeface="Arial"/>
                <a:sym typeface="Arial"/>
              </a:rPr>
              <a:t>We need to ensure that core clinical content matches the theoretical input</a:t>
            </a:r>
            <a:endParaRPr sz="700"/>
          </a:p>
          <a:p>
            <a:pPr marL="342900" lvl="0" indent="-317500" algn="l" rtl="0">
              <a:spcBef>
                <a:spcPts val="0"/>
              </a:spcBef>
              <a:spcAft>
                <a:spcPts val="0"/>
              </a:spcAft>
              <a:buClr>
                <a:schemeClr val="dk1"/>
              </a:buClr>
              <a:buSzPts val="1000"/>
              <a:buFont typeface="Arial"/>
              <a:buAutoNum type="arabicPeriod"/>
            </a:pPr>
            <a:r>
              <a:rPr lang="en-US" sz="1000">
                <a:latin typeface="Arial"/>
                <a:ea typeface="Arial"/>
                <a:cs typeface="Arial"/>
                <a:sym typeface="Arial"/>
              </a:rPr>
              <a:t>There should be a clear and authentic assessment strategies of e-Leaning</a:t>
            </a:r>
            <a:endParaRPr sz="700"/>
          </a:p>
          <a:p>
            <a:pPr marL="342900" lvl="0" indent="-254000" algn="l" rtl="0">
              <a:spcBef>
                <a:spcPts val="0"/>
              </a:spcBef>
              <a:spcAft>
                <a:spcPts val="0"/>
              </a:spcAft>
              <a:buClr>
                <a:schemeClr val="dk1"/>
              </a:buClr>
              <a:buSzPts val="1400"/>
              <a:buFont typeface="Arial"/>
              <a:buNone/>
            </a:pPr>
            <a:endParaRPr sz="1000">
              <a:latin typeface="Arial"/>
              <a:ea typeface="Arial"/>
              <a:cs typeface="Arial"/>
              <a:sym typeface="Arial"/>
            </a:endParaRPr>
          </a:p>
          <a:p>
            <a:pPr marL="0" lvl="0" indent="0" algn="l" rtl="0">
              <a:spcBef>
                <a:spcPts val="0"/>
              </a:spcBef>
              <a:spcAft>
                <a:spcPts val="0"/>
              </a:spcAft>
              <a:buNone/>
            </a:pPr>
            <a:r>
              <a:rPr lang="en-US" sz="1000" b="1">
                <a:latin typeface="Arial"/>
                <a:ea typeface="Arial"/>
                <a:cs typeface="Arial"/>
                <a:sym typeface="Arial"/>
              </a:rPr>
              <a:t>Based on the roadmap for global integration across nursing</a:t>
            </a:r>
            <a:endParaRPr sz="700"/>
          </a:p>
        </p:txBody>
      </p:sp>
      <p:sp>
        <p:nvSpPr>
          <p:cNvPr id="1167" name="Google Shape;1167;ge735701a91_0_1276: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e735701a91_0_1302: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3" name="Google Shape;1193;ge735701a91_0_1302: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 We can use this roadmap in our nursing curriculum. </a:t>
            </a:r>
            <a:r>
              <a:rPr lang="en-US">
                <a:latin typeface="Times New Roman"/>
                <a:ea typeface="Times New Roman"/>
                <a:cs typeface="Times New Roman"/>
                <a:sym typeface="Times New Roman"/>
              </a:rPr>
              <a:t>Technological advances have brought new opportunities for clinical application of nursing,  one of the core trends shaping the future of healthcare. The sheer size of the global workforce and the diversity of the professional role and settings in which nurses practice make them ideally placed to deliver health care, from novice to advanced practice levels. </a:t>
            </a:r>
            <a:endParaRPr sz="800"/>
          </a:p>
          <a:p>
            <a:pPr marL="0" lvl="0" indent="0" algn="l" rtl="0">
              <a:spcBef>
                <a:spcPts val="0"/>
              </a:spcBef>
              <a:spcAft>
                <a:spcPts val="0"/>
              </a:spcAft>
              <a:buNone/>
            </a:pPr>
            <a:endParaRPr b="0" i="0" u="none" strike="noStrike">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US">
                <a:solidFill>
                  <a:srgbClr val="333333"/>
                </a:solidFill>
                <a:latin typeface="Times New Roman"/>
                <a:ea typeface="Times New Roman"/>
                <a:cs typeface="Times New Roman"/>
                <a:sym typeface="Times New Roman"/>
              </a:rPr>
              <a:t>Best evidence indicates that it is important for the online learner to have several ways to contact the instructor including email, video chat, telephone, or web conferencing. Instructors also should state availability times and create an environment that is comfortable for students to contact them . A positive, encouraging environment impacts learner motivation directly (</a:t>
            </a:r>
            <a:r>
              <a:rPr lang="en-US" u="sng">
                <a:solidFill>
                  <a:srgbClr val="006A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Kuo et al., 2014</a:t>
            </a:r>
            <a:r>
              <a:rPr lang="en-US">
                <a:solidFill>
                  <a:srgbClr val="333333"/>
                </a:solidFill>
                <a:latin typeface="Times New Roman"/>
                <a:ea typeface="Times New Roman"/>
                <a:cs typeface="Times New Roman"/>
                <a:sym typeface="Times New Roman"/>
              </a:rPr>
              <a:t>). </a:t>
            </a:r>
            <a:r>
              <a:rPr lang="en-US" b="1"/>
              <a:t>The online nursing education</a:t>
            </a:r>
            <a:endParaRPr sz="800"/>
          </a:p>
          <a:p>
            <a:pPr marL="0" lvl="0" indent="0" algn="l" rtl="0">
              <a:spcBef>
                <a:spcPts val="0"/>
              </a:spcBef>
              <a:spcAft>
                <a:spcPts val="0"/>
              </a:spcAft>
              <a:buNone/>
            </a:pPr>
            <a:r>
              <a:rPr lang="en-US" b="1"/>
              <a:t>best practice</a:t>
            </a:r>
            <a:endParaRPr b="1">
              <a:latin typeface="Times New Roman"/>
              <a:ea typeface="Times New Roman"/>
              <a:cs typeface="Times New Roman"/>
              <a:sym typeface="Times New Roman"/>
            </a:endParaRPr>
          </a:p>
          <a:p>
            <a:pPr marL="0" lvl="0" indent="0" algn="l" rtl="0">
              <a:spcBef>
                <a:spcPts val="0"/>
              </a:spcBef>
              <a:spcAft>
                <a:spcPts val="0"/>
              </a:spcAft>
              <a:buNone/>
            </a:pPr>
            <a:endParaRPr sz="800"/>
          </a:p>
        </p:txBody>
      </p:sp>
      <p:sp>
        <p:nvSpPr>
          <p:cNvPr id="1194" name="Google Shape;1194;ge735701a91_0_1302: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e735701a91_0_1308: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0" name="Google Shape;1200;ge735701a91_0_1308: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700"/>
              <a:t>Although the best practice instructor checklist was developed for genomic integration in the curriculum, I believe that it could be useful for any nursing courses to ensure that online teaching and learning are of high standard.</a:t>
            </a:r>
            <a:endParaRPr sz="800"/>
          </a:p>
          <a:p>
            <a:pPr marL="0" lvl="0" indent="0" algn="l" rtl="0">
              <a:spcBef>
                <a:spcPts val="0"/>
              </a:spcBef>
              <a:spcAft>
                <a:spcPts val="0"/>
              </a:spcAft>
              <a:buNone/>
            </a:pPr>
            <a:r>
              <a:rPr lang="en-US" sz="1700" b="1"/>
              <a:t>What are some online teaching tips</a:t>
            </a:r>
            <a:endParaRPr sz="800"/>
          </a:p>
        </p:txBody>
      </p:sp>
      <p:sp>
        <p:nvSpPr>
          <p:cNvPr id="1201" name="Google Shape;1201;ge735701a91_0_1308: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e6aaf026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2" name="Google Shape;742;ge6aaf026b5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ge735701a91_0_1314: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ge735701a91_0_1314: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rial"/>
                <a:ea typeface="Arial"/>
                <a:cs typeface="Arial"/>
                <a:sym typeface="Arial"/>
              </a:rPr>
              <a:t>Instructor presence is a pivotal component of online learning. Instructor presence encourages student engagement and connections with other students. Instructors should pay attention in how they provide constructive feedback to students’ work and accomplishment. They should also offer technological support when needed and stress the importance of being organised in what they need to learn using the information provided online.</a:t>
            </a:r>
            <a:endParaRPr sz="700"/>
          </a:p>
          <a:p>
            <a:pPr marL="0" lvl="0" indent="0" algn="l" rtl="0">
              <a:spcBef>
                <a:spcPts val="0"/>
              </a:spcBef>
              <a:spcAft>
                <a:spcPts val="0"/>
              </a:spcAft>
              <a:buNone/>
            </a:pPr>
            <a:endParaRPr sz="1000">
              <a:latin typeface="Arial"/>
              <a:ea typeface="Arial"/>
              <a:cs typeface="Arial"/>
              <a:sym typeface="Arial"/>
            </a:endParaRPr>
          </a:p>
          <a:p>
            <a:pPr marL="0" lvl="0" indent="0" algn="l" rtl="0">
              <a:spcBef>
                <a:spcPts val="0"/>
              </a:spcBef>
              <a:spcAft>
                <a:spcPts val="0"/>
              </a:spcAft>
              <a:buNone/>
            </a:pPr>
            <a:r>
              <a:rPr lang="en-US" sz="1000" b="1">
                <a:latin typeface="Arial"/>
                <a:ea typeface="Arial"/>
                <a:cs typeface="Arial"/>
                <a:sym typeface="Arial"/>
              </a:rPr>
              <a:t>We should also be mindful of the educational principles</a:t>
            </a:r>
            <a:endParaRPr sz="700"/>
          </a:p>
          <a:p>
            <a:pPr marL="0" lvl="0" indent="0" algn="l" rtl="0">
              <a:spcBef>
                <a:spcPts val="0"/>
              </a:spcBef>
              <a:spcAft>
                <a:spcPts val="0"/>
              </a:spcAft>
              <a:buNone/>
            </a:pPr>
            <a:endParaRPr sz="1000">
              <a:latin typeface="Arial"/>
              <a:ea typeface="Arial"/>
              <a:cs typeface="Arial"/>
              <a:sym typeface="Arial"/>
            </a:endParaRPr>
          </a:p>
        </p:txBody>
      </p:sp>
      <p:sp>
        <p:nvSpPr>
          <p:cNvPr id="1208" name="Google Shape;1208;ge735701a91_0_1314: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e735701a91_0_1338: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2" name="Google Shape;1232;ge735701a91_0_1338: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These educational principles are provided by the National League of Nurses.</a:t>
            </a:r>
            <a:endParaRPr sz="600"/>
          </a:p>
          <a:p>
            <a:pPr marL="0" lvl="0" indent="0" algn="l" rtl="0">
              <a:spcBef>
                <a:spcPts val="0"/>
              </a:spcBef>
              <a:spcAft>
                <a:spcPts val="0"/>
              </a:spcAft>
              <a:buNone/>
            </a:pPr>
            <a:r>
              <a:rPr lang="en-US"/>
              <a:t>    These principles are important for successful teaching and learning today and in the future.</a:t>
            </a:r>
            <a:endParaRPr sz="600"/>
          </a:p>
          <a:p>
            <a:pPr marL="0" lvl="0" indent="0" algn="l" rtl="0">
              <a:spcBef>
                <a:spcPts val="0"/>
              </a:spcBef>
              <a:spcAft>
                <a:spcPts val="0"/>
              </a:spcAft>
              <a:buNone/>
            </a:pPr>
            <a:r>
              <a:rPr lang="en-US"/>
              <a:t>    We need to learn what the past nursing education provided us to plan the path for what i9s to come.</a:t>
            </a:r>
            <a:endParaRPr sz="600"/>
          </a:p>
          <a:p>
            <a:pPr marL="0" lvl="0" indent="0" algn="l" rtl="0">
              <a:spcBef>
                <a:spcPts val="0"/>
              </a:spcBef>
              <a:spcAft>
                <a:spcPts val="0"/>
              </a:spcAft>
              <a:buNone/>
            </a:pPr>
            <a:r>
              <a:rPr lang="en-US"/>
              <a:t>    Although the educational paradigm have changes so do teaching and learning among nursing students and educators have changed.</a:t>
            </a:r>
            <a:endParaRPr sz="600"/>
          </a:p>
          <a:p>
            <a:pPr marL="0" lvl="0" indent="0" algn="l" rtl="0">
              <a:spcBef>
                <a:spcPts val="0"/>
              </a:spcBef>
              <a:spcAft>
                <a:spcPts val="0"/>
              </a:spcAft>
              <a:buNone/>
            </a:pPr>
            <a:r>
              <a:rPr lang="en-US"/>
              <a:t>   Rescuing nursing education to be contemporary is a continuous process and we always need to be proactive to meet the challenges to come before us.</a:t>
            </a:r>
            <a:endParaRPr sz="600"/>
          </a:p>
          <a:p>
            <a:pPr marL="0" lvl="0" indent="0" algn="l" rtl="0">
              <a:spcBef>
                <a:spcPts val="0"/>
              </a:spcBef>
              <a:spcAft>
                <a:spcPts val="0"/>
              </a:spcAft>
              <a:buNone/>
            </a:pPr>
            <a:endParaRPr/>
          </a:p>
          <a:p>
            <a:pPr marL="0" lvl="0" indent="0" algn="l" rtl="0">
              <a:spcBef>
                <a:spcPts val="0"/>
              </a:spcBef>
              <a:spcAft>
                <a:spcPts val="0"/>
              </a:spcAft>
              <a:buNone/>
            </a:pPr>
            <a:r>
              <a:rPr lang="en-US" b="1"/>
              <a:t>I want to leave you with the  following key messages </a:t>
            </a:r>
            <a:endParaRPr sz="600"/>
          </a:p>
        </p:txBody>
      </p:sp>
      <p:sp>
        <p:nvSpPr>
          <p:cNvPr id="1233" name="Google Shape;1233;ge735701a91_0_1338: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e735701a91_0_1356: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1" name="Google Shape;1251;ge735701a91_0_1356: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rial"/>
                <a:ea typeface="Arial"/>
                <a:cs typeface="Arial"/>
                <a:sym typeface="Arial"/>
              </a:rPr>
              <a:t>The five key messages I want to leave you are</a:t>
            </a:r>
            <a:endParaRPr sz="700"/>
          </a:p>
          <a:p>
            <a:pPr marL="228600" lvl="0" indent="-203200" algn="l" rtl="0">
              <a:spcBef>
                <a:spcPts val="0"/>
              </a:spcBef>
              <a:spcAft>
                <a:spcPts val="0"/>
              </a:spcAft>
              <a:buClr>
                <a:schemeClr val="dk1"/>
              </a:buClr>
              <a:buSzPts val="1200"/>
              <a:buFont typeface="Arial"/>
              <a:buAutoNum type="arabicPeriod"/>
            </a:pPr>
            <a:r>
              <a:rPr lang="en-US" sz="1200">
                <a:latin typeface="Arial"/>
                <a:ea typeface="Arial"/>
                <a:cs typeface="Arial"/>
                <a:sym typeface="Arial"/>
              </a:rPr>
              <a:t>Be proactive in making the changes needed to make the nursing curriculum contemporary</a:t>
            </a:r>
            <a:endParaRPr sz="700"/>
          </a:p>
          <a:p>
            <a:pPr marL="228600" lvl="0" indent="-203200" algn="l" rtl="0">
              <a:spcBef>
                <a:spcPts val="0"/>
              </a:spcBef>
              <a:spcAft>
                <a:spcPts val="0"/>
              </a:spcAft>
              <a:buClr>
                <a:schemeClr val="dk1"/>
              </a:buClr>
              <a:buSzPts val="1200"/>
              <a:buFont typeface="Arial"/>
              <a:buAutoNum type="arabicPeriod"/>
            </a:pPr>
            <a:r>
              <a:rPr lang="en-US" sz="1200">
                <a:latin typeface="Arial"/>
                <a:ea typeface="Arial"/>
                <a:cs typeface="Arial"/>
                <a:sym typeface="Arial"/>
              </a:rPr>
              <a:t>Do not be afraid to change any aspects of the nursing curriculum</a:t>
            </a:r>
            <a:endParaRPr sz="700"/>
          </a:p>
          <a:p>
            <a:pPr marL="228600" lvl="0" indent="-203200" algn="l" rtl="0">
              <a:spcBef>
                <a:spcPts val="0"/>
              </a:spcBef>
              <a:spcAft>
                <a:spcPts val="0"/>
              </a:spcAft>
              <a:buClr>
                <a:schemeClr val="dk1"/>
              </a:buClr>
              <a:buSzPts val="1200"/>
              <a:buFont typeface="Arial"/>
              <a:buAutoNum type="arabicPeriod"/>
            </a:pPr>
            <a:r>
              <a:rPr lang="en-US" sz="1200">
                <a:latin typeface="Arial"/>
                <a:ea typeface="Arial"/>
                <a:cs typeface="Arial"/>
                <a:sym typeface="Arial"/>
              </a:rPr>
              <a:t>Consider alternatives that will facilitate nursing students’ learning needs</a:t>
            </a:r>
            <a:endParaRPr sz="700"/>
          </a:p>
          <a:p>
            <a:pPr marL="228600" lvl="0" indent="-203200" algn="l" rtl="0">
              <a:spcBef>
                <a:spcPts val="0"/>
              </a:spcBef>
              <a:spcAft>
                <a:spcPts val="0"/>
              </a:spcAft>
              <a:buClr>
                <a:schemeClr val="dk1"/>
              </a:buClr>
              <a:buSzPts val="1200"/>
              <a:buFont typeface="Arial"/>
              <a:buAutoNum type="arabicPeriod"/>
            </a:pPr>
            <a:r>
              <a:rPr lang="en-US" sz="1200">
                <a:latin typeface="Arial"/>
                <a:ea typeface="Arial"/>
                <a:cs typeface="Arial"/>
                <a:sym typeface="Arial"/>
              </a:rPr>
              <a:t>Continue to collaborate with other health disciplines and mostly clinical nurses </a:t>
            </a:r>
            <a:endParaRPr sz="700"/>
          </a:p>
          <a:p>
            <a:pPr marL="228600" lvl="0" indent="-203200" algn="l" rtl="0">
              <a:spcBef>
                <a:spcPts val="0"/>
              </a:spcBef>
              <a:spcAft>
                <a:spcPts val="0"/>
              </a:spcAft>
              <a:buClr>
                <a:schemeClr val="dk1"/>
              </a:buClr>
              <a:buSzPts val="1200"/>
              <a:buFont typeface="Arial"/>
              <a:buAutoNum type="arabicPeriod"/>
            </a:pPr>
            <a:r>
              <a:rPr lang="en-US" sz="1200">
                <a:latin typeface="Arial"/>
                <a:ea typeface="Arial"/>
                <a:cs typeface="Arial"/>
                <a:sym typeface="Arial"/>
              </a:rPr>
              <a:t>Always pursue excellence in uplifting nursing profession</a:t>
            </a:r>
            <a:endParaRPr sz="700"/>
          </a:p>
          <a:p>
            <a:pPr marL="228600" lvl="0" indent="-127000" algn="l" rtl="0">
              <a:spcBef>
                <a:spcPts val="0"/>
              </a:spcBef>
              <a:spcAft>
                <a:spcPts val="0"/>
              </a:spcAft>
              <a:buClr>
                <a:schemeClr val="dk1"/>
              </a:buClr>
              <a:buSzPts val="1600"/>
              <a:buFont typeface="Arial"/>
              <a:buNone/>
            </a:pPr>
            <a:endParaRPr sz="1200">
              <a:latin typeface="Arial"/>
              <a:ea typeface="Arial"/>
              <a:cs typeface="Arial"/>
              <a:sym typeface="Arial"/>
            </a:endParaRPr>
          </a:p>
          <a:p>
            <a:pPr marL="228600" lvl="0" indent="-127000" algn="l" rtl="0">
              <a:spcBef>
                <a:spcPts val="0"/>
              </a:spcBef>
              <a:spcAft>
                <a:spcPts val="0"/>
              </a:spcAft>
              <a:buClr>
                <a:schemeClr val="dk1"/>
              </a:buClr>
              <a:buSzPts val="1600"/>
              <a:buFont typeface="Arial"/>
              <a:buNone/>
            </a:pPr>
            <a:endParaRPr sz="1200">
              <a:latin typeface="Arial"/>
              <a:ea typeface="Arial"/>
              <a:cs typeface="Arial"/>
              <a:sym typeface="Arial"/>
            </a:endParaRPr>
          </a:p>
          <a:p>
            <a:pPr marL="0" lvl="0" indent="0" algn="l" rtl="0">
              <a:spcBef>
                <a:spcPts val="0"/>
              </a:spcBef>
              <a:spcAft>
                <a:spcPts val="0"/>
              </a:spcAft>
              <a:buNone/>
            </a:pPr>
            <a:r>
              <a:rPr lang="en-US" sz="1200" b="1">
                <a:latin typeface="Arial"/>
                <a:ea typeface="Arial"/>
                <a:cs typeface="Arial"/>
                <a:sym typeface="Arial"/>
              </a:rPr>
              <a:t>Thank you for listening to my presentation.</a:t>
            </a:r>
            <a:endParaRPr sz="700"/>
          </a:p>
        </p:txBody>
      </p:sp>
      <p:sp>
        <p:nvSpPr>
          <p:cNvPr id="1252" name="Google Shape;1252;ge735701a91_0_1356: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e735701a91_0_1378: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4" name="Google Shape;1274;ge735701a91_0_1378: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5" name="Google Shape;1275;ge735701a91_0_1378: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ge735701a91_0_1385:notes"/>
          <p:cNvSpPr>
            <a:spLocks noGrp="1" noRot="1" noChangeAspect="1"/>
          </p:cNvSpPr>
          <p:nvPr>
            <p:ph type="sldImg" idx="2"/>
          </p:nvPr>
        </p:nvSpPr>
        <p:spPr>
          <a:xfrm>
            <a:off x="444500" y="1142819"/>
            <a:ext cx="5969100" cy="3087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2" name="Google Shape;1282;ge735701a91_0_1385:notes"/>
          <p:cNvSpPr txBox="1">
            <a:spLocks noGrp="1"/>
          </p:cNvSpPr>
          <p:nvPr>
            <p:ph type="body" idx="1"/>
          </p:nvPr>
        </p:nvSpPr>
        <p:spPr>
          <a:xfrm>
            <a:off x="685800" y="4400556"/>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3" name="Google Shape;1283;ge735701a91_0_1385:notes"/>
          <p:cNvSpPr txBox="1">
            <a:spLocks noGrp="1"/>
          </p:cNvSpPr>
          <p:nvPr>
            <p:ph type="sldNum" idx="12"/>
          </p:nvPr>
        </p:nvSpPr>
        <p:spPr>
          <a:xfrm>
            <a:off x="3884613" y="8685225"/>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ge7ca4e6a9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rgbClr val="222222"/>
                </a:solidFill>
                <a:highlight>
                  <a:srgbClr val="FFFFFF"/>
                </a:highlight>
              </a:rPr>
              <a:t>Dr. Lopez will give her introduction then when you hear "</a:t>
            </a:r>
            <a:r>
              <a:rPr lang="en-US" sz="1000" b="1">
                <a:solidFill>
                  <a:srgbClr val="222222"/>
                </a:solidFill>
                <a:highlight>
                  <a:srgbClr val="FFFFFF"/>
                </a:highlight>
              </a:rPr>
              <a:t>The topic of my presentation today is.." </a:t>
            </a:r>
            <a:r>
              <a:rPr lang="en-US" sz="1000">
                <a:solidFill>
                  <a:srgbClr val="222222"/>
                </a:solidFill>
                <a:highlight>
                  <a:srgbClr val="FFFFFF"/>
                </a:highlight>
              </a:rPr>
              <a:t>then go to Dr. Lopez’s first slide</a:t>
            </a:r>
            <a:endParaRPr/>
          </a:p>
        </p:txBody>
      </p:sp>
      <p:sp>
        <p:nvSpPr>
          <p:cNvPr id="1289" name="Google Shape;1289;ge7ca4e6a97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e6aaf026b5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rgbClr val="222222"/>
                </a:solidFill>
                <a:highlight>
                  <a:srgbClr val="FFFFFF"/>
                </a:highlight>
              </a:rPr>
              <a:t>Dr. Lopez will give her introduction then when you hear "</a:t>
            </a:r>
            <a:r>
              <a:rPr lang="en-US" sz="1000" b="1">
                <a:solidFill>
                  <a:srgbClr val="222222"/>
                </a:solidFill>
                <a:highlight>
                  <a:srgbClr val="FFFFFF"/>
                </a:highlight>
              </a:rPr>
              <a:t>The topic of my presentation today is.." </a:t>
            </a:r>
            <a:r>
              <a:rPr lang="en-US" sz="1000">
                <a:solidFill>
                  <a:srgbClr val="222222"/>
                </a:solidFill>
                <a:highlight>
                  <a:srgbClr val="FFFFFF"/>
                </a:highlight>
              </a:rPr>
              <a:t>then go to Dr. Lopez’s first slide</a:t>
            </a:r>
            <a:endParaRPr/>
          </a:p>
        </p:txBody>
      </p:sp>
      <p:sp>
        <p:nvSpPr>
          <p:cNvPr id="1299" name="Google Shape;1299;ge6aaf026b5_0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df7ec69f4d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4" name="Google Shape;1304;gdf7ec69f4d_0_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e1d0861e8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6" name="Google Shape;1316;ge1d0861e8d_0_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ge735701a91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1" name="Google Shape;1321;ge735701a91_5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d80344068d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8" name="Google Shape;748;gd80344068d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e6a3bb9be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0" name="Google Shape;1330;ge6a3bb9be7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7"/>
        <p:cNvGrpSpPr/>
        <p:nvPr/>
      </p:nvGrpSpPr>
      <p:grpSpPr>
        <a:xfrm>
          <a:off x="0" y="0"/>
          <a:ext cx="0" cy="0"/>
          <a:chOff x="0" y="0"/>
          <a:chExt cx="0" cy="0"/>
        </a:xfrm>
      </p:grpSpPr>
      <p:sp>
        <p:nvSpPr>
          <p:cNvPr id="1338" name="Google Shape;1338;gd640b0cca0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9" name="Google Shape;1339;gd640b0cca0_0_7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ge48b12004d_0_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9" name="Google Shape;1349;ge48b12004d_0_7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0" name="Google Shape;1350;ge48b12004d_0_7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e48b12004d_0_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9" name="Google Shape;1359;ge48b12004d_0_7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endParaRPr/>
          </a:p>
        </p:txBody>
      </p:sp>
      <p:sp>
        <p:nvSpPr>
          <p:cNvPr id="1360" name="Google Shape;1360;ge48b12004d_0_7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e48b12004d_0_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ge48b12004d_0_7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endParaRPr/>
          </a:p>
        </p:txBody>
      </p:sp>
      <p:sp>
        <p:nvSpPr>
          <p:cNvPr id="1369" name="Google Shape;1369;ge48b12004d_0_7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ge48b12004d_0_7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
        <p:nvSpPr>
          <p:cNvPr id="1377" name="Google Shape;1377;ge48b12004d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78" name="Google Shape;1378;ge48b12004d_0_73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5"/>
        <p:cNvGrpSpPr/>
        <p:nvPr/>
      </p:nvGrpSpPr>
      <p:grpSpPr>
        <a:xfrm>
          <a:off x="0" y="0"/>
          <a:ext cx="0" cy="0"/>
          <a:chOff x="0" y="0"/>
          <a:chExt cx="0" cy="0"/>
        </a:xfrm>
      </p:grpSpPr>
      <p:sp>
        <p:nvSpPr>
          <p:cNvPr id="1626" name="Google Shape;1626;ge48b12004d_0_9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
        <p:nvSpPr>
          <p:cNvPr id="1627" name="Google Shape;1627;ge48b12004d_0_9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28" name="Google Shape;1628;ge48b12004d_0_98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ge48b12004d_0_10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0" name="Google Shape;1650;ge48b12004d_0_10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1" name="Google Shape;1651;ge48b12004d_0_10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e48b12004d_0_10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9" name="Google Shape;1659;ge48b12004d_0_10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0" name="Google Shape;1660;ge48b12004d_0_10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6"/>
        <p:cNvGrpSpPr/>
        <p:nvPr/>
      </p:nvGrpSpPr>
      <p:grpSpPr>
        <a:xfrm>
          <a:off x="0" y="0"/>
          <a:ext cx="0" cy="0"/>
          <a:chOff x="0" y="0"/>
          <a:chExt cx="0" cy="0"/>
        </a:xfrm>
      </p:grpSpPr>
      <p:sp>
        <p:nvSpPr>
          <p:cNvPr id="1667" name="Google Shape;1667;ge48b12004d_0_10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8" name="Google Shape;1668;ge48b12004d_0_10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1669" name="Google Shape;1669;ge48b12004d_0_10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e6aaf026b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8" name="Google Shape;758;ge6aaf026b5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ge48b12004d_0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ge48b12004d_0_10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8" name="Google Shape;1678;ge48b12004d_0_10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5"/>
        <p:cNvGrpSpPr/>
        <p:nvPr/>
      </p:nvGrpSpPr>
      <p:grpSpPr>
        <a:xfrm>
          <a:off x="0" y="0"/>
          <a:ext cx="0" cy="0"/>
          <a:chOff x="0" y="0"/>
          <a:chExt cx="0" cy="0"/>
        </a:xfrm>
      </p:grpSpPr>
      <p:sp>
        <p:nvSpPr>
          <p:cNvPr id="1686" name="Google Shape;1686;ge48b12004d_0_1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7" name="Google Shape;1687;ge48b12004d_0_10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1688" name="Google Shape;1688;ge48b12004d_0_10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e48b12004d_0_10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7" name="Google Shape;1697;ge48b12004d_0_10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8" name="Google Shape;1698;ge48b12004d_0_10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4"/>
        <p:cNvGrpSpPr/>
        <p:nvPr/>
      </p:nvGrpSpPr>
      <p:grpSpPr>
        <a:xfrm>
          <a:off x="0" y="0"/>
          <a:ext cx="0" cy="0"/>
          <a:chOff x="0" y="0"/>
          <a:chExt cx="0" cy="0"/>
        </a:xfrm>
      </p:grpSpPr>
      <p:sp>
        <p:nvSpPr>
          <p:cNvPr id="1705" name="Google Shape;1705;ge48b12004d_0_1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6" name="Google Shape;1706;ge48b12004d_0_10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7" name="Google Shape;1707;ge48b12004d_0_106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ge48b12004d_0_10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5" name="Google Shape;1715;ge48b12004d_0_10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6" name="Google Shape;1716;ge48b12004d_0_106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e48b12004d_0_1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4" name="Google Shape;1724;ge48b12004d_0_10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5" name="Google Shape;1725;ge48b12004d_0_10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ge48b12004d_0_10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3" name="Google Shape;1733;ge48b12004d_0_108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4" name="Google Shape;1734;ge48b12004d_0_108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0"/>
        <p:cNvGrpSpPr/>
        <p:nvPr/>
      </p:nvGrpSpPr>
      <p:grpSpPr>
        <a:xfrm>
          <a:off x="0" y="0"/>
          <a:ext cx="0" cy="0"/>
          <a:chOff x="0" y="0"/>
          <a:chExt cx="0" cy="0"/>
        </a:xfrm>
      </p:grpSpPr>
      <p:sp>
        <p:nvSpPr>
          <p:cNvPr id="1741" name="Google Shape;1741;ge48b12004d_0_1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2" name="Google Shape;1742;ge48b12004d_0_10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3" name="Google Shape;1743;ge48b12004d_0_10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9"/>
        <p:cNvGrpSpPr/>
        <p:nvPr/>
      </p:nvGrpSpPr>
      <p:grpSpPr>
        <a:xfrm>
          <a:off x="0" y="0"/>
          <a:ext cx="0" cy="0"/>
          <a:chOff x="0" y="0"/>
          <a:chExt cx="0" cy="0"/>
        </a:xfrm>
      </p:grpSpPr>
      <p:sp>
        <p:nvSpPr>
          <p:cNvPr id="1750" name="Google Shape;1750;ge48b12004d_0_1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1" name="Google Shape;1751;ge48b12004d_0_11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2" name="Google Shape;1752;ge48b12004d_0_110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e48b12004d_0_1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3" name="Google Shape;1763;ge48b12004d_0_11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4" name="Google Shape;1764;ge48b12004d_0_11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e7978685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4" name="Google Shape;764;ge79786859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0"/>
        <p:cNvGrpSpPr/>
        <p:nvPr/>
      </p:nvGrpSpPr>
      <p:grpSpPr>
        <a:xfrm>
          <a:off x="0" y="0"/>
          <a:ext cx="0" cy="0"/>
          <a:chOff x="0" y="0"/>
          <a:chExt cx="0" cy="0"/>
        </a:xfrm>
      </p:grpSpPr>
      <p:sp>
        <p:nvSpPr>
          <p:cNvPr id="1771" name="Google Shape;1771;ge48b12004d_0_1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2" name="Google Shape;1772;ge48b12004d_0_11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3" name="Google Shape;1773;ge48b12004d_0_11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e48b12004d_0_1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1" name="Google Shape;1781;ge48b12004d_0_11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2" name="Google Shape;1782;ge48b12004d_0_11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0"/>
        <p:cNvGrpSpPr/>
        <p:nvPr/>
      </p:nvGrpSpPr>
      <p:grpSpPr>
        <a:xfrm>
          <a:off x="0" y="0"/>
          <a:ext cx="0" cy="0"/>
          <a:chOff x="0" y="0"/>
          <a:chExt cx="0" cy="0"/>
        </a:xfrm>
      </p:grpSpPr>
      <p:sp>
        <p:nvSpPr>
          <p:cNvPr id="1801" name="Google Shape;1801;ge48b12004d_0_1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2" name="Google Shape;1802;ge48b12004d_0_11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3" name="Google Shape;1803;ge48b12004d_0_11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p:cNvGrpSpPr/>
        <p:nvPr/>
      </p:nvGrpSpPr>
      <p:grpSpPr>
        <a:xfrm>
          <a:off x="0" y="0"/>
          <a:ext cx="0" cy="0"/>
          <a:chOff x="0" y="0"/>
          <a:chExt cx="0" cy="0"/>
        </a:xfrm>
      </p:grpSpPr>
      <p:sp>
        <p:nvSpPr>
          <p:cNvPr id="1811" name="Google Shape;1811;ge48b12004d_0_1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2" name="Google Shape;1812;ge48b12004d_0_11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3" name="Google Shape;1813;ge48b12004d_0_11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9"/>
        <p:cNvGrpSpPr/>
        <p:nvPr/>
      </p:nvGrpSpPr>
      <p:grpSpPr>
        <a:xfrm>
          <a:off x="0" y="0"/>
          <a:ext cx="0" cy="0"/>
          <a:chOff x="0" y="0"/>
          <a:chExt cx="0" cy="0"/>
        </a:xfrm>
      </p:grpSpPr>
      <p:sp>
        <p:nvSpPr>
          <p:cNvPr id="1820" name="Google Shape;1820;ge48b12004d_0_1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1" name="Google Shape;1821;ge48b12004d_0_11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2" name="Google Shape;1822;ge48b12004d_0_116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ge48b12004d_0_1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1" name="Google Shape;1831;ge48b12004d_0_11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2" name="Google Shape;1832;ge48b12004d_0_11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0"/>
        <p:cNvGrpSpPr/>
        <p:nvPr/>
      </p:nvGrpSpPr>
      <p:grpSpPr>
        <a:xfrm>
          <a:off x="0" y="0"/>
          <a:ext cx="0" cy="0"/>
          <a:chOff x="0" y="0"/>
          <a:chExt cx="0" cy="0"/>
        </a:xfrm>
      </p:grpSpPr>
      <p:sp>
        <p:nvSpPr>
          <p:cNvPr id="1841" name="Google Shape;1841;ge48b12004d_0_1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2" name="Google Shape;1842;ge48b12004d_0_11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3" name="Google Shape;1843;ge48b12004d_0_11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ge48b12004d_0_1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0" name="Google Shape;1850;ge48b12004d_0_11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1" name="Google Shape;1851;ge48b12004d_0_11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8"/>
        <p:cNvGrpSpPr/>
        <p:nvPr/>
      </p:nvGrpSpPr>
      <p:grpSpPr>
        <a:xfrm>
          <a:off x="0" y="0"/>
          <a:ext cx="0" cy="0"/>
          <a:chOff x="0" y="0"/>
          <a:chExt cx="0" cy="0"/>
        </a:xfrm>
      </p:grpSpPr>
      <p:sp>
        <p:nvSpPr>
          <p:cNvPr id="1859" name="Google Shape;1859;ge48b12004d_0_1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0" name="Google Shape;1860;ge48b12004d_0_1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6"/>
        <p:cNvGrpSpPr/>
        <p:nvPr/>
      </p:nvGrpSpPr>
      <p:grpSpPr>
        <a:xfrm>
          <a:off x="0" y="0"/>
          <a:ext cx="0" cy="0"/>
          <a:chOff x="0" y="0"/>
          <a:chExt cx="0" cy="0"/>
        </a:xfrm>
      </p:grpSpPr>
      <p:sp>
        <p:nvSpPr>
          <p:cNvPr id="1867" name="Google Shape;1867;ge48b12004d_0_1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8" name="Google Shape;1868;ge48b12004d_0_12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endParaRPr/>
          </a:p>
        </p:txBody>
      </p:sp>
      <p:sp>
        <p:nvSpPr>
          <p:cNvPr id="1869" name="Google Shape;1869;ge48b12004d_0_12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e308f4266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0" name="Google Shape;770;ge308f42661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4"/>
        <p:cNvGrpSpPr/>
        <p:nvPr/>
      </p:nvGrpSpPr>
      <p:grpSpPr>
        <a:xfrm>
          <a:off x="0" y="0"/>
          <a:ext cx="0" cy="0"/>
          <a:chOff x="0" y="0"/>
          <a:chExt cx="0" cy="0"/>
        </a:xfrm>
      </p:grpSpPr>
      <p:sp>
        <p:nvSpPr>
          <p:cNvPr id="1875" name="Google Shape;1875;ge48b12004d_0_1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6" name="Google Shape;1876;ge48b12004d_0_12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7" name="Google Shape;1877;ge48b12004d_0_12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4"/>
        <p:cNvGrpSpPr/>
        <p:nvPr/>
      </p:nvGrpSpPr>
      <p:grpSpPr>
        <a:xfrm>
          <a:off x="0" y="0"/>
          <a:ext cx="0" cy="0"/>
          <a:chOff x="0" y="0"/>
          <a:chExt cx="0" cy="0"/>
        </a:xfrm>
      </p:grpSpPr>
      <p:sp>
        <p:nvSpPr>
          <p:cNvPr id="1885" name="Google Shape;1885;ge48b12004d_0_1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6" name="Google Shape;1886;ge48b12004d_0_12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7" name="Google Shape;1887;ge48b12004d_0_12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6"/>
        <p:cNvGrpSpPr/>
        <p:nvPr/>
      </p:nvGrpSpPr>
      <p:grpSpPr>
        <a:xfrm>
          <a:off x="0" y="0"/>
          <a:ext cx="0" cy="0"/>
          <a:chOff x="0" y="0"/>
          <a:chExt cx="0" cy="0"/>
        </a:xfrm>
      </p:grpSpPr>
      <p:sp>
        <p:nvSpPr>
          <p:cNvPr id="1897" name="Google Shape;1897;ge48b12004d_0_1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8" name="Google Shape;1898;ge48b12004d_0_12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9" name="Google Shape;1899;ge48b12004d_0_12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4"/>
        <p:cNvGrpSpPr/>
        <p:nvPr/>
      </p:nvGrpSpPr>
      <p:grpSpPr>
        <a:xfrm>
          <a:off x="0" y="0"/>
          <a:ext cx="0" cy="0"/>
          <a:chOff x="0" y="0"/>
          <a:chExt cx="0" cy="0"/>
        </a:xfrm>
      </p:grpSpPr>
      <p:sp>
        <p:nvSpPr>
          <p:cNvPr id="1905" name="Google Shape;1905;ge48b12004d_0_1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6" name="Google Shape;1906;ge48b12004d_0_12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7" name="Google Shape;1907;ge48b12004d_0_12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e48b12004d_0_1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5" name="Google Shape;1915;ge48b12004d_0_12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6" name="Google Shape;1916;ge48b12004d_0_12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ge48b12004d_0_1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4" name="Google Shape;1924;ge48b12004d_0_12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5" name="Google Shape;1925;ge48b12004d_0_12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e48b12004d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4" name="Google Shape;1934;ge48b12004d_0_12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5" name="Google Shape;1935;ge48b12004d_0_12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1"/>
        <p:cNvGrpSpPr/>
        <p:nvPr/>
      </p:nvGrpSpPr>
      <p:grpSpPr>
        <a:xfrm>
          <a:off x="0" y="0"/>
          <a:ext cx="0" cy="0"/>
          <a:chOff x="0" y="0"/>
          <a:chExt cx="0" cy="0"/>
        </a:xfrm>
      </p:grpSpPr>
      <p:sp>
        <p:nvSpPr>
          <p:cNvPr id="1942" name="Google Shape;1942;ge48b12004d_0_1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3" name="Google Shape;1943;ge48b12004d_0_12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4" name="Google Shape;1944;ge48b12004d_0_12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0"/>
        <p:cNvGrpSpPr/>
        <p:nvPr/>
      </p:nvGrpSpPr>
      <p:grpSpPr>
        <a:xfrm>
          <a:off x="0" y="0"/>
          <a:ext cx="0" cy="0"/>
          <a:chOff x="0" y="0"/>
          <a:chExt cx="0" cy="0"/>
        </a:xfrm>
      </p:grpSpPr>
      <p:sp>
        <p:nvSpPr>
          <p:cNvPr id="1951" name="Google Shape;1951;ge48b12004d_0_1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2" name="Google Shape;1952;ge48b12004d_0_12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3" name="Google Shape;1953;ge48b12004d_0_128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e48b12004d_0_1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1" name="Google Shape;1961;ge48b12004d_0_128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2" name="Google Shape;1962;ge48b12004d_0_128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6"/>
        <p:cNvGrpSpPr/>
        <p:nvPr/>
      </p:nvGrpSpPr>
      <p:grpSpPr>
        <a:xfrm>
          <a:off x="0" y="0"/>
          <a:ext cx="0" cy="0"/>
          <a:chOff x="0" y="0"/>
          <a:chExt cx="0" cy="0"/>
        </a:xfrm>
      </p:grpSpPr>
      <p:sp>
        <p:nvSpPr>
          <p:cNvPr id="17" name="Google Shape;17;p2"/>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3899160" y="4402800"/>
            <a:ext cx="7683120" cy="1364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body" idx="1"/>
          </p:nvPr>
        </p:nvSpPr>
        <p:spPr>
          <a:xfrm>
            <a:off x="3899160" y="4402800"/>
            <a:ext cx="768312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9" name="Google Shape;49;p11"/>
          <p:cNvSpPr txBox="1">
            <a:spLocks noGrp="1"/>
          </p:cNvSpPr>
          <p:nvPr>
            <p:ph type="body" idx="2"/>
          </p:nvPr>
        </p:nvSpPr>
        <p:spPr>
          <a:xfrm>
            <a:off x="3899160" y="5115600"/>
            <a:ext cx="768312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90"/>
        <p:cNvGrpSpPr/>
        <p:nvPr/>
      </p:nvGrpSpPr>
      <p:grpSpPr>
        <a:xfrm>
          <a:off x="0" y="0"/>
          <a:ext cx="0" cy="0"/>
          <a:chOff x="0" y="0"/>
          <a:chExt cx="0" cy="0"/>
        </a:xfrm>
      </p:grpSpPr>
      <p:sp>
        <p:nvSpPr>
          <p:cNvPr id="691" name="Google Shape;691;p10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2" name="Google Shape;692;p10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3" name="Google Shape;693;p10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4" name="Google Shape;694;p10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5" name="Google Shape;695;p10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96"/>
        <p:cNvGrpSpPr/>
        <p:nvPr/>
      </p:nvGrpSpPr>
      <p:grpSpPr>
        <a:xfrm>
          <a:off x="0" y="0"/>
          <a:ext cx="0" cy="0"/>
          <a:chOff x="0" y="0"/>
          <a:chExt cx="0" cy="0"/>
        </a:xfrm>
      </p:grpSpPr>
      <p:sp>
        <p:nvSpPr>
          <p:cNvPr id="697" name="Google Shape;697;p10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8" name="Google Shape;698;p10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9" name="Google Shape;699;p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00" name="Google Shape;700;p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01" name="Google Shape;701;p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50"/>
        <p:cNvGrpSpPr/>
        <p:nvPr/>
      </p:nvGrpSpPr>
      <p:grpSpPr>
        <a:xfrm>
          <a:off x="0" y="0"/>
          <a:ext cx="0" cy="0"/>
          <a:chOff x="0" y="0"/>
          <a:chExt cx="0" cy="0"/>
        </a:xfrm>
      </p:grpSpPr>
      <p:sp>
        <p:nvSpPr>
          <p:cNvPr id="51" name="Google Shape;51;p12"/>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body" idx="1"/>
          </p:nvPr>
        </p:nvSpPr>
        <p:spPr>
          <a:xfrm>
            <a:off x="3899160" y="44028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3" name="Google Shape;53;p12"/>
          <p:cNvSpPr txBox="1">
            <a:spLocks noGrp="1"/>
          </p:cNvSpPr>
          <p:nvPr>
            <p:ph type="body" idx="2"/>
          </p:nvPr>
        </p:nvSpPr>
        <p:spPr>
          <a:xfrm>
            <a:off x="7836120" y="44028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4" name="Google Shape;54;p12"/>
          <p:cNvSpPr txBox="1">
            <a:spLocks noGrp="1"/>
          </p:cNvSpPr>
          <p:nvPr>
            <p:ph type="body" idx="3"/>
          </p:nvPr>
        </p:nvSpPr>
        <p:spPr>
          <a:xfrm>
            <a:off x="3899160" y="51156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5" name="Google Shape;55;p12"/>
          <p:cNvSpPr txBox="1">
            <a:spLocks noGrp="1"/>
          </p:cNvSpPr>
          <p:nvPr>
            <p:ph type="body" idx="4"/>
          </p:nvPr>
        </p:nvSpPr>
        <p:spPr>
          <a:xfrm>
            <a:off x="7836120" y="51156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3899160" y="4402800"/>
            <a:ext cx="247356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9" name="Google Shape;59;p13"/>
          <p:cNvSpPr txBox="1">
            <a:spLocks noGrp="1"/>
          </p:cNvSpPr>
          <p:nvPr>
            <p:ph type="body" idx="2"/>
          </p:nvPr>
        </p:nvSpPr>
        <p:spPr>
          <a:xfrm>
            <a:off x="6496920" y="4402800"/>
            <a:ext cx="247356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60" name="Google Shape;60;p13"/>
          <p:cNvSpPr txBox="1">
            <a:spLocks noGrp="1"/>
          </p:cNvSpPr>
          <p:nvPr>
            <p:ph type="body" idx="3"/>
          </p:nvPr>
        </p:nvSpPr>
        <p:spPr>
          <a:xfrm>
            <a:off x="9094320" y="4402800"/>
            <a:ext cx="247356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61" name="Google Shape;61;p13"/>
          <p:cNvSpPr txBox="1">
            <a:spLocks noGrp="1"/>
          </p:cNvSpPr>
          <p:nvPr>
            <p:ph type="body" idx="4"/>
          </p:nvPr>
        </p:nvSpPr>
        <p:spPr>
          <a:xfrm>
            <a:off x="3899160" y="5115600"/>
            <a:ext cx="247356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62" name="Google Shape;62;p13"/>
          <p:cNvSpPr txBox="1">
            <a:spLocks noGrp="1"/>
          </p:cNvSpPr>
          <p:nvPr>
            <p:ph type="body" idx="5"/>
          </p:nvPr>
        </p:nvSpPr>
        <p:spPr>
          <a:xfrm>
            <a:off x="6496920" y="5115600"/>
            <a:ext cx="247356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63" name="Google Shape;63;p13"/>
          <p:cNvSpPr txBox="1">
            <a:spLocks noGrp="1"/>
          </p:cNvSpPr>
          <p:nvPr>
            <p:ph type="body" idx="6"/>
          </p:nvPr>
        </p:nvSpPr>
        <p:spPr>
          <a:xfrm>
            <a:off x="9094320" y="5115600"/>
            <a:ext cx="247356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64"/>
        <p:cNvGrpSpPr/>
        <p:nvPr/>
      </p:nvGrpSpPr>
      <p:grpSpPr>
        <a:xfrm>
          <a:off x="0" y="0"/>
          <a:ext cx="0" cy="0"/>
          <a:chOff x="0" y="0"/>
          <a:chExt cx="0" cy="0"/>
        </a:xfrm>
      </p:grpSpPr>
      <p:grpSp>
        <p:nvGrpSpPr>
          <p:cNvPr id="65" name="Google Shape;65;p14"/>
          <p:cNvGrpSpPr/>
          <p:nvPr/>
        </p:nvGrpSpPr>
        <p:grpSpPr>
          <a:xfrm>
            <a:off x="0" y="0"/>
            <a:ext cx="12192011" cy="6858000"/>
            <a:chOff x="0" y="0"/>
            <a:chExt cx="12192011" cy="6858000"/>
          </a:xfrm>
        </p:grpSpPr>
        <p:sp>
          <p:nvSpPr>
            <p:cNvPr id="66" name="Google Shape;66;p14"/>
            <p:cNvSpPr/>
            <p:nvPr/>
          </p:nvSpPr>
          <p:spPr>
            <a:xfrm>
              <a:off x="0" y="0"/>
              <a:ext cx="12192000" cy="6858000"/>
            </a:xfrm>
            <a:prstGeom prst="rect">
              <a:avLst/>
            </a:prstGeom>
            <a:blipFill rotWithShape="1">
              <a:blip r:embed="rId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p:nvPr/>
          </p:nvSpPr>
          <p:spPr>
            <a:xfrm>
              <a:off x="0" y="1587"/>
              <a:ext cx="12192011" cy="6856413"/>
            </a:xfrm>
            <a:custGeom>
              <a:avLst/>
              <a:gdLst/>
              <a:ahLst/>
              <a:cxnLst/>
              <a:rect l="l" t="t" r="r" b="b"/>
              <a:pathLst>
                <a:path w="15356" h="8638" extrusionOk="0">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68" name="Google Shape;68;p14"/>
          <p:cNvSpPr txBox="1">
            <a:spLocks noGrp="1"/>
          </p:cNvSpPr>
          <p:nvPr>
            <p:ph type="ctrTitle"/>
          </p:nvPr>
        </p:nvSpPr>
        <p:spPr>
          <a:xfrm>
            <a:off x="1154955" y="2099733"/>
            <a:ext cx="8825700" cy="26775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Clr>
                <a:schemeClr val="lt2"/>
              </a:buClr>
              <a:buSzPts val="5400"/>
              <a:buFont typeface="Century Gothic"/>
              <a:buNone/>
              <a:defRPr sz="54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p14"/>
          <p:cNvSpPr txBox="1">
            <a:spLocks noGrp="1"/>
          </p:cNvSpPr>
          <p:nvPr>
            <p:ph type="subTitle" idx="1"/>
          </p:nvPr>
        </p:nvSpPr>
        <p:spPr>
          <a:xfrm>
            <a:off x="1154955" y="4777380"/>
            <a:ext cx="8825700" cy="861300"/>
          </a:xfrm>
          <a:prstGeom prst="rect">
            <a:avLst/>
          </a:prstGeom>
          <a:noFill/>
          <a:ln>
            <a:noFill/>
          </a:ln>
        </p:spPr>
        <p:txBody>
          <a:bodyPr spcFirstLastPara="1" wrap="square" lIns="91425" tIns="45700" rIns="91425" bIns="45700" anchor="t" anchorCtr="0">
            <a:normAutofit/>
          </a:bodyPr>
          <a:lstStyle>
            <a:lvl1pPr lvl="0" algn="l" rtl="0">
              <a:spcBef>
                <a:spcPts val="1000"/>
              </a:spcBef>
              <a:spcAft>
                <a:spcPts val="0"/>
              </a:spcAft>
              <a:buSzPts val="1440"/>
              <a:buNone/>
              <a:defRPr cap="none">
                <a:solidFill>
                  <a:srgbClr val="EE52A4"/>
                </a:solidFill>
              </a:defRPr>
            </a:lvl1pPr>
            <a:lvl2pPr lvl="1" algn="ctr" rtl="0">
              <a:spcBef>
                <a:spcPts val="1000"/>
              </a:spcBef>
              <a:spcAft>
                <a:spcPts val="0"/>
              </a:spcAft>
              <a:buSzPts val="1280"/>
              <a:buNone/>
              <a:defRPr>
                <a:solidFill>
                  <a:srgbClr val="888888"/>
                </a:solidFill>
              </a:defRPr>
            </a:lvl2pPr>
            <a:lvl3pPr lvl="2" algn="ctr" rtl="0">
              <a:spcBef>
                <a:spcPts val="1000"/>
              </a:spcBef>
              <a:spcAft>
                <a:spcPts val="0"/>
              </a:spcAft>
              <a:buSzPts val="1120"/>
              <a:buNone/>
              <a:defRPr>
                <a:solidFill>
                  <a:srgbClr val="888888"/>
                </a:solidFill>
              </a:defRPr>
            </a:lvl3pPr>
            <a:lvl4pPr lvl="3" algn="ctr" rtl="0">
              <a:spcBef>
                <a:spcPts val="1000"/>
              </a:spcBef>
              <a:spcAft>
                <a:spcPts val="0"/>
              </a:spcAft>
              <a:buSzPts val="960"/>
              <a:buNone/>
              <a:defRPr>
                <a:solidFill>
                  <a:srgbClr val="888888"/>
                </a:solidFill>
              </a:defRPr>
            </a:lvl4pPr>
            <a:lvl5pPr lvl="4" algn="ctr" rtl="0">
              <a:spcBef>
                <a:spcPts val="1000"/>
              </a:spcBef>
              <a:spcAft>
                <a:spcPts val="0"/>
              </a:spcAft>
              <a:buSzPts val="960"/>
              <a:buNone/>
              <a:defRPr>
                <a:solidFill>
                  <a:srgbClr val="888888"/>
                </a:solidFill>
              </a:defRPr>
            </a:lvl5pPr>
            <a:lvl6pPr lvl="5" algn="ctr" rtl="0">
              <a:spcBef>
                <a:spcPts val="1000"/>
              </a:spcBef>
              <a:spcAft>
                <a:spcPts val="0"/>
              </a:spcAft>
              <a:buSzPts val="960"/>
              <a:buNone/>
              <a:defRPr>
                <a:solidFill>
                  <a:srgbClr val="888888"/>
                </a:solidFill>
              </a:defRPr>
            </a:lvl6pPr>
            <a:lvl7pPr lvl="6" algn="ctr" rtl="0">
              <a:spcBef>
                <a:spcPts val="1000"/>
              </a:spcBef>
              <a:spcAft>
                <a:spcPts val="0"/>
              </a:spcAft>
              <a:buSzPts val="960"/>
              <a:buNone/>
              <a:defRPr>
                <a:solidFill>
                  <a:srgbClr val="888888"/>
                </a:solidFill>
              </a:defRPr>
            </a:lvl7pPr>
            <a:lvl8pPr lvl="7" algn="ctr" rtl="0">
              <a:spcBef>
                <a:spcPts val="1000"/>
              </a:spcBef>
              <a:spcAft>
                <a:spcPts val="0"/>
              </a:spcAft>
              <a:buSzPts val="960"/>
              <a:buNone/>
              <a:defRPr>
                <a:solidFill>
                  <a:srgbClr val="888888"/>
                </a:solidFill>
              </a:defRPr>
            </a:lvl8pPr>
            <a:lvl9pPr lvl="8" algn="ctr" rtl="0">
              <a:spcBef>
                <a:spcPts val="1000"/>
              </a:spcBef>
              <a:spcAft>
                <a:spcPts val="0"/>
              </a:spcAft>
              <a:buSzPts val="960"/>
              <a:buNone/>
              <a:defRPr>
                <a:solidFill>
                  <a:srgbClr val="888888"/>
                </a:solidFill>
              </a:defRPr>
            </a:lvl9pPr>
          </a:lstStyle>
          <a:p>
            <a:endParaRPr/>
          </a:p>
        </p:txBody>
      </p:sp>
      <p:sp>
        <p:nvSpPr>
          <p:cNvPr id="70" name="Google Shape;70;p14"/>
          <p:cNvSpPr txBox="1">
            <a:spLocks noGrp="1"/>
          </p:cNvSpPr>
          <p:nvPr>
            <p:ph type="dt" idx="10"/>
          </p:nvPr>
        </p:nvSpPr>
        <p:spPr>
          <a:xfrm rot="5400000">
            <a:off x="10158983" y="1792224"/>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b="0" i="0">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1" name="Google Shape;71;p14"/>
          <p:cNvSpPr txBox="1">
            <a:spLocks noGrp="1"/>
          </p:cNvSpPr>
          <p:nvPr>
            <p:ph type="ftr" idx="11"/>
          </p:nvPr>
        </p:nvSpPr>
        <p:spPr>
          <a:xfrm rot="5400000">
            <a:off x="8951974" y="3227835"/>
            <a:ext cx="3859800" cy="3048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b="0" i="0">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 name="Google Shape;72;p1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1_Content with Caption" type="objTx">
  <p:cSld name="OBJECT_WITH_CAPTION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8476488" y="1503907"/>
            <a:ext cx="3227700" cy="1687800"/>
          </a:xfrm>
          <a:prstGeom prst="rect">
            <a:avLst/>
          </a:prstGeom>
          <a:noFill/>
          <a:ln>
            <a:noFill/>
          </a:ln>
        </p:spPr>
        <p:txBody>
          <a:bodyPr spcFirstLastPara="1" wrap="square" lIns="91425" tIns="45700" rIns="91425" bIns="45700" anchor="b" anchorCtr="0">
            <a:normAutofit/>
          </a:bodyPr>
          <a:lstStyle>
            <a:lvl1pPr lvl="0" algn="ctr" rtl="0">
              <a:lnSpc>
                <a:spcPct val="104000"/>
              </a:lnSpc>
              <a:spcBef>
                <a:spcPts val="0"/>
              </a:spcBef>
              <a:spcAft>
                <a:spcPts val="0"/>
              </a:spcAft>
              <a:buClr>
                <a:schemeClr val="dk1"/>
              </a:buClr>
              <a:buSzPts val="3400"/>
              <a:buFont typeface="Twentieth Century"/>
              <a:buNone/>
              <a:defRPr sz="3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6" name="Google Shape;76;p15"/>
          <p:cNvSpPr txBox="1">
            <a:spLocks noGrp="1"/>
          </p:cNvSpPr>
          <p:nvPr>
            <p:ph type="body" idx="1"/>
          </p:nvPr>
        </p:nvSpPr>
        <p:spPr>
          <a:xfrm>
            <a:off x="487730" y="441414"/>
            <a:ext cx="7596900" cy="56547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000"/>
              </a:spcBef>
              <a:spcAft>
                <a:spcPts val="0"/>
              </a:spcAft>
              <a:buSzPts val="2000"/>
              <a:buNone/>
              <a:defRPr sz="2000"/>
            </a:lvl1pPr>
            <a:lvl2pPr marL="914400" lvl="1" indent="-228600" algn="l" rtl="0">
              <a:lnSpc>
                <a:spcPct val="120000"/>
              </a:lnSpc>
              <a:spcBef>
                <a:spcPts val="500"/>
              </a:spcBef>
              <a:spcAft>
                <a:spcPts val="0"/>
              </a:spcAft>
              <a:buSzPts val="1800"/>
              <a:buNone/>
              <a:defRPr sz="1800"/>
            </a:lvl2pPr>
            <a:lvl3pPr marL="1371600" lvl="2" indent="-228600" algn="l" rtl="0">
              <a:lnSpc>
                <a:spcPct val="120000"/>
              </a:lnSpc>
              <a:spcBef>
                <a:spcPts val="500"/>
              </a:spcBef>
              <a:spcAft>
                <a:spcPts val="0"/>
              </a:spcAft>
              <a:buSzPts val="1600"/>
              <a:buNone/>
              <a:defRPr sz="1600"/>
            </a:lvl3pPr>
            <a:lvl4pPr marL="1828800" lvl="3" indent="-228600" algn="l" rtl="0">
              <a:lnSpc>
                <a:spcPct val="120000"/>
              </a:lnSpc>
              <a:spcBef>
                <a:spcPts val="500"/>
              </a:spcBef>
              <a:spcAft>
                <a:spcPts val="0"/>
              </a:spcAft>
              <a:buSzPts val="1400"/>
              <a:buNone/>
              <a:defRPr sz="1400"/>
            </a:lvl4pPr>
            <a:lvl5pPr marL="2286000" lvl="4" indent="-228600" algn="l" rtl="0">
              <a:lnSpc>
                <a:spcPct val="120000"/>
              </a:lnSpc>
              <a:spcBef>
                <a:spcPts val="500"/>
              </a:spcBef>
              <a:spcAft>
                <a:spcPts val="0"/>
              </a:spcAft>
              <a:buSzPts val="1400"/>
              <a:buNone/>
              <a:defRPr sz="1400"/>
            </a:lvl5pPr>
            <a:lvl6pPr marL="2743200" lvl="5" indent="-228600" algn="l" rtl="0">
              <a:lnSpc>
                <a:spcPct val="120000"/>
              </a:lnSpc>
              <a:spcBef>
                <a:spcPts val="500"/>
              </a:spcBef>
              <a:spcAft>
                <a:spcPts val="0"/>
              </a:spcAft>
              <a:buSzPts val="1400"/>
              <a:buNone/>
              <a:defRPr sz="1400"/>
            </a:lvl6pPr>
            <a:lvl7pPr marL="3200400" lvl="6" indent="-228600" algn="l" rtl="0">
              <a:lnSpc>
                <a:spcPct val="120000"/>
              </a:lnSpc>
              <a:spcBef>
                <a:spcPts val="500"/>
              </a:spcBef>
              <a:spcAft>
                <a:spcPts val="0"/>
              </a:spcAft>
              <a:buSzPts val="1400"/>
              <a:buNone/>
              <a:defRPr sz="1400"/>
            </a:lvl7pPr>
            <a:lvl8pPr marL="3657600" lvl="7" indent="-228600" algn="l" rtl="0">
              <a:lnSpc>
                <a:spcPct val="120000"/>
              </a:lnSpc>
              <a:spcBef>
                <a:spcPts val="500"/>
              </a:spcBef>
              <a:spcAft>
                <a:spcPts val="0"/>
              </a:spcAft>
              <a:buSzPts val="1400"/>
              <a:buNone/>
              <a:defRPr sz="1400"/>
            </a:lvl8pPr>
            <a:lvl9pPr marL="4114800" lvl="8" indent="-228600" algn="l" rtl="0">
              <a:lnSpc>
                <a:spcPct val="120000"/>
              </a:lnSpc>
              <a:spcBef>
                <a:spcPts val="500"/>
              </a:spcBef>
              <a:spcAft>
                <a:spcPts val="0"/>
              </a:spcAft>
              <a:buSzPts val="1400"/>
              <a:buNone/>
              <a:defRPr sz="1400"/>
            </a:lvl9pPr>
          </a:lstStyle>
          <a:p>
            <a:endParaRPr/>
          </a:p>
        </p:txBody>
      </p:sp>
      <p:sp>
        <p:nvSpPr>
          <p:cNvPr id="77" name="Google Shape;77;p15"/>
          <p:cNvSpPr txBox="1">
            <a:spLocks noGrp="1"/>
          </p:cNvSpPr>
          <p:nvPr>
            <p:ph type="body" idx="2"/>
          </p:nvPr>
        </p:nvSpPr>
        <p:spPr>
          <a:xfrm>
            <a:off x="8476488" y="3223803"/>
            <a:ext cx="3227700" cy="28722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4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78" name="Google Shape;78;p15"/>
          <p:cNvSpPr txBox="1">
            <a:spLocks noGrp="1"/>
          </p:cNvSpPr>
          <p:nvPr>
            <p:ph type="dt" idx="10"/>
          </p:nvPr>
        </p:nvSpPr>
        <p:spPr>
          <a:xfrm>
            <a:off x="8476555" y="6286500"/>
            <a:ext cx="32277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 name="Google Shape;79;p15"/>
          <p:cNvSpPr txBox="1">
            <a:spLocks noGrp="1"/>
          </p:cNvSpPr>
          <p:nvPr>
            <p:ph type="ftr" idx="11"/>
          </p:nvPr>
        </p:nvSpPr>
        <p:spPr>
          <a:xfrm>
            <a:off x="487730" y="6286500"/>
            <a:ext cx="7596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 name="Google Shape;80;p15"/>
          <p:cNvSpPr txBox="1">
            <a:spLocks noGrp="1"/>
          </p:cNvSpPr>
          <p:nvPr>
            <p:ph type="sldNum" idx="12"/>
          </p:nvPr>
        </p:nvSpPr>
        <p:spPr>
          <a:xfrm>
            <a:off x="8476488" y="373604"/>
            <a:ext cx="3227700" cy="816600"/>
          </a:xfrm>
          <a:prstGeom prst="rect">
            <a:avLst/>
          </a:prstGeom>
          <a:noFill/>
          <a:ln>
            <a:noFill/>
          </a:ln>
        </p:spPr>
        <p:txBody>
          <a:bodyPr spcFirstLastPara="1" wrap="square" lIns="91425" tIns="45700" rIns="91425" bIns="45700" anchor="t" anchorCtr="0">
            <a:noAutofit/>
          </a:bodyPr>
          <a:lstStyle>
            <a:lvl1pPr marL="0" lvl="0"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1pPr>
            <a:lvl2pPr marL="0" lvl="1"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2pPr>
            <a:lvl3pPr marL="0" lvl="2"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3pPr>
            <a:lvl4pPr marL="0" lvl="3"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4pPr>
            <a:lvl5pPr marL="0" lvl="4"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5pPr>
            <a:lvl6pPr marL="0" lvl="5"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6pPr>
            <a:lvl7pPr marL="0" lvl="6"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7pPr>
            <a:lvl8pPr marL="0" lvl="7"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8pPr>
            <a:lvl9pPr marL="0" lvl="8"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mparison" type="twoTxTwoObj">
  <p:cSld name="TWO_OBJECTS_WITH_TEXT">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2933698" y="566928"/>
            <a:ext cx="8770500" cy="15636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3" name="Google Shape;83;p16"/>
          <p:cNvSpPr txBox="1">
            <a:spLocks noGrp="1"/>
          </p:cNvSpPr>
          <p:nvPr>
            <p:ph type="body" idx="1"/>
          </p:nvPr>
        </p:nvSpPr>
        <p:spPr>
          <a:xfrm>
            <a:off x="2933699" y="2456408"/>
            <a:ext cx="41604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9000"/>
              </a:lnSpc>
              <a:spcBef>
                <a:spcPts val="1000"/>
              </a:spcBef>
              <a:spcAft>
                <a:spcPts val="0"/>
              </a:spcAft>
              <a:buSzPts val="2400"/>
              <a:buNone/>
              <a:defRPr sz="2400" b="0">
                <a:solidFill>
                  <a:schemeClr val="accent2"/>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84" name="Google Shape;84;p16"/>
          <p:cNvSpPr txBox="1">
            <a:spLocks noGrp="1"/>
          </p:cNvSpPr>
          <p:nvPr>
            <p:ph type="body" idx="2"/>
          </p:nvPr>
        </p:nvSpPr>
        <p:spPr>
          <a:xfrm>
            <a:off x="2933699" y="3316639"/>
            <a:ext cx="4160400" cy="27795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000"/>
              </a:spcBef>
              <a:spcAft>
                <a:spcPts val="0"/>
              </a:spcAft>
              <a:buSzPts val="1800"/>
              <a:buNone/>
              <a:defRPr/>
            </a:lvl1pPr>
            <a:lvl2pPr marL="914400" lvl="1" indent="-228600" algn="l" rtl="0">
              <a:lnSpc>
                <a:spcPct val="120000"/>
              </a:lnSpc>
              <a:spcBef>
                <a:spcPts val="500"/>
              </a:spcBef>
              <a:spcAft>
                <a:spcPts val="0"/>
              </a:spcAft>
              <a:buSzPts val="1800"/>
              <a:buNone/>
              <a:defRPr/>
            </a:lvl2pPr>
            <a:lvl3pPr marL="1371600" lvl="2" indent="-228600" algn="l" rtl="0">
              <a:lnSpc>
                <a:spcPct val="120000"/>
              </a:lnSpc>
              <a:spcBef>
                <a:spcPts val="500"/>
              </a:spcBef>
              <a:spcAft>
                <a:spcPts val="0"/>
              </a:spcAft>
              <a:buSzPts val="1800"/>
              <a:buNone/>
              <a:defRPr/>
            </a:lvl3pPr>
            <a:lvl4pPr marL="1828800" lvl="3" indent="-228600" algn="l" rtl="0">
              <a:lnSpc>
                <a:spcPct val="120000"/>
              </a:lnSpc>
              <a:spcBef>
                <a:spcPts val="500"/>
              </a:spcBef>
              <a:spcAft>
                <a:spcPts val="0"/>
              </a:spcAft>
              <a:buSzPts val="1800"/>
              <a:buNone/>
              <a:defRPr/>
            </a:lvl4pPr>
            <a:lvl5pPr marL="2286000" lvl="4" indent="-228600" algn="l" rtl="0">
              <a:lnSpc>
                <a:spcPct val="120000"/>
              </a:lnSpc>
              <a:spcBef>
                <a:spcPts val="500"/>
              </a:spcBef>
              <a:spcAft>
                <a:spcPts val="0"/>
              </a:spcAft>
              <a:buSzPts val="1800"/>
              <a:buNone/>
              <a:defRPr/>
            </a:lvl5pPr>
            <a:lvl6pPr marL="2743200" lvl="5" indent="-228600" algn="l" rtl="0">
              <a:lnSpc>
                <a:spcPct val="120000"/>
              </a:lnSpc>
              <a:spcBef>
                <a:spcPts val="500"/>
              </a:spcBef>
              <a:spcAft>
                <a:spcPts val="0"/>
              </a:spcAft>
              <a:buSzPts val="1800"/>
              <a:buNone/>
              <a:defRPr/>
            </a:lvl6pPr>
            <a:lvl7pPr marL="3200400" lvl="6" indent="-228600" algn="l" rtl="0">
              <a:lnSpc>
                <a:spcPct val="120000"/>
              </a:lnSpc>
              <a:spcBef>
                <a:spcPts val="500"/>
              </a:spcBef>
              <a:spcAft>
                <a:spcPts val="0"/>
              </a:spcAft>
              <a:buSzPts val="1800"/>
              <a:buNone/>
              <a:defRPr/>
            </a:lvl7pPr>
            <a:lvl8pPr marL="3657600" lvl="7" indent="-228600" algn="l" rtl="0">
              <a:lnSpc>
                <a:spcPct val="120000"/>
              </a:lnSpc>
              <a:spcBef>
                <a:spcPts val="500"/>
              </a:spcBef>
              <a:spcAft>
                <a:spcPts val="0"/>
              </a:spcAft>
              <a:buSzPts val="1800"/>
              <a:buNone/>
              <a:defRPr/>
            </a:lvl8pPr>
            <a:lvl9pPr marL="4114800" lvl="8" indent="-228600" algn="l" rtl="0">
              <a:lnSpc>
                <a:spcPct val="120000"/>
              </a:lnSpc>
              <a:spcBef>
                <a:spcPts val="500"/>
              </a:spcBef>
              <a:spcAft>
                <a:spcPts val="0"/>
              </a:spcAft>
              <a:buSzPts val="1800"/>
              <a:buNone/>
              <a:defRPr/>
            </a:lvl9pPr>
          </a:lstStyle>
          <a:p>
            <a:endParaRPr/>
          </a:p>
        </p:txBody>
      </p:sp>
      <p:sp>
        <p:nvSpPr>
          <p:cNvPr id="85" name="Google Shape;85;p16"/>
          <p:cNvSpPr txBox="1">
            <a:spLocks noGrp="1"/>
          </p:cNvSpPr>
          <p:nvPr>
            <p:ph type="body" idx="3"/>
          </p:nvPr>
        </p:nvSpPr>
        <p:spPr>
          <a:xfrm>
            <a:off x="7543751" y="2456408"/>
            <a:ext cx="41604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9000"/>
              </a:lnSpc>
              <a:spcBef>
                <a:spcPts val="1000"/>
              </a:spcBef>
              <a:spcAft>
                <a:spcPts val="0"/>
              </a:spcAft>
              <a:buSzPts val="2400"/>
              <a:buNone/>
              <a:defRPr sz="2400" b="0">
                <a:solidFill>
                  <a:schemeClr val="accent2"/>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86" name="Google Shape;86;p16"/>
          <p:cNvSpPr txBox="1">
            <a:spLocks noGrp="1"/>
          </p:cNvSpPr>
          <p:nvPr>
            <p:ph type="body" idx="4"/>
          </p:nvPr>
        </p:nvSpPr>
        <p:spPr>
          <a:xfrm>
            <a:off x="7543751" y="3316639"/>
            <a:ext cx="4160400" cy="27795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000"/>
              </a:spcBef>
              <a:spcAft>
                <a:spcPts val="0"/>
              </a:spcAft>
              <a:buSzPts val="1800"/>
              <a:buNone/>
              <a:defRPr/>
            </a:lvl1pPr>
            <a:lvl2pPr marL="914400" lvl="1" indent="-228600" algn="l" rtl="0">
              <a:lnSpc>
                <a:spcPct val="120000"/>
              </a:lnSpc>
              <a:spcBef>
                <a:spcPts val="500"/>
              </a:spcBef>
              <a:spcAft>
                <a:spcPts val="0"/>
              </a:spcAft>
              <a:buSzPts val="1800"/>
              <a:buNone/>
              <a:defRPr/>
            </a:lvl2pPr>
            <a:lvl3pPr marL="1371600" lvl="2" indent="-228600" algn="l" rtl="0">
              <a:lnSpc>
                <a:spcPct val="120000"/>
              </a:lnSpc>
              <a:spcBef>
                <a:spcPts val="500"/>
              </a:spcBef>
              <a:spcAft>
                <a:spcPts val="0"/>
              </a:spcAft>
              <a:buSzPts val="1800"/>
              <a:buNone/>
              <a:defRPr/>
            </a:lvl3pPr>
            <a:lvl4pPr marL="1828800" lvl="3" indent="-228600" algn="l" rtl="0">
              <a:lnSpc>
                <a:spcPct val="120000"/>
              </a:lnSpc>
              <a:spcBef>
                <a:spcPts val="500"/>
              </a:spcBef>
              <a:spcAft>
                <a:spcPts val="0"/>
              </a:spcAft>
              <a:buSzPts val="1800"/>
              <a:buNone/>
              <a:defRPr/>
            </a:lvl4pPr>
            <a:lvl5pPr marL="2286000" lvl="4" indent="-228600" algn="l" rtl="0">
              <a:lnSpc>
                <a:spcPct val="120000"/>
              </a:lnSpc>
              <a:spcBef>
                <a:spcPts val="500"/>
              </a:spcBef>
              <a:spcAft>
                <a:spcPts val="0"/>
              </a:spcAft>
              <a:buSzPts val="1800"/>
              <a:buNone/>
              <a:defRPr/>
            </a:lvl5pPr>
            <a:lvl6pPr marL="2743200" lvl="5" indent="-228600" algn="l" rtl="0">
              <a:lnSpc>
                <a:spcPct val="120000"/>
              </a:lnSpc>
              <a:spcBef>
                <a:spcPts val="500"/>
              </a:spcBef>
              <a:spcAft>
                <a:spcPts val="0"/>
              </a:spcAft>
              <a:buSzPts val="1800"/>
              <a:buNone/>
              <a:defRPr/>
            </a:lvl6pPr>
            <a:lvl7pPr marL="3200400" lvl="6" indent="-228600" algn="l" rtl="0">
              <a:lnSpc>
                <a:spcPct val="120000"/>
              </a:lnSpc>
              <a:spcBef>
                <a:spcPts val="500"/>
              </a:spcBef>
              <a:spcAft>
                <a:spcPts val="0"/>
              </a:spcAft>
              <a:buSzPts val="1800"/>
              <a:buNone/>
              <a:defRPr/>
            </a:lvl7pPr>
            <a:lvl8pPr marL="3657600" lvl="7" indent="-228600" algn="l" rtl="0">
              <a:lnSpc>
                <a:spcPct val="120000"/>
              </a:lnSpc>
              <a:spcBef>
                <a:spcPts val="500"/>
              </a:spcBef>
              <a:spcAft>
                <a:spcPts val="0"/>
              </a:spcAft>
              <a:buSzPts val="1800"/>
              <a:buNone/>
              <a:defRPr/>
            </a:lvl8pPr>
            <a:lvl9pPr marL="4114800" lvl="8" indent="-228600" algn="l" rtl="0">
              <a:lnSpc>
                <a:spcPct val="120000"/>
              </a:lnSpc>
              <a:spcBef>
                <a:spcPts val="500"/>
              </a:spcBef>
              <a:spcAft>
                <a:spcPts val="0"/>
              </a:spcAft>
              <a:buSzPts val="1800"/>
              <a:buNone/>
              <a:defRPr/>
            </a:lvl9pPr>
          </a:lstStyle>
          <a:p>
            <a:endParaRPr/>
          </a:p>
        </p:txBody>
      </p:sp>
      <p:sp>
        <p:nvSpPr>
          <p:cNvPr id="87" name="Google Shape;87;p16"/>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 name="Google Shape;88;p16"/>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 name="Google Shape;89;p16"/>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2">
  <p:cSld name="Title Slide">
    <p:bg>
      <p:bgPr>
        <a:blipFill>
          <a:blip r:embed="rId2">
            <a:alphaModFix/>
          </a:blip>
          <a:stretch>
            <a:fillRect/>
          </a:stretch>
        </a:blipFill>
        <a:effectLst/>
      </p:bgPr>
    </p:bg>
    <p:spTree>
      <p:nvGrpSpPr>
        <p:cNvPr id="1" name="Shape 90"/>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OBJECT_1">
    <p:bg>
      <p:bgPr>
        <a:blipFill>
          <a:blip r:embed="rId2">
            <a:alphaModFix/>
          </a:blip>
          <a:stretch>
            <a:fillRect/>
          </a:stretch>
        </a:blipFill>
        <a:effectLst/>
      </p:bgPr>
    </p:bg>
    <p:spTree>
      <p:nvGrpSpPr>
        <p:cNvPr id="1" name="Shape 91"/>
        <p:cNvGrpSpPr/>
        <p:nvPr/>
      </p:nvGrpSpPr>
      <p:grpSpPr>
        <a:xfrm>
          <a:off x="0" y="0"/>
          <a:ext cx="0" cy="0"/>
          <a:chOff x="0" y="0"/>
          <a:chExt cx="0" cy="0"/>
        </a:xfrm>
      </p:grpSpPr>
      <p:sp>
        <p:nvSpPr>
          <p:cNvPr id="92" name="Google Shape;92;p18"/>
          <p:cNvSpPr/>
          <p:nvPr/>
        </p:nvSpPr>
        <p:spPr>
          <a:xfrm>
            <a:off x="0" y="1124744"/>
            <a:ext cx="12192000" cy="5733300"/>
          </a:xfrm>
          <a:prstGeom prst="rect">
            <a:avLst/>
          </a:prstGeom>
          <a:solidFill>
            <a:schemeClr val="lt1">
              <a:alpha val="6195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3" name="Google Shape;93;p18"/>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4000"/>
              <a:buFont typeface="Arial"/>
              <a:buNone/>
              <a:defRPr sz="4000" b="1" i="0" u="none" strike="noStrike" cap="none">
                <a:solidFill>
                  <a:srgbClr val="3F3F3F"/>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4" name="Google Shape;94;p18"/>
          <p:cNvSpPr txBox="1">
            <a:spLocks noGrp="1"/>
          </p:cNvSpPr>
          <p:nvPr>
            <p:ph type="body" idx="1"/>
          </p:nvPr>
        </p:nvSpPr>
        <p:spPr>
          <a:xfrm>
            <a:off x="609600" y="1600201"/>
            <a:ext cx="10972800" cy="460500"/>
          </a:xfrm>
          <a:prstGeom prst="rect">
            <a:avLst/>
          </a:prstGeom>
          <a:noFill/>
          <a:ln>
            <a:noFill/>
          </a:ln>
        </p:spPr>
        <p:txBody>
          <a:bodyPr spcFirstLastPara="1" wrap="square" lIns="91425" tIns="45700" rIns="91425" bIns="45700" anchor="ctr" anchorCtr="0">
            <a:normAutofit/>
          </a:bodyPr>
          <a:lstStyle>
            <a:lvl1pPr marL="457200" marR="0" lvl="0" indent="-228600" algn="l" rtl="0">
              <a:spcBef>
                <a:spcPts val="400"/>
              </a:spcBef>
              <a:spcAft>
                <a:spcPts val="0"/>
              </a:spcAft>
              <a:buClr>
                <a:srgbClr val="3F3F3F"/>
              </a:buClr>
              <a:buSzPts val="2000"/>
              <a:buFont typeface="Arial"/>
              <a:buNone/>
              <a:defRPr sz="2000" b="0" i="0" u="none" strike="noStrike" cap="none">
                <a:solidFill>
                  <a:srgbClr val="3F3F3F"/>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
        <p:nvSpPr>
          <p:cNvPr id="95" name="Google Shape;95;p18"/>
          <p:cNvSpPr txBox="1">
            <a:spLocks noGrp="1"/>
          </p:cNvSpPr>
          <p:nvPr>
            <p:ph type="body" idx="2"/>
          </p:nvPr>
        </p:nvSpPr>
        <p:spPr>
          <a:xfrm>
            <a:off x="623392" y="2276872"/>
            <a:ext cx="10972800" cy="3600300"/>
          </a:xfrm>
          <a:prstGeom prst="rect">
            <a:avLst/>
          </a:prstGeom>
          <a:noFill/>
          <a:ln>
            <a:noFill/>
          </a:ln>
        </p:spPr>
        <p:txBody>
          <a:bodyPr spcFirstLastPara="1" wrap="square" lIns="396000" tIns="45700" rIns="91425" bIns="45700" anchor="t" anchorCtr="0">
            <a:normAutofit/>
          </a:bodyPr>
          <a:lstStyle>
            <a:lvl1pPr marL="457200" marR="0" lvl="0" indent="-228600" algn="l" rtl="0">
              <a:spcBef>
                <a:spcPts val="280"/>
              </a:spcBef>
              <a:spcAft>
                <a:spcPts val="0"/>
              </a:spcAft>
              <a:buClr>
                <a:srgbClr val="3F3F3F"/>
              </a:buClr>
              <a:buSzPts val="1400"/>
              <a:buFont typeface="Arial"/>
              <a:buNone/>
              <a:defRPr sz="1400" b="0" i="0" u="none" strike="noStrike" cap="none">
                <a:solidFill>
                  <a:srgbClr val="3F3F3F"/>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2159563" y="0"/>
            <a:ext cx="10032300" cy="10695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4000"/>
              <a:buFont typeface="Arial"/>
              <a:buNone/>
              <a:defRPr sz="4000" b="1" i="0" u="none" strike="noStrike" cap="none">
                <a:solidFill>
                  <a:srgbClr val="3F3F3F"/>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8" name="Google Shape;98;p19"/>
          <p:cNvSpPr txBox="1">
            <a:spLocks noGrp="1"/>
          </p:cNvSpPr>
          <p:nvPr>
            <p:ph type="body" idx="1"/>
          </p:nvPr>
        </p:nvSpPr>
        <p:spPr>
          <a:xfrm>
            <a:off x="2831637" y="1268760"/>
            <a:ext cx="8750700" cy="460500"/>
          </a:xfrm>
          <a:prstGeom prst="rect">
            <a:avLst/>
          </a:prstGeom>
          <a:noFill/>
          <a:ln>
            <a:noFill/>
          </a:ln>
        </p:spPr>
        <p:txBody>
          <a:bodyPr spcFirstLastPara="1" wrap="square" lIns="91425" tIns="45700" rIns="91425" bIns="45700" anchor="ctr" anchorCtr="0">
            <a:normAutofit/>
          </a:bodyPr>
          <a:lstStyle>
            <a:lvl1pPr marL="457200" marR="0" lvl="0" indent="-228600" algn="l" rtl="0">
              <a:spcBef>
                <a:spcPts val="400"/>
              </a:spcBef>
              <a:spcAft>
                <a:spcPts val="0"/>
              </a:spcAft>
              <a:buClr>
                <a:srgbClr val="3F3F3F"/>
              </a:buClr>
              <a:buSzPts val="2000"/>
              <a:buFont typeface="Arial"/>
              <a:buNone/>
              <a:defRPr sz="2000" b="0" i="0" u="none" strike="noStrike" cap="none">
                <a:solidFill>
                  <a:srgbClr val="3F3F3F"/>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
        <p:nvSpPr>
          <p:cNvPr id="99" name="Google Shape;99;p19"/>
          <p:cNvSpPr txBox="1">
            <a:spLocks noGrp="1"/>
          </p:cNvSpPr>
          <p:nvPr>
            <p:ph type="body" idx="2"/>
          </p:nvPr>
        </p:nvSpPr>
        <p:spPr>
          <a:xfrm>
            <a:off x="2845429" y="1844825"/>
            <a:ext cx="8750700" cy="4147800"/>
          </a:xfrm>
          <a:prstGeom prst="rect">
            <a:avLst/>
          </a:prstGeom>
          <a:noFill/>
          <a:ln>
            <a:noFill/>
          </a:ln>
        </p:spPr>
        <p:txBody>
          <a:bodyPr spcFirstLastPara="1" wrap="square" lIns="396000" tIns="45700" rIns="91425" bIns="45700" anchor="t" anchorCtr="0">
            <a:normAutofit/>
          </a:bodyPr>
          <a:lstStyle>
            <a:lvl1pPr marL="457200" marR="0" lvl="0" indent="-228600" algn="l" rtl="0">
              <a:spcBef>
                <a:spcPts val="280"/>
              </a:spcBef>
              <a:spcAft>
                <a:spcPts val="0"/>
              </a:spcAft>
              <a:buClr>
                <a:srgbClr val="3F3F3F"/>
              </a:buClr>
              <a:buSzPts val="1400"/>
              <a:buFont typeface="Arial"/>
              <a:buNone/>
              <a:defRPr sz="1400" b="0" i="0" u="none" strike="noStrike" cap="none">
                <a:solidFill>
                  <a:srgbClr val="3F3F3F"/>
                </a:solidFill>
                <a:latin typeface="Malgun Gothic"/>
                <a:ea typeface="Malgun Gothic"/>
                <a:cs typeface="Malgun Gothic"/>
                <a:sym typeface="Malgun Gothic"/>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963084" y="4406901"/>
            <a:ext cx="10363200" cy="1362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chemeClr val="dk1"/>
              </a:buClr>
              <a:buSzPts val="4000"/>
              <a:buFont typeface="Calibri"/>
              <a:buNone/>
              <a:defRPr sz="4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2" name="Google Shape;102;p20"/>
          <p:cNvSpPr txBox="1">
            <a:spLocks noGrp="1"/>
          </p:cNvSpPr>
          <p:nvPr>
            <p:ph type="body" idx="1"/>
          </p:nvPr>
        </p:nvSpPr>
        <p:spPr>
          <a:xfrm>
            <a:off x="963084" y="2906713"/>
            <a:ext cx="10363200" cy="1500300"/>
          </a:xfrm>
          <a:prstGeom prst="rect">
            <a:avLst/>
          </a:prstGeom>
          <a:noFill/>
          <a:ln>
            <a:noFill/>
          </a:ln>
        </p:spPr>
        <p:txBody>
          <a:bodyPr spcFirstLastPara="1" wrap="square" lIns="91425" tIns="45700" rIns="91425" bIns="45700" anchor="b" anchorCtr="0">
            <a:normAutofit/>
          </a:bodyPr>
          <a:lstStyle>
            <a:lvl1pPr marL="457200" lvl="0" indent="-228600" algn="l" rtl="0">
              <a:spcBef>
                <a:spcPts val="400"/>
              </a:spcBef>
              <a:spcAft>
                <a:spcPts val="0"/>
              </a:spcAft>
              <a:buClr>
                <a:srgbClr val="888888"/>
              </a:buClr>
              <a:buSzPts val="2000"/>
              <a:buNone/>
              <a:defRPr sz="2000">
                <a:solidFill>
                  <a:srgbClr val="888888"/>
                </a:solidFill>
              </a:defRPr>
            </a:lvl1pPr>
            <a:lvl2pPr marL="914400" lvl="1" indent="-228600" algn="l" rtl="0">
              <a:spcBef>
                <a:spcPts val="360"/>
              </a:spcBef>
              <a:spcAft>
                <a:spcPts val="0"/>
              </a:spcAft>
              <a:buClr>
                <a:srgbClr val="888888"/>
              </a:buClr>
              <a:buSzPts val="1800"/>
              <a:buNone/>
              <a:defRPr sz="1800">
                <a:solidFill>
                  <a:srgbClr val="888888"/>
                </a:solidFill>
              </a:defRPr>
            </a:lvl2pPr>
            <a:lvl3pPr marL="1371600" lvl="2" indent="-228600" algn="l" rtl="0">
              <a:spcBef>
                <a:spcPts val="320"/>
              </a:spcBef>
              <a:spcAft>
                <a:spcPts val="0"/>
              </a:spcAft>
              <a:buClr>
                <a:srgbClr val="888888"/>
              </a:buClr>
              <a:buSzPts val="1600"/>
              <a:buNone/>
              <a:defRPr sz="1600">
                <a:solidFill>
                  <a:srgbClr val="888888"/>
                </a:solidFill>
              </a:defRPr>
            </a:lvl3pPr>
            <a:lvl4pPr marL="1828800" lvl="3" indent="-228600" algn="l" rtl="0">
              <a:spcBef>
                <a:spcPts val="280"/>
              </a:spcBef>
              <a:spcAft>
                <a:spcPts val="0"/>
              </a:spcAft>
              <a:buClr>
                <a:srgbClr val="888888"/>
              </a:buClr>
              <a:buSzPts val="1400"/>
              <a:buNone/>
              <a:defRPr sz="1400">
                <a:solidFill>
                  <a:srgbClr val="888888"/>
                </a:solidFill>
              </a:defRPr>
            </a:lvl4pPr>
            <a:lvl5pPr marL="2286000" lvl="4" indent="-228600" algn="l" rtl="0">
              <a:spcBef>
                <a:spcPts val="280"/>
              </a:spcBef>
              <a:spcAft>
                <a:spcPts val="0"/>
              </a:spcAft>
              <a:buClr>
                <a:srgbClr val="888888"/>
              </a:buClr>
              <a:buSzPts val="1400"/>
              <a:buNone/>
              <a:defRPr sz="1400">
                <a:solidFill>
                  <a:srgbClr val="888888"/>
                </a:solidFill>
              </a:defRPr>
            </a:lvl5pPr>
            <a:lvl6pPr marL="2743200" lvl="5" indent="-228600" algn="l" rtl="0">
              <a:spcBef>
                <a:spcPts val="280"/>
              </a:spcBef>
              <a:spcAft>
                <a:spcPts val="0"/>
              </a:spcAft>
              <a:buClr>
                <a:srgbClr val="888888"/>
              </a:buClr>
              <a:buSzPts val="1400"/>
              <a:buNone/>
              <a:defRPr sz="1400">
                <a:solidFill>
                  <a:srgbClr val="888888"/>
                </a:solidFill>
              </a:defRPr>
            </a:lvl6pPr>
            <a:lvl7pPr marL="3200400" lvl="6" indent="-228600" algn="l" rtl="0">
              <a:spcBef>
                <a:spcPts val="280"/>
              </a:spcBef>
              <a:spcAft>
                <a:spcPts val="0"/>
              </a:spcAft>
              <a:buClr>
                <a:srgbClr val="888888"/>
              </a:buClr>
              <a:buSzPts val="1400"/>
              <a:buNone/>
              <a:defRPr sz="1400">
                <a:solidFill>
                  <a:srgbClr val="888888"/>
                </a:solidFill>
              </a:defRPr>
            </a:lvl7pPr>
            <a:lvl8pPr marL="3657600" lvl="7" indent="-228600" algn="l" rtl="0">
              <a:spcBef>
                <a:spcPts val="280"/>
              </a:spcBef>
              <a:spcAft>
                <a:spcPts val="0"/>
              </a:spcAft>
              <a:buClr>
                <a:srgbClr val="888888"/>
              </a:buClr>
              <a:buSzPts val="1400"/>
              <a:buNone/>
              <a:defRPr sz="1400">
                <a:solidFill>
                  <a:srgbClr val="888888"/>
                </a:solidFill>
              </a:defRPr>
            </a:lvl8pPr>
            <a:lvl9pPr marL="4114800" lvl="8" indent="-228600" algn="l" rtl="0">
              <a:spcBef>
                <a:spcPts val="280"/>
              </a:spcBef>
              <a:spcAft>
                <a:spcPts val="0"/>
              </a:spcAft>
              <a:buClr>
                <a:srgbClr val="888888"/>
              </a:buClr>
              <a:buSzPts val="1400"/>
              <a:buNone/>
              <a:defRPr sz="1400">
                <a:solidFill>
                  <a:srgbClr val="888888"/>
                </a:solidFill>
              </a:defRPr>
            </a:lvl9pPr>
          </a:lstStyle>
          <a:p>
            <a:endParaRPr/>
          </a:p>
        </p:txBody>
      </p:sp>
      <p:sp>
        <p:nvSpPr>
          <p:cNvPr id="103" name="Google Shape;103;p20"/>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 name="Google Shape;104;p20"/>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5" name="Google Shape;105;p20"/>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9"/>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2"/>
        <p:cNvGrpSpPr/>
        <p:nvPr/>
      </p:nvGrpSpPr>
      <p:grpSpPr>
        <a:xfrm>
          <a:off x="0" y="0"/>
          <a:ext cx="0" cy="0"/>
          <a:chOff x="0" y="0"/>
          <a:chExt cx="0" cy="0"/>
        </a:xfrm>
      </p:grpSpPr>
      <p:sp>
        <p:nvSpPr>
          <p:cNvPr id="113" name="Google Shape;113;p22"/>
          <p:cNvSpPr txBox="1">
            <a:spLocks noGrp="1"/>
          </p:cNvSpPr>
          <p:nvPr>
            <p:ph type="ctrTitle"/>
          </p:nvPr>
        </p:nvSpPr>
        <p:spPr>
          <a:xfrm>
            <a:off x="914400" y="1122363"/>
            <a:ext cx="103632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2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15" name="Google Shape;115;p22"/>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7" name="Google Shape;117;p22"/>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0" name="Google Shape;120;p2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1" name="Google Shape;121;p23"/>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2" name="Google Shape;122;p23"/>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3" name="Google Shape;123;p23"/>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4"/>
        <p:cNvGrpSpPr/>
        <p:nvPr/>
      </p:nvGrpSpPr>
      <p:grpSpPr>
        <a:xfrm>
          <a:off x="0" y="0"/>
          <a:ext cx="0" cy="0"/>
          <a:chOff x="0" y="0"/>
          <a:chExt cx="0" cy="0"/>
        </a:xfrm>
      </p:grpSpPr>
      <p:sp>
        <p:nvSpPr>
          <p:cNvPr id="125" name="Google Shape;125;p24"/>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6" name="Google Shape;126;p24"/>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7" name="Google Shape;127;p24"/>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831851" y="1709739"/>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25"/>
          <p:cNvSpPr txBox="1">
            <a:spLocks noGrp="1"/>
          </p:cNvSpPr>
          <p:nvPr>
            <p:ph type="body" idx="1"/>
          </p:nvPr>
        </p:nvSpPr>
        <p:spPr>
          <a:xfrm>
            <a:off x="831851" y="4589464"/>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1" name="Google Shape;131;p25"/>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2" name="Google Shape;132;p25"/>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3" name="Google Shape;133;p25"/>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6" name="Google Shape;136;p2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7" name="Google Shape;137;p2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8" name="Google Shape;138;p26"/>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p26"/>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0" name="Google Shape;140;p26"/>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a:off x="839788"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3" name="Google Shape;143;p27"/>
          <p:cNvSpPr txBox="1">
            <a:spLocks noGrp="1"/>
          </p:cNvSpPr>
          <p:nvPr>
            <p:ph type="body" idx="1"/>
          </p:nvPr>
        </p:nvSpPr>
        <p:spPr>
          <a:xfrm>
            <a:off x="839789" y="1681163"/>
            <a:ext cx="51576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4" name="Google Shape;144;p27"/>
          <p:cNvSpPr txBox="1">
            <a:spLocks noGrp="1"/>
          </p:cNvSpPr>
          <p:nvPr>
            <p:ph type="body" idx="2"/>
          </p:nvPr>
        </p:nvSpPr>
        <p:spPr>
          <a:xfrm>
            <a:off x="839789" y="2505075"/>
            <a:ext cx="51576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5" name="Google Shape;145;p2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6" name="Google Shape;146;p2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7" name="Google Shape;147;p27"/>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8" name="Google Shape;148;p27"/>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9" name="Google Shape;149;p27"/>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2" name="Google Shape;152;p28"/>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3" name="Google Shape;153;p28"/>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4" name="Google Shape;154;p28"/>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839788" y="457200"/>
            <a:ext cx="39324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7" name="Google Shape;157;p29"/>
          <p:cNvSpPr txBox="1">
            <a:spLocks noGrp="1"/>
          </p:cNvSpPr>
          <p:nvPr>
            <p:ph type="body" idx="1"/>
          </p:nvPr>
        </p:nvSpPr>
        <p:spPr>
          <a:xfrm>
            <a:off x="5183188" y="987426"/>
            <a:ext cx="61725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58" name="Google Shape;158;p29"/>
          <p:cNvSpPr txBox="1">
            <a:spLocks noGrp="1"/>
          </p:cNvSpPr>
          <p:nvPr>
            <p:ph type="body" idx="2"/>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59" name="Google Shape;159;p29"/>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0" name="Google Shape;160;p29"/>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1" name="Google Shape;161;p29"/>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2"/>
        <p:cNvGrpSpPr/>
        <p:nvPr/>
      </p:nvGrpSpPr>
      <p:grpSpPr>
        <a:xfrm>
          <a:off x="0" y="0"/>
          <a:ext cx="0" cy="0"/>
          <a:chOff x="0" y="0"/>
          <a:chExt cx="0" cy="0"/>
        </a:xfrm>
      </p:grpSpPr>
      <p:sp>
        <p:nvSpPr>
          <p:cNvPr id="163" name="Google Shape;163;p30"/>
          <p:cNvSpPr txBox="1">
            <a:spLocks noGrp="1"/>
          </p:cNvSpPr>
          <p:nvPr>
            <p:ph type="title"/>
          </p:nvPr>
        </p:nvSpPr>
        <p:spPr>
          <a:xfrm>
            <a:off x="839788" y="457200"/>
            <a:ext cx="39324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30"/>
          <p:cNvSpPr>
            <a:spLocks noGrp="1"/>
          </p:cNvSpPr>
          <p:nvPr>
            <p:ph type="pic" idx="2"/>
          </p:nvPr>
        </p:nvSpPr>
        <p:spPr>
          <a:xfrm>
            <a:off x="5183188" y="987426"/>
            <a:ext cx="61725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5" name="Google Shape;165;p30"/>
          <p:cNvSpPr txBox="1">
            <a:spLocks noGrp="1"/>
          </p:cNvSpPr>
          <p:nvPr>
            <p:ph type="body" idx="1"/>
          </p:nvPr>
        </p:nvSpPr>
        <p:spPr>
          <a:xfrm>
            <a:off x="839788" y="2057400"/>
            <a:ext cx="39324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66" name="Google Shape;166;p30"/>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7" name="Google Shape;167;p30"/>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8" name="Google Shape;168;p30"/>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9"/>
        <p:cNvGrpSpPr/>
        <p:nvPr/>
      </p:nvGrpSpPr>
      <p:grpSpPr>
        <a:xfrm>
          <a:off x="0" y="0"/>
          <a:ext cx="0" cy="0"/>
          <a:chOff x="0" y="0"/>
          <a:chExt cx="0" cy="0"/>
        </a:xfrm>
      </p:grpSpPr>
      <p:sp>
        <p:nvSpPr>
          <p:cNvPr id="170" name="Google Shape;170;p31"/>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1" name="Google Shape;171;p3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2" name="Google Shape;172;p31"/>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3" name="Google Shape;173;p31"/>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4" name="Google Shape;174;p31"/>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body" idx="1"/>
          </p:nvPr>
        </p:nvSpPr>
        <p:spPr>
          <a:xfrm>
            <a:off x="3899160" y="4402800"/>
            <a:ext cx="7683120" cy="13640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5"/>
        <p:cNvGrpSpPr/>
        <p:nvPr/>
      </p:nvGrpSpPr>
      <p:grpSpPr>
        <a:xfrm>
          <a:off x="0" y="0"/>
          <a:ext cx="0" cy="0"/>
          <a:chOff x="0" y="0"/>
          <a:chExt cx="0" cy="0"/>
        </a:xfrm>
      </p:grpSpPr>
      <p:sp>
        <p:nvSpPr>
          <p:cNvPr id="176" name="Google Shape;176;p3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7" name="Google Shape;177;p3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78" name="Google Shape;178;p32"/>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9" name="Google Shape;179;p32"/>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80" name="Google Shape;180;p32"/>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94"/>
        <p:cNvGrpSpPr/>
        <p:nvPr/>
      </p:nvGrpSpPr>
      <p:grpSpPr>
        <a:xfrm>
          <a:off x="0" y="0"/>
          <a:ext cx="0" cy="0"/>
          <a:chOff x="0" y="0"/>
          <a:chExt cx="0" cy="0"/>
        </a:xfrm>
      </p:grpSpPr>
      <p:grpSp>
        <p:nvGrpSpPr>
          <p:cNvPr id="195" name="Google Shape;195;p34"/>
          <p:cNvGrpSpPr/>
          <p:nvPr/>
        </p:nvGrpSpPr>
        <p:grpSpPr>
          <a:xfrm>
            <a:off x="270927" y="0"/>
            <a:ext cx="5037541" cy="6858000"/>
            <a:chOff x="203200" y="0"/>
            <a:chExt cx="3778250" cy="6858000"/>
          </a:xfrm>
        </p:grpSpPr>
        <p:sp>
          <p:nvSpPr>
            <p:cNvPr id="196" name="Google Shape;196;p34"/>
            <p:cNvSpPr/>
            <p:nvPr/>
          </p:nvSpPr>
          <p:spPr>
            <a:xfrm>
              <a:off x="641350" y="0"/>
              <a:ext cx="1365250" cy="3971925"/>
            </a:xfrm>
            <a:custGeom>
              <a:avLst/>
              <a:gdLst/>
              <a:ahLst/>
              <a:cxnLst/>
              <a:rect l="l" t="t" r="r" b="b"/>
              <a:pathLst>
                <a:path w="860" h="2502" extrusionOk="0">
                  <a:moveTo>
                    <a:pt x="0" y="2445"/>
                  </a:moveTo>
                  <a:lnTo>
                    <a:pt x="228" y="2502"/>
                  </a:lnTo>
                  <a:lnTo>
                    <a:pt x="860" y="0"/>
                  </a:lnTo>
                  <a:lnTo>
                    <a:pt x="620" y="0"/>
                  </a:lnTo>
                  <a:lnTo>
                    <a:pt x="0" y="2445"/>
                  </a:lnTo>
                  <a:close/>
                </a:path>
              </a:pathLst>
            </a:custGeom>
            <a:solidFill>
              <a:schemeClr val="accent1"/>
            </a:solidFill>
            <a:ln>
              <a:noFill/>
            </a:ln>
          </p:spPr>
        </p:sp>
        <p:sp>
          <p:nvSpPr>
            <p:cNvPr id="197" name="Google Shape;197;p34"/>
            <p:cNvSpPr/>
            <p:nvPr/>
          </p:nvSpPr>
          <p:spPr>
            <a:xfrm>
              <a:off x="203200" y="0"/>
              <a:ext cx="1336675" cy="3862388"/>
            </a:xfrm>
            <a:custGeom>
              <a:avLst/>
              <a:gdLst/>
              <a:ahLst/>
              <a:cxnLst/>
              <a:rect l="l" t="t" r="r" b="b"/>
              <a:pathLst>
                <a:path w="842" h="2433" extrusionOk="0">
                  <a:moveTo>
                    <a:pt x="842" y="0"/>
                  </a:moveTo>
                  <a:lnTo>
                    <a:pt x="602" y="0"/>
                  </a:lnTo>
                  <a:lnTo>
                    <a:pt x="0" y="2376"/>
                  </a:lnTo>
                  <a:lnTo>
                    <a:pt x="228" y="2433"/>
                  </a:lnTo>
                  <a:lnTo>
                    <a:pt x="842" y="0"/>
                  </a:lnTo>
                  <a:close/>
                </a:path>
              </a:pathLst>
            </a:custGeom>
            <a:solidFill>
              <a:srgbClr val="595959"/>
            </a:solidFill>
            <a:ln>
              <a:noFill/>
            </a:ln>
          </p:spPr>
        </p:sp>
        <p:sp>
          <p:nvSpPr>
            <p:cNvPr id="198" name="Google Shape;198;p34"/>
            <p:cNvSpPr/>
            <p:nvPr/>
          </p:nvSpPr>
          <p:spPr>
            <a:xfrm>
              <a:off x="207963" y="3776663"/>
              <a:ext cx="1936750" cy="3081338"/>
            </a:xfrm>
            <a:custGeom>
              <a:avLst/>
              <a:gdLst/>
              <a:ahLst/>
              <a:cxnLst/>
              <a:rect l="l" t="t" r="r" b="b"/>
              <a:pathLst>
                <a:path w="1220" h="1941" extrusionOk="0">
                  <a:moveTo>
                    <a:pt x="0" y="0"/>
                  </a:moveTo>
                  <a:lnTo>
                    <a:pt x="1166" y="1941"/>
                  </a:lnTo>
                  <a:lnTo>
                    <a:pt x="1220" y="1941"/>
                  </a:lnTo>
                  <a:lnTo>
                    <a:pt x="0" y="0"/>
                  </a:lnTo>
                  <a:close/>
                </a:path>
              </a:pathLst>
            </a:custGeom>
            <a:solidFill>
              <a:srgbClr val="262626"/>
            </a:solidFill>
            <a:ln>
              <a:noFill/>
            </a:ln>
          </p:spPr>
        </p:sp>
        <p:sp>
          <p:nvSpPr>
            <p:cNvPr id="199" name="Google Shape;199;p34"/>
            <p:cNvSpPr/>
            <p:nvPr/>
          </p:nvSpPr>
          <p:spPr>
            <a:xfrm>
              <a:off x="646113" y="3886200"/>
              <a:ext cx="2373313" cy="2971800"/>
            </a:xfrm>
            <a:custGeom>
              <a:avLst/>
              <a:gdLst/>
              <a:ahLst/>
              <a:cxnLst/>
              <a:rect l="l" t="t" r="r" b="b"/>
              <a:pathLst>
                <a:path w="1495" h="1872" extrusionOk="0">
                  <a:moveTo>
                    <a:pt x="1495" y="1872"/>
                  </a:moveTo>
                  <a:lnTo>
                    <a:pt x="0" y="0"/>
                  </a:lnTo>
                  <a:lnTo>
                    <a:pt x="1442" y="1872"/>
                  </a:lnTo>
                  <a:lnTo>
                    <a:pt x="1495" y="1872"/>
                  </a:lnTo>
                  <a:close/>
                </a:path>
              </a:pathLst>
            </a:custGeom>
            <a:solidFill>
              <a:srgbClr val="455A19"/>
            </a:solidFill>
            <a:ln>
              <a:noFill/>
            </a:ln>
          </p:spPr>
        </p:sp>
        <p:sp>
          <p:nvSpPr>
            <p:cNvPr id="200" name="Google Shape;200;p34"/>
            <p:cNvSpPr/>
            <p:nvPr/>
          </p:nvSpPr>
          <p:spPr>
            <a:xfrm>
              <a:off x="641350" y="3881438"/>
              <a:ext cx="3340100" cy="2976563"/>
            </a:xfrm>
            <a:custGeom>
              <a:avLst/>
              <a:gdLst/>
              <a:ahLst/>
              <a:cxnLst/>
              <a:rect l="l" t="t" r="r" b="b"/>
              <a:pathLst>
                <a:path w="2104" h="1875" extrusionOk="0">
                  <a:moveTo>
                    <a:pt x="0" y="0"/>
                  </a:moveTo>
                  <a:lnTo>
                    <a:pt x="3" y="3"/>
                  </a:lnTo>
                  <a:lnTo>
                    <a:pt x="1498" y="1875"/>
                  </a:lnTo>
                  <a:lnTo>
                    <a:pt x="2104" y="1875"/>
                  </a:lnTo>
                  <a:lnTo>
                    <a:pt x="228" y="57"/>
                  </a:lnTo>
                  <a:lnTo>
                    <a:pt x="0" y="0"/>
                  </a:lnTo>
                  <a:close/>
                </a:path>
              </a:pathLst>
            </a:custGeom>
            <a:solidFill>
              <a:srgbClr val="688726"/>
            </a:solidFill>
            <a:ln>
              <a:noFill/>
            </a:ln>
          </p:spPr>
        </p:sp>
        <p:sp>
          <p:nvSpPr>
            <p:cNvPr id="201" name="Google Shape;201;p34"/>
            <p:cNvSpPr/>
            <p:nvPr/>
          </p:nvSpPr>
          <p:spPr>
            <a:xfrm>
              <a:off x="203200" y="3771900"/>
              <a:ext cx="2660650" cy="3086100"/>
            </a:xfrm>
            <a:custGeom>
              <a:avLst/>
              <a:gdLst/>
              <a:ahLst/>
              <a:cxnLst/>
              <a:rect l="l" t="t" r="r" b="b"/>
              <a:pathLst>
                <a:path w="1676" h="1944" extrusionOk="0">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rgbClr val="3F3F3F"/>
            </a:solidFill>
            <a:ln>
              <a:noFill/>
            </a:ln>
          </p:spPr>
        </p:sp>
      </p:grpSp>
      <p:sp>
        <p:nvSpPr>
          <p:cNvPr id="202" name="Google Shape;202;p34"/>
          <p:cNvSpPr txBox="1">
            <a:spLocks noGrp="1"/>
          </p:cNvSpPr>
          <p:nvPr>
            <p:ph type="ctrTitle"/>
          </p:nvPr>
        </p:nvSpPr>
        <p:spPr>
          <a:xfrm>
            <a:off x="2319565" y="914401"/>
            <a:ext cx="9262800" cy="3488400"/>
          </a:xfrm>
          <a:prstGeom prst="rect">
            <a:avLst/>
          </a:prstGeom>
          <a:noFill/>
          <a:ln>
            <a:noFill/>
          </a:ln>
        </p:spPr>
        <p:txBody>
          <a:bodyPr spcFirstLastPara="1" wrap="square" lIns="91425" tIns="45700" rIns="91425" bIns="45700" anchor="b" anchorCtr="0">
            <a:noAutofit/>
          </a:bodyPr>
          <a:lstStyle>
            <a:lvl1pPr lvl="0" algn="r" rtl="0">
              <a:spcBef>
                <a:spcPts val="0"/>
              </a:spcBef>
              <a:spcAft>
                <a:spcPts val="0"/>
              </a:spcAft>
              <a:buClr>
                <a:schemeClr val="dk1"/>
              </a:buClr>
              <a:buSzPts val="3038"/>
              <a:buFont typeface="Corbel"/>
              <a:buNone/>
              <a:defRPr sz="3038"/>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3" name="Google Shape;203;p34"/>
          <p:cNvSpPr txBox="1">
            <a:spLocks noGrp="1"/>
          </p:cNvSpPr>
          <p:nvPr>
            <p:ph type="subTitle" idx="1"/>
          </p:nvPr>
        </p:nvSpPr>
        <p:spPr>
          <a:xfrm>
            <a:off x="3898986" y="4402666"/>
            <a:ext cx="7683300" cy="1364400"/>
          </a:xfrm>
          <a:prstGeom prst="rect">
            <a:avLst/>
          </a:prstGeom>
          <a:noFill/>
          <a:ln>
            <a:noFill/>
          </a:ln>
        </p:spPr>
        <p:txBody>
          <a:bodyPr spcFirstLastPara="1" wrap="square" lIns="91425" tIns="45700" rIns="91425" bIns="45700" anchor="t" anchorCtr="0">
            <a:noAutofit/>
          </a:bodyPr>
          <a:lstStyle>
            <a:lvl1pPr lvl="0" algn="r" rtl="0">
              <a:spcBef>
                <a:spcPts val="203"/>
              </a:spcBef>
              <a:spcAft>
                <a:spcPts val="0"/>
              </a:spcAft>
              <a:buSzPts val="1469"/>
              <a:buNone/>
              <a:defRPr sz="1013">
                <a:solidFill>
                  <a:schemeClr val="dk1"/>
                </a:solidFill>
              </a:defRPr>
            </a:lvl1pPr>
            <a:lvl2pPr lvl="1" algn="ctr" rtl="0">
              <a:spcBef>
                <a:spcPts val="338"/>
              </a:spcBef>
              <a:spcAft>
                <a:spcPts val="0"/>
              </a:spcAft>
              <a:buSzPts val="1631"/>
              <a:buNone/>
              <a:defRPr>
                <a:solidFill>
                  <a:srgbClr val="888888"/>
                </a:solidFill>
              </a:defRPr>
            </a:lvl2pPr>
            <a:lvl3pPr lvl="2" algn="ctr" rtl="0">
              <a:spcBef>
                <a:spcPts val="338"/>
              </a:spcBef>
              <a:spcAft>
                <a:spcPts val="0"/>
              </a:spcAft>
              <a:buSzPts val="1469"/>
              <a:buNone/>
              <a:defRPr>
                <a:solidFill>
                  <a:srgbClr val="888888"/>
                </a:solidFill>
              </a:defRPr>
            </a:lvl3pPr>
            <a:lvl4pPr lvl="3" algn="ctr" rtl="0">
              <a:spcBef>
                <a:spcPts val="338"/>
              </a:spcBef>
              <a:spcAft>
                <a:spcPts val="0"/>
              </a:spcAft>
              <a:buSzPts val="1305"/>
              <a:buNone/>
              <a:defRPr>
                <a:solidFill>
                  <a:srgbClr val="888888"/>
                </a:solidFill>
              </a:defRPr>
            </a:lvl4pPr>
            <a:lvl5pPr lvl="4" algn="ctr" rtl="0">
              <a:spcBef>
                <a:spcPts val="338"/>
              </a:spcBef>
              <a:spcAft>
                <a:spcPts val="0"/>
              </a:spcAft>
              <a:buSzPts val="1143"/>
              <a:buNone/>
              <a:defRPr>
                <a:solidFill>
                  <a:srgbClr val="888888"/>
                </a:solidFill>
              </a:defRPr>
            </a:lvl5pPr>
            <a:lvl6pPr lvl="5" algn="ctr" rtl="0">
              <a:spcBef>
                <a:spcPts val="338"/>
              </a:spcBef>
              <a:spcAft>
                <a:spcPts val="0"/>
              </a:spcAft>
              <a:buSzPts val="1143"/>
              <a:buNone/>
              <a:defRPr>
                <a:solidFill>
                  <a:srgbClr val="888888"/>
                </a:solidFill>
              </a:defRPr>
            </a:lvl6pPr>
            <a:lvl7pPr lvl="6" algn="ctr" rtl="0">
              <a:spcBef>
                <a:spcPts val="338"/>
              </a:spcBef>
              <a:spcAft>
                <a:spcPts val="0"/>
              </a:spcAft>
              <a:buSzPts val="1143"/>
              <a:buNone/>
              <a:defRPr>
                <a:solidFill>
                  <a:srgbClr val="888888"/>
                </a:solidFill>
              </a:defRPr>
            </a:lvl7pPr>
            <a:lvl8pPr lvl="7" algn="ctr" rtl="0">
              <a:spcBef>
                <a:spcPts val="338"/>
              </a:spcBef>
              <a:spcAft>
                <a:spcPts val="0"/>
              </a:spcAft>
              <a:buSzPts val="1143"/>
              <a:buNone/>
              <a:defRPr>
                <a:solidFill>
                  <a:srgbClr val="888888"/>
                </a:solidFill>
              </a:defRPr>
            </a:lvl8pPr>
            <a:lvl9pPr lvl="8" algn="ctr" rtl="0">
              <a:spcBef>
                <a:spcPts val="338"/>
              </a:spcBef>
              <a:spcAft>
                <a:spcPts val="338"/>
              </a:spcAft>
              <a:buSzPts val="1143"/>
              <a:buNone/>
              <a:defRPr>
                <a:solidFill>
                  <a:srgbClr val="888888"/>
                </a:solidFill>
              </a:defRPr>
            </a:lvl9pPr>
          </a:lstStyle>
          <a:p>
            <a:endParaRPr/>
          </a:p>
        </p:txBody>
      </p:sp>
      <p:sp>
        <p:nvSpPr>
          <p:cNvPr id="204" name="Google Shape;204;p34"/>
          <p:cNvSpPr txBox="1">
            <a:spLocks noGrp="1"/>
          </p:cNvSpPr>
          <p:nvPr>
            <p:ph type="dt" idx="10"/>
          </p:nvPr>
        </p:nvSpPr>
        <p:spPr>
          <a:xfrm>
            <a:off x="9767699" y="6117337"/>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5" name="Google Shape;205;p34"/>
          <p:cNvSpPr txBox="1">
            <a:spLocks noGrp="1"/>
          </p:cNvSpPr>
          <p:nvPr>
            <p:ph type="ftr" idx="11"/>
          </p:nvPr>
        </p:nvSpPr>
        <p:spPr>
          <a:xfrm>
            <a:off x="4831644" y="6117337"/>
            <a:ext cx="48126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6" name="Google Shape;206;p34"/>
          <p:cNvSpPr txBox="1">
            <a:spLocks noGrp="1"/>
          </p:cNvSpPr>
          <p:nvPr>
            <p:ph type="sldNum" idx="12"/>
          </p:nvPr>
        </p:nvSpPr>
        <p:spPr>
          <a:xfrm>
            <a:off x="11033760" y="6117337"/>
            <a:ext cx="5487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207" name="Google Shape;207;p34"/>
          <p:cNvSpPr/>
          <p:nvPr/>
        </p:nvSpPr>
        <p:spPr>
          <a:xfrm>
            <a:off x="270933" y="3771900"/>
            <a:ext cx="482600" cy="90488"/>
          </a:xfrm>
          <a:custGeom>
            <a:avLst/>
            <a:gdLst/>
            <a:ahLst/>
            <a:cxnLst/>
            <a:rect l="l" t="t" r="r" b="b"/>
            <a:pathLst>
              <a:path w="228" h="57" extrusionOk="0">
                <a:moveTo>
                  <a:pt x="228" y="57"/>
                </a:moveTo>
                <a:lnTo>
                  <a:pt x="0" y="0"/>
                </a:lnTo>
                <a:lnTo>
                  <a:pt x="222" y="54"/>
                </a:lnTo>
                <a:lnTo>
                  <a:pt x="228" y="57"/>
                </a:lnTo>
                <a:close/>
              </a:path>
            </a:pathLst>
          </a:custGeom>
          <a:solidFill>
            <a:srgbClr val="29ABE2"/>
          </a:solidFill>
          <a:ln>
            <a:noFill/>
          </a:ln>
        </p:spPr>
      </p:sp>
      <p:sp>
        <p:nvSpPr>
          <p:cNvPr id="208" name="Google Shape;208;p34"/>
          <p:cNvSpPr/>
          <p:nvPr/>
        </p:nvSpPr>
        <p:spPr>
          <a:xfrm>
            <a:off x="747186" y="3867150"/>
            <a:ext cx="82551" cy="80963"/>
          </a:xfrm>
          <a:custGeom>
            <a:avLst/>
            <a:gdLst/>
            <a:ahLst/>
            <a:cxnLst/>
            <a:rect l="l" t="t" r="r" b="b"/>
            <a:pathLst>
              <a:path w="39" h="51" extrusionOk="0">
                <a:moveTo>
                  <a:pt x="0" y="0"/>
                </a:moveTo>
                <a:lnTo>
                  <a:pt x="39" y="51"/>
                </a:lnTo>
                <a:lnTo>
                  <a:pt x="3" y="0"/>
                </a:lnTo>
                <a:lnTo>
                  <a:pt x="0" y="0"/>
                </a:lnTo>
                <a:close/>
              </a:path>
            </a:pathLst>
          </a:custGeom>
          <a:solidFill>
            <a:srgbClr val="29ABE2"/>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9"/>
        <p:cNvGrpSpPr/>
        <p:nvPr/>
      </p:nvGrpSpPr>
      <p:grpSpPr>
        <a:xfrm>
          <a:off x="0" y="0"/>
          <a:ext cx="0" cy="0"/>
          <a:chOff x="0" y="0"/>
          <a:chExt cx="0" cy="0"/>
        </a:xfrm>
      </p:grpSpPr>
      <p:sp>
        <p:nvSpPr>
          <p:cNvPr id="210" name="Google Shape;210;p35"/>
          <p:cNvSpPr txBox="1">
            <a:spLocks noGrp="1"/>
          </p:cNvSpPr>
          <p:nvPr>
            <p:ph type="title"/>
          </p:nvPr>
        </p:nvSpPr>
        <p:spPr>
          <a:xfrm>
            <a:off x="1309513" y="457201"/>
            <a:ext cx="10272900" cy="1981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1" name="Google Shape;211;p35"/>
          <p:cNvSpPr txBox="1">
            <a:spLocks noGrp="1"/>
          </p:cNvSpPr>
          <p:nvPr>
            <p:ph type="body" idx="1"/>
          </p:nvPr>
        </p:nvSpPr>
        <p:spPr>
          <a:xfrm>
            <a:off x="1309513" y="2667000"/>
            <a:ext cx="10272900" cy="3332700"/>
          </a:xfrm>
          <a:prstGeom prst="rect">
            <a:avLst/>
          </a:prstGeom>
          <a:noFill/>
          <a:ln>
            <a:noFill/>
          </a:ln>
        </p:spPr>
        <p:txBody>
          <a:bodyPr spcFirstLastPara="1" wrap="square" lIns="91425" tIns="45700" rIns="91425" bIns="45700" anchor="ctr" anchorCtr="0">
            <a:noAutofit/>
          </a:bodyPr>
          <a:lstStyle>
            <a:lvl1pPr marL="457200" lvl="0" indent="-394335" algn="l" rtl="0">
              <a:spcBef>
                <a:spcPts val="360"/>
              </a:spcBef>
              <a:spcAft>
                <a:spcPts val="0"/>
              </a:spcAft>
              <a:buSzPts val="2610"/>
              <a:buChar char="•"/>
              <a:defRPr/>
            </a:lvl1pPr>
            <a:lvl2pPr marL="914400" lvl="1" indent="-394335" algn="l" rtl="0">
              <a:spcBef>
                <a:spcPts val="360"/>
              </a:spcBef>
              <a:spcAft>
                <a:spcPts val="0"/>
              </a:spcAft>
              <a:buSzPts val="2610"/>
              <a:buChar char="•"/>
              <a:defRPr/>
            </a:lvl2pPr>
            <a:lvl3pPr marL="1371600" lvl="2" indent="-394335" algn="l" rtl="0">
              <a:spcBef>
                <a:spcPts val="360"/>
              </a:spcBef>
              <a:spcAft>
                <a:spcPts val="0"/>
              </a:spcAft>
              <a:buSzPts val="2610"/>
              <a:buChar char="•"/>
              <a:defRPr/>
            </a:lvl3pPr>
            <a:lvl4pPr marL="1828800" lvl="3" indent="-394335" algn="l" rtl="0">
              <a:spcBef>
                <a:spcPts val="360"/>
              </a:spcBef>
              <a:spcAft>
                <a:spcPts val="0"/>
              </a:spcAft>
              <a:buSzPts val="2610"/>
              <a:buChar char="•"/>
              <a:defRPr/>
            </a:lvl4pPr>
            <a:lvl5pPr marL="2286000" lvl="4" indent="-394335" algn="l" rtl="0">
              <a:spcBef>
                <a:spcPts val="360"/>
              </a:spcBef>
              <a:spcAft>
                <a:spcPts val="0"/>
              </a:spcAft>
              <a:buSzPts val="2610"/>
              <a:buChar char="•"/>
              <a:defRPr/>
            </a:lvl5pPr>
            <a:lvl6pPr marL="2743200" lvl="5" indent="-394335" algn="l" rtl="0">
              <a:spcBef>
                <a:spcPts val="360"/>
              </a:spcBef>
              <a:spcAft>
                <a:spcPts val="0"/>
              </a:spcAft>
              <a:buSzPts val="2610"/>
              <a:buChar char="•"/>
              <a:defRPr/>
            </a:lvl6pPr>
            <a:lvl7pPr marL="3200400" lvl="6" indent="-394335" algn="l" rtl="0">
              <a:spcBef>
                <a:spcPts val="360"/>
              </a:spcBef>
              <a:spcAft>
                <a:spcPts val="0"/>
              </a:spcAft>
              <a:buSzPts val="2610"/>
              <a:buChar char="•"/>
              <a:defRPr/>
            </a:lvl7pPr>
            <a:lvl8pPr marL="3657600" lvl="7" indent="-394335" algn="l" rtl="0">
              <a:spcBef>
                <a:spcPts val="360"/>
              </a:spcBef>
              <a:spcAft>
                <a:spcPts val="0"/>
              </a:spcAft>
              <a:buSzPts val="2610"/>
              <a:buChar char="•"/>
              <a:defRPr/>
            </a:lvl8pPr>
            <a:lvl9pPr marL="4114800" lvl="8" indent="-394335" algn="l" rtl="0">
              <a:spcBef>
                <a:spcPts val="360"/>
              </a:spcBef>
              <a:spcAft>
                <a:spcPts val="338"/>
              </a:spcAft>
              <a:buSzPts val="2610"/>
              <a:buChar char="•"/>
              <a:defRPr/>
            </a:lvl9pPr>
          </a:lstStyle>
          <a:p>
            <a:endParaRPr/>
          </a:p>
        </p:txBody>
      </p:sp>
      <p:sp>
        <p:nvSpPr>
          <p:cNvPr id="212" name="Google Shape;212;p35"/>
          <p:cNvSpPr txBox="1">
            <a:spLocks noGrp="1"/>
          </p:cNvSpPr>
          <p:nvPr>
            <p:ph type="dt" idx="10"/>
          </p:nvPr>
        </p:nvSpPr>
        <p:spPr>
          <a:xfrm>
            <a:off x="9792441" y="6108174"/>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3" name="Google Shape;213;p35"/>
          <p:cNvSpPr txBox="1">
            <a:spLocks noGrp="1"/>
          </p:cNvSpPr>
          <p:nvPr>
            <p:ph type="ftr" idx="11"/>
          </p:nvPr>
        </p:nvSpPr>
        <p:spPr>
          <a:xfrm>
            <a:off x="2630198" y="6108174"/>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4" name="Google Shape;214;p35"/>
          <p:cNvSpPr txBox="1">
            <a:spLocks noGrp="1"/>
          </p:cNvSpPr>
          <p:nvPr>
            <p:ph type="sldNum" idx="12"/>
          </p:nvPr>
        </p:nvSpPr>
        <p:spPr>
          <a:xfrm>
            <a:off x="11011957" y="6108174"/>
            <a:ext cx="5703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5"/>
        <p:cNvGrpSpPr/>
        <p:nvPr/>
      </p:nvGrpSpPr>
      <p:grpSpPr>
        <a:xfrm>
          <a:off x="0" y="0"/>
          <a:ext cx="0" cy="0"/>
          <a:chOff x="0" y="0"/>
          <a:chExt cx="0" cy="0"/>
        </a:xfrm>
      </p:grpSpPr>
      <p:sp>
        <p:nvSpPr>
          <p:cNvPr id="216" name="Google Shape;216;p36"/>
          <p:cNvSpPr txBox="1">
            <a:spLocks noGrp="1"/>
          </p:cNvSpPr>
          <p:nvPr>
            <p:ph type="title"/>
          </p:nvPr>
        </p:nvSpPr>
        <p:spPr>
          <a:xfrm>
            <a:off x="2649329" y="2666998"/>
            <a:ext cx="8933100" cy="2360100"/>
          </a:xfrm>
          <a:prstGeom prst="rect">
            <a:avLst/>
          </a:prstGeom>
          <a:noFill/>
          <a:ln>
            <a:noFill/>
          </a:ln>
        </p:spPr>
        <p:txBody>
          <a:bodyPr spcFirstLastPara="1" wrap="square" lIns="91425" tIns="45700" rIns="91425" bIns="45700" anchor="b" anchorCtr="0">
            <a:noAutofit/>
          </a:bodyPr>
          <a:lstStyle>
            <a:lvl1pPr lvl="0" algn="r" rtl="0">
              <a:spcBef>
                <a:spcPts val="0"/>
              </a:spcBef>
              <a:spcAft>
                <a:spcPts val="0"/>
              </a:spcAft>
              <a:buClr>
                <a:schemeClr val="dk1"/>
              </a:buClr>
              <a:buSzPts val="2250"/>
              <a:buFont typeface="Corbel"/>
              <a:buNone/>
              <a:defRPr sz="225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7" name="Google Shape;217;p36"/>
          <p:cNvSpPr txBox="1">
            <a:spLocks noGrp="1"/>
          </p:cNvSpPr>
          <p:nvPr>
            <p:ph type="body" idx="1"/>
          </p:nvPr>
        </p:nvSpPr>
        <p:spPr>
          <a:xfrm>
            <a:off x="2649331" y="5027070"/>
            <a:ext cx="8933100" cy="860400"/>
          </a:xfrm>
          <a:prstGeom prst="rect">
            <a:avLst/>
          </a:prstGeom>
          <a:noFill/>
          <a:ln>
            <a:noFill/>
          </a:ln>
        </p:spPr>
        <p:txBody>
          <a:bodyPr spcFirstLastPara="1" wrap="square" lIns="91425" tIns="45700" rIns="91425" bIns="45700" anchor="t" anchorCtr="0">
            <a:noAutofit/>
          </a:bodyPr>
          <a:lstStyle>
            <a:lvl1pPr marL="457200" lvl="0" indent="-228600" algn="r" rtl="0">
              <a:spcBef>
                <a:spcPts val="225"/>
              </a:spcBef>
              <a:spcAft>
                <a:spcPts val="0"/>
              </a:spcAft>
              <a:buSzPts val="1631"/>
              <a:buNone/>
              <a:defRPr sz="1125">
                <a:solidFill>
                  <a:schemeClr val="dk1"/>
                </a:solidFill>
              </a:defRPr>
            </a:lvl1pPr>
            <a:lvl2pPr marL="914400" lvl="1" indent="-228600" algn="l" rtl="0">
              <a:spcBef>
                <a:spcPts val="338"/>
              </a:spcBef>
              <a:spcAft>
                <a:spcPts val="0"/>
              </a:spcAft>
              <a:buSzPts val="1469"/>
              <a:buNone/>
              <a:defRPr sz="1013">
                <a:solidFill>
                  <a:srgbClr val="888888"/>
                </a:solidFill>
              </a:defRPr>
            </a:lvl2pPr>
            <a:lvl3pPr marL="1371600" lvl="2" indent="-228600" algn="l" rtl="0">
              <a:spcBef>
                <a:spcPts val="338"/>
              </a:spcBef>
              <a:spcAft>
                <a:spcPts val="0"/>
              </a:spcAft>
              <a:buSzPts val="1305"/>
              <a:buNone/>
              <a:defRPr sz="900">
                <a:solidFill>
                  <a:srgbClr val="888888"/>
                </a:solidFill>
              </a:defRPr>
            </a:lvl3pPr>
            <a:lvl4pPr marL="1828800" lvl="3" indent="-228600" algn="l" rtl="0">
              <a:spcBef>
                <a:spcPts val="338"/>
              </a:spcBef>
              <a:spcAft>
                <a:spcPts val="0"/>
              </a:spcAft>
              <a:buSzPts val="1143"/>
              <a:buNone/>
              <a:defRPr sz="788">
                <a:solidFill>
                  <a:srgbClr val="888888"/>
                </a:solidFill>
              </a:defRPr>
            </a:lvl4pPr>
            <a:lvl5pPr marL="2286000" lvl="4" indent="-228600" algn="l" rtl="0">
              <a:spcBef>
                <a:spcPts val="338"/>
              </a:spcBef>
              <a:spcAft>
                <a:spcPts val="0"/>
              </a:spcAft>
              <a:buSzPts val="1143"/>
              <a:buNone/>
              <a:defRPr sz="788">
                <a:solidFill>
                  <a:srgbClr val="888888"/>
                </a:solidFill>
              </a:defRPr>
            </a:lvl5pPr>
            <a:lvl6pPr marL="2743200" lvl="5" indent="-228600" algn="l" rtl="0">
              <a:spcBef>
                <a:spcPts val="338"/>
              </a:spcBef>
              <a:spcAft>
                <a:spcPts val="0"/>
              </a:spcAft>
              <a:buSzPts val="1143"/>
              <a:buNone/>
              <a:defRPr sz="788">
                <a:solidFill>
                  <a:srgbClr val="888888"/>
                </a:solidFill>
              </a:defRPr>
            </a:lvl6pPr>
            <a:lvl7pPr marL="3200400" lvl="6" indent="-228600" algn="l" rtl="0">
              <a:spcBef>
                <a:spcPts val="338"/>
              </a:spcBef>
              <a:spcAft>
                <a:spcPts val="0"/>
              </a:spcAft>
              <a:buSzPts val="1143"/>
              <a:buNone/>
              <a:defRPr sz="788">
                <a:solidFill>
                  <a:srgbClr val="888888"/>
                </a:solidFill>
              </a:defRPr>
            </a:lvl7pPr>
            <a:lvl8pPr marL="3657600" lvl="7" indent="-228600" algn="l" rtl="0">
              <a:spcBef>
                <a:spcPts val="338"/>
              </a:spcBef>
              <a:spcAft>
                <a:spcPts val="0"/>
              </a:spcAft>
              <a:buSzPts val="1143"/>
              <a:buNone/>
              <a:defRPr sz="788">
                <a:solidFill>
                  <a:srgbClr val="888888"/>
                </a:solidFill>
              </a:defRPr>
            </a:lvl8pPr>
            <a:lvl9pPr marL="4114800" lvl="8" indent="-228600" algn="l" rtl="0">
              <a:spcBef>
                <a:spcPts val="338"/>
              </a:spcBef>
              <a:spcAft>
                <a:spcPts val="338"/>
              </a:spcAft>
              <a:buSzPts val="1143"/>
              <a:buNone/>
              <a:defRPr sz="788">
                <a:solidFill>
                  <a:srgbClr val="888888"/>
                </a:solidFill>
              </a:defRPr>
            </a:lvl9pPr>
          </a:lstStyle>
          <a:p>
            <a:endParaRPr/>
          </a:p>
        </p:txBody>
      </p:sp>
      <p:sp>
        <p:nvSpPr>
          <p:cNvPr id="218" name="Google Shape;218;p36"/>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9" name="Google Shape;219;p36"/>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0" name="Google Shape;220;p36"/>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1"/>
        <p:cNvGrpSpPr/>
        <p:nvPr/>
      </p:nvGrpSpPr>
      <p:grpSpPr>
        <a:xfrm>
          <a:off x="0" y="0"/>
          <a:ext cx="0" cy="0"/>
          <a:chOff x="0" y="0"/>
          <a:chExt cx="0" cy="0"/>
        </a:xfrm>
      </p:grpSpPr>
      <p:sp>
        <p:nvSpPr>
          <p:cNvPr id="222" name="Google Shape;222;p37"/>
          <p:cNvSpPr txBox="1">
            <a:spLocks noGrp="1"/>
          </p:cNvSpPr>
          <p:nvPr>
            <p:ph type="title"/>
          </p:nvPr>
        </p:nvSpPr>
        <p:spPr>
          <a:xfrm>
            <a:off x="1309513" y="685802"/>
            <a:ext cx="10272900" cy="17526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3" name="Google Shape;223;p37"/>
          <p:cNvSpPr txBox="1">
            <a:spLocks noGrp="1"/>
          </p:cNvSpPr>
          <p:nvPr>
            <p:ph type="body" idx="1"/>
          </p:nvPr>
        </p:nvSpPr>
        <p:spPr>
          <a:xfrm>
            <a:off x="1309511" y="2667000"/>
            <a:ext cx="4986600" cy="3368700"/>
          </a:xfrm>
          <a:prstGeom prst="rect">
            <a:avLst/>
          </a:prstGeom>
          <a:noFill/>
          <a:ln>
            <a:noFill/>
          </a:ln>
        </p:spPr>
        <p:txBody>
          <a:bodyPr spcFirstLastPara="1" wrap="square" lIns="91425" tIns="45700" rIns="91425" bIns="45700" anchor="ctr" anchorCtr="0">
            <a:noAutofit/>
          </a:bodyPr>
          <a:lstStyle>
            <a:lvl1pPr marL="457200" lvl="0" indent="-321872" algn="l" rtl="0">
              <a:spcBef>
                <a:spcPts val="203"/>
              </a:spcBef>
              <a:spcAft>
                <a:spcPts val="0"/>
              </a:spcAft>
              <a:buSzPts val="1469"/>
              <a:buChar char="•"/>
              <a:defRPr sz="1013"/>
            </a:lvl1pPr>
            <a:lvl2pPr marL="914400" lvl="1" indent="-311468" algn="l" rtl="0">
              <a:spcBef>
                <a:spcPts val="338"/>
              </a:spcBef>
              <a:spcAft>
                <a:spcPts val="0"/>
              </a:spcAft>
              <a:buSzPts val="1305"/>
              <a:buChar char="•"/>
              <a:defRPr sz="900"/>
            </a:lvl2pPr>
            <a:lvl3pPr marL="1371600" lvl="2" indent="-301155" algn="l" rtl="0">
              <a:spcBef>
                <a:spcPts val="338"/>
              </a:spcBef>
              <a:spcAft>
                <a:spcPts val="0"/>
              </a:spcAft>
              <a:buSzPts val="1143"/>
              <a:buChar char="•"/>
              <a:defRPr sz="788"/>
            </a:lvl3pPr>
            <a:lvl4pPr marL="1828800" lvl="3" indent="-290751" algn="l" rtl="0">
              <a:spcBef>
                <a:spcPts val="338"/>
              </a:spcBef>
              <a:spcAft>
                <a:spcPts val="0"/>
              </a:spcAft>
              <a:buSzPts val="979"/>
              <a:buChar char="•"/>
              <a:defRPr sz="675"/>
            </a:lvl4pPr>
            <a:lvl5pPr marL="2286000" lvl="4" indent="-290751" algn="l" rtl="0">
              <a:spcBef>
                <a:spcPts val="338"/>
              </a:spcBef>
              <a:spcAft>
                <a:spcPts val="0"/>
              </a:spcAft>
              <a:buSzPts val="979"/>
              <a:buChar char="•"/>
              <a:defRPr sz="675"/>
            </a:lvl5pPr>
            <a:lvl6pPr marL="2743200" lvl="5" indent="-290751" algn="l" rtl="0">
              <a:spcBef>
                <a:spcPts val="338"/>
              </a:spcBef>
              <a:spcAft>
                <a:spcPts val="0"/>
              </a:spcAft>
              <a:buSzPts val="979"/>
              <a:buChar char="•"/>
              <a:defRPr sz="675"/>
            </a:lvl6pPr>
            <a:lvl7pPr marL="3200400" lvl="6" indent="-290751" algn="l" rtl="0">
              <a:spcBef>
                <a:spcPts val="338"/>
              </a:spcBef>
              <a:spcAft>
                <a:spcPts val="0"/>
              </a:spcAft>
              <a:buSzPts val="979"/>
              <a:buChar char="•"/>
              <a:defRPr sz="675"/>
            </a:lvl7pPr>
            <a:lvl8pPr marL="3657600" lvl="7" indent="-290750" algn="l" rtl="0">
              <a:spcBef>
                <a:spcPts val="338"/>
              </a:spcBef>
              <a:spcAft>
                <a:spcPts val="0"/>
              </a:spcAft>
              <a:buSzPts val="979"/>
              <a:buChar char="•"/>
              <a:defRPr sz="675"/>
            </a:lvl8pPr>
            <a:lvl9pPr marL="4114800" lvl="8" indent="-290750" algn="l" rtl="0">
              <a:spcBef>
                <a:spcPts val="338"/>
              </a:spcBef>
              <a:spcAft>
                <a:spcPts val="338"/>
              </a:spcAft>
              <a:buSzPts val="979"/>
              <a:buChar char="•"/>
              <a:defRPr sz="675"/>
            </a:lvl9pPr>
          </a:lstStyle>
          <a:p>
            <a:endParaRPr/>
          </a:p>
        </p:txBody>
      </p:sp>
      <p:sp>
        <p:nvSpPr>
          <p:cNvPr id="224" name="Google Shape;224;p37"/>
          <p:cNvSpPr txBox="1">
            <a:spLocks noGrp="1"/>
          </p:cNvSpPr>
          <p:nvPr>
            <p:ph type="body" idx="2"/>
          </p:nvPr>
        </p:nvSpPr>
        <p:spPr>
          <a:xfrm>
            <a:off x="6595872" y="2667000"/>
            <a:ext cx="4986600" cy="3346800"/>
          </a:xfrm>
          <a:prstGeom prst="rect">
            <a:avLst/>
          </a:prstGeom>
          <a:noFill/>
          <a:ln>
            <a:noFill/>
          </a:ln>
        </p:spPr>
        <p:txBody>
          <a:bodyPr spcFirstLastPara="1" wrap="square" lIns="91425" tIns="45700" rIns="91425" bIns="45700" anchor="ctr" anchorCtr="0">
            <a:noAutofit/>
          </a:bodyPr>
          <a:lstStyle>
            <a:lvl1pPr marL="457200" lvl="0" indent="-321872" algn="l" rtl="0">
              <a:spcBef>
                <a:spcPts val="203"/>
              </a:spcBef>
              <a:spcAft>
                <a:spcPts val="0"/>
              </a:spcAft>
              <a:buSzPts val="1469"/>
              <a:buChar char="•"/>
              <a:defRPr sz="1013"/>
            </a:lvl1pPr>
            <a:lvl2pPr marL="914400" lvl="1" indent="-311468" algn="l" rtl="0">
              <a:spcBef>
                <a:spcPts val="338"/>
              </a:spcBef>
              <a:spcAft>
                <a:spcPts val="0"/>
              </a:spcAft>
              <a:buSzPts val="1305"/>
              <a:buChar char="•"/>
              <a:defRPr sz="900"/>
            </a:lvl2pPr>
            <a:lvl3pPr marL="1371600" lvl="2" indent="-301155" algn="l" rtl="0">
              <a:spcBef>
                <a:spcPts val="338"/>
              </a:spcBef>
              <a:spcAft>
                <a:spcPts val="0"/>
              </a:spcAft>
              <a:buSzPts val="1143"/>
              <a:buChar char="•"/>
              <a:defRPr sz="788"/>
            </a:lvl3pPr>
            <a:lvl4pPr marL="1828800" lvl="3" indent="-290751" algn="l" rtl="0">
              <a:spcBef>
                <a:spcPts val="338"/>
              </a:spcBef>
              <a:spcAft>
                <a:spcPts val="0"/>
              </a:spcAft>
              <a:buSzPts val="979"/>
              <a:buChar char="•"/>
              <a:defRPr sz="675"/>
            </a:lvl4pPr>
            <a:lvl5pPr marL="2286000" lvl="4" indent="-290751" algn="l" rtl="0">
              <a:spcBef>
                <a:spcPts val="338"/>
              </a:spcBef>
              <a:spcAft>
                <a:spcPts val="0"/>
              </a:spcAft>
              <a:buSzPts val="979"/>
              <a:buChar char="•"/>
              <a:defRPr sz="675"/>
            </a:lvl5pPr>
            <a:lvl6pPr marL="2743200" lvl="5" indent="-290751" algn="l" rtl="0">
              <a:spcBef>
                <a:spcPts val="338"/>
              </a:spcBef>
              <a:spcAft>
                <a:spcPts val="0"/>
              </a:spcAft>
              <a:buSzPts val="979"/>
              <a:buChar char="•"/>
              <a:defRPr sz="675"/>
            </a:lvl6pPr>
            <a:lvl7pPr marL="3200400" lvl="6" indent="-290751" algn="l" rtl="0">
              <a:spcBef>
                <a:spcPts val="338"/>
              </a:spcBef>
              <a:spcAft>
                <a:spcPts val="0"/>
              </a:spcAft>
              <a:buSzPts val="979"/>
              <a:buChar char="•"/>
              <a:defRPr sz="675"/>
            </a:lvl7pPr>
            <a:lvl8pPr marL="3657600" lvl="7" indent="-290750" algn="l" rtl="0">
              <a:spcBef>
                <a:spcPts val="338"/>
              </a:spcBef>
              <a:spcAft>
                <a:spcPts val="0"/>
              </a:spcAft>
              <a:buSzPts val="979"/>
              <a:buChar char="•"/>
              <a:defRPr sz="675"/>
            </a:lvl8pPr>
            <a:lvl9pPr marL="4114800" lvl="8" indent="-290750" algn="l" rtl="0">
              <a:spcBef>
                <a:spcPts val="338"/>
              </a:spcBef>
              <a:spcAft>
                <a:spcPts val="338"/>
              </a:spcAft>
              <a:buSzPts val="979"/>
              <a:buChar char="•"/>
              <a:defRPr sz="675"/>
            </a:lvl9pPr>
          </a:lstStyle>
          <a:p>
            <a:endParaRPr/>
          </a:p>
        </p:txBody>
      </p:sp>
      <p:sp>
        <p:nvSpPr>
          <p:cNvPr id="225" name="Google Shape;225;p37"/>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6" name="Google Shape;226;p37"/>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7" name="Google Shape;227;p37"/>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8"/>
        <p:cNvGrpSpPr/>
        <p:nvPr/>
      </p:nvGrpSpPr>
      <p:grpSpPr>
        <a:xfrm>
          <a:off x="0" y="0"/>
          <a:ext cx="0" cy="0"/>
          <a:chOff x="0" y="0"/>
          <a:chExt cx="0" cy="0"/>
        </a:xfrm>
      </p:grpSpPr>
      <p:sp>
        <p:nvSpPr>
          <p:cNvPr id="229" name="Google Shape;229;p38"/>
          <p:cNvSpPr txBox="1">
            <a:spLocks noGrp="1"/>
          </p:cNvSpPr>
          <p:nvPr>
            <p:ph type="title"/>
          </p:nvPr>
        </p:nvSpPr>
        <p:spPr>
          <a:xfrm>
            <a:off x="1309513" y="457201"/>
            <a:ext cx="10272900" cy="1981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2250"/>
              <a:buFont typeface="Corbel"/>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30" name="Google Shape;230;p38"/>
          <p:cNvSpPr txBox="1">
            <a:spLocks noGrp="1"/>
          </p:cNvSpPr>
          <p:nvPr>
            <p:ph type="body" idx="1"/>
          </p:nvPr>
        </p:nvSpPr>
        <p:spPr>
          <a:xfrm>
            <a:off x="1772642" y="2658533"/>
            <a:ext cx="46083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315"/>
              </a:spcBef>
              <a:spcAft>
                <a:spcPts val="0"/>
              </a:spcAft>
              <a:buSzPts val="2284"/>
              <a:buNone/>
              <a:defRPr sz="1575" b="0">
                <a:solidFill>
                  <a:srgbClr val="688726"/>
                </a:solidFill>
              </a:defRPr>
            </a:lvl1pPr>
            <a:lvl2pPr marL="914400" lvl="1" indent="-228600" algn="l" rtl="0">
              <a:spcBef>
                <a:spcPts val="338"/>
              </a:spcBef>
              <a:spcAft>
                <a:spcPts val="0"/>
              </a:spcAft>
              <a:buSzPts val="1631"/>
              <a:buNone/>
              <a:defRPr sz="1125" b="1"/>
            </a:lvl2pPr>
            <a:lvl3pPr marL="1371600" lvl="2" indent="-228600" algn="l" rtl="0">
              <a:spcBef>
                <a:spcPts val="338"/>
              </a:spcBef>
              <a:spcAft>
                <a:spcPts val="0"/>
              </a:spcAft>
              <a:buSzPts val="1469"/>
              <a:buNone/>
              <a:defRPr sz="1013" b="1"/>
            </a:lvl3pPr>
            <a:lvl4pPr marL="1828800" lvl="3" indent="-228600" algn="l" rtl="0">
              <a:spcBef>
                <a:spcPts val="338"/>
              </a:spcBef>
              <a:spcAft>
                <a:spcPts val="0"/>
              </a:spcAft>
              <a:buSzPts val="1305"/>
              <a:buNone/>
              <a:defRPr sz="900" b="1"/>
            </a:lvl4pPr>
            <a:lvl5pPr marL="2286000" lvl="4" indent="-228600" algn="l" rtl="0">
              <a:spcBef>
                <a:spcPts val="338"/>
              </a:spcBef>
              <a:spcAft>
                <a:spcPts val="0"/>
              </a:spcAft>
              <a:buSzPts val="1305"/>
              <a:buNone/>
              <a:defRPr sz="900" b="1"/>
            </a:lvl5pPr>
            <a:lvl6pPr marL="2743200" lvl="5" indent="-228600" algn="l" rtl="0">
              <a:spcBef>
                <a:spcPts val="338"/>
              </a:spcBef>
              <a:spcAft>
                <a:spcPts val="0"/>
              </a:spcAft>
              <a:buSzPts val="1305"/>
              <a:buNone/>
              <a:defRPr sz="900" b="1"/>
            </a:lvl6pPr>
            <a:lvl7pPr marL="3200400" lvl="6" indent="-228600" algn="l" rtl="0">
              <a:spcBef>
                <a:spcPts val="338"/>
              </a:spcBef>
              <a:spcAft>
                <a:spcPts val="0"/>
              </a:spcAft>
              <a:buSzPts val="1305"/>
              <a:buNone/>
              <a:defRPr sz="900" b="1"/>
            </a:lvl7pPr>
            <a:lvl8pPr marL="3657600" lvl="7" indent="-228600" algn="l" rtl="0">
              <a:spcBef>
                <a:spcPts val="338"/>
              </a:spcBef>
              <a:spcAft>
                <a:spcPts val="0"/>
              </a:spcAft>
              <a:buSzPts val="1305"/>
              <a:buNone/>
              <a:defRPr sz="900" b="1"/>
            </a:lvl8pPr>
            <a:lvl9pPr marL="4114800" lvl="8" indent="-228600" algn="l" rtl="0">
              <a:spcBef>
                <a:spcPts val="338"/>
              </a:spcBef>
              <a:spcAft>
                <a:spcPts val="338"/>
              </a:spcAft>
              <a:buSzPts val="1305"/>
              <a:buNone/>
              <a:defRPr sz="900" b="1"/>
            </a:lvl9pPr>
          </a:lstStyle>
          <a:p>
            <a:endParaRPr/>
          </a:p>
        </p:txBody>
      </p:sp>
      <p:sp>
        <p:nvSpPr>
          <p:cNvPr id="231" name="Google Shape;231;p38"/>
          <p:cNvSpPr txBox="1">
            <a:spLocks noGrp="1"/>
          </p:cNvSpPr>
          <p:nvPr>
            <p:ph type="body" idx="2"/>
          </p:nvPr>
        </p:nvSpPr>
        <p:spPr>
          <a:xfrm>
            <a:off x="1484698" y="3335337"/>
            <a:ext cx="4896300" cy="2665200"/>
          </a:xfrm>
          <a:prstGeom prst="rect">
            <a:avLst/>
          </a:prstGeom>
          <a:noFill/>
          <a:ln>
            <a:noFill/>
          </a:ln>
        </p:spPr>
        <p:txBody>
          <a:bodyPr spcFirstLastPara="1" wrap="square" lIns="91425" tIns="45700" rIns="91425" bIns="45700" anchor="t" anchorCtr="0">
            <a:noAutofit/>
          </a:bodyPr>
          <a:lstStyle>
            <a:lvl1pPr marL="457200" lvl="0" indent="-321872" algn="l" rtl="0">
              <a:spcBef>
                <a:spcPts val="203"/>
              </a:spcBef>
              <a:spcAft>
                <a:spcPts val="0"/>
              </a:spcAft>
              <a:buSzPts val="1469"/>
              <a:buChar char="•"/>
              <a:defRPr sz="1013"/>
            </a:lvl1pPr>
            <a:lvl2pPr marL="914400" lvl="1" indent="-311468" algn="l" rtl="0">
              <a:spcBef>
                <a:spcPts val="338"/>
              </a:spcBef>
              <a:spcAft>
                <a:spcPts val="0"/>
              </a:spcAft>
              <a:buSzPts val="1305"/>
              <a:buChar char="•"/>
              <a:defRPr sz="900"/>
            </a:lvl2pPr>
            <a:lvl3pPr marL="1371600" lvl="2" indent="-301155" algn="l" rtl="0">
              <a:spcBef>
                <a:spcPts val="338"/>
              </a:spcBef>
              <a:spcAft>
                <a:spcPts val="0"/>
              </a:spcAft>
              <a:buSzPts val="1143"/>
              <a:buChar char="•"/>
              <a:defRPr sz="788"/>
            </a:lvl3pPr>
            <a:lvl4pPr marL="1828800" lvl="3" indent="-290751" algn="l" rtl="0">
              <a:spcBef>
                <a:spcPts val="338"/>
              </a:spcBef>
              <a:spcAft>
                <a:spcPts val="0"/>
              </a:spcAft>
              <a:buSzPts val="979"/>
              <a:buChar char="•"/>
              <a:defRPr sz="675"/>
            </a:lvl4pPr>
            <a:lvl5pPr marL="2286000" lvl="4" indent="-290751" algn="l" rtl="0">
              <a:spcBef>
                <a:spcPts val="338"/>
              </a:spcBef>
              <a:spcAft>
                <a:spcPts val="0"/>
              </a:spcAft>
              <a:buSzPts val="979"/>
              <a:buChar char="•"/>
              <a:defRPr sz="675"/>
            </a:lvl5pPr>
            <a:lvl6pPr marL="2743200" lvl="5" indent="-290751" algn="l" rtl="0">
              <a:spcBef>
                <a:spcPts val="338"/>
              </a:spcBef>
              <a:spcAft>
                <a:spcPts val="0"/>
              </a:spcAft>
              <a:buSzPts val="979"/>
              <a:buChar char="•"/>
              <a:defRPr sz="675"/>
            </a:lvl6pPr>
            <a:lvl7pPr marL="3200400" lvl="6" indent="-290751" algn="l" rtl="0">
              <a:spcBef>
                <a:spcPts val="338"/>
              </a:spcBef>
              <a:spcAft>
                <a:spcPts val="0"/>
              </a:spcAft>
              <a:buSzPts val="979"/>
              <a:buChar char="•"/>
              <a:defRPr sz="675"/>
            </a:lvl7pPr>
            <a:lvl8pPr marL="3657600" lvl="7" indent="-290750" algn="l" rtl="0">
              <a:spcBef>
                <a:spcPts val="338"/>
              </a:spcBef>
              <a:spcAft>
                <a:spcPts val="0"/>
              </a:spcAft>
              <a:buSzPts val="979"/>
              <a:buChar char="•"/>
              <a:defRPr sz="675"/>
            </a:lvl8pPr>
            <a:lvl9pPr marL="4114800" lvl="8" indent="-290750" algn="l" rtl="0">
              <a:spcBef>
                <a:spcPts val="338"/>
              </a:spcBef>
              <a:spcAft>
                <a:spcPts val="338"/>
              </a:spcAft>
              <a:buSzPts val="979"/>
              <a:buChar char="•"/>
              <a:defRPr sz="675"/>
            </a:lvl9pPr>
          </a:lstStyle>
          <a:p>
            <a:endParaRPr/>
          </a:p>
        </p:txBody>
      </p:sp>
      <p:sp>
        <p:nvSpPr>
          <p:cNvPr id="232" name="Google Shape;232;p38"/>
          <p:cNvSpPr txBox="1">
            <a:spLocks noGrp="1"/>
          </p:cNvSpPr>
          <p:nvPr>
            <p:ph type="body" idx="3"/>
          </p:nvPr>
        </p:nvSpPr>
        <p:spPr>
          <a:xfrm>
            <a:off x="6882281" y="2667000"/>
            <a:ext cx="46236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315"/>
              </a:spcBef>
              <a:spcAft>
                <a:spcPts val="0"/>
              </a:spcAft>
              <a:buSzPts val="2284"/>
              <a:buNone/>
              <a:defRPr sz="1575" b="0">
                <a:solidFill>
                  <a:srgbClr val="688726"/>
                </a:solidFill>
              </a:defRPr>
            </a:lvl1pPr>
            <a:lvl2pPr marL="914400" lvl="1" indent="-228600" algn="l" rtl="0">
              <a:spcBef>
                <a:spcPts val="338"/>
              </a:spcBef>
              <a:spcAft>
                <a:spcPts val="0"/>
              </a:spcAft>
              <a:buSzPts val="1631"/>
              <a:buNone/>
              <a:defRPr sz="1125" b="1"/>
            </a:lvl2pPr>
            <a:lvl3pPr marL="1371600" lvl="2" indent="-228600" algn="l" rtl="0">
              <a:spcBef>
                <a:spcPts val="338"/>
              </a:spcBef>
              <a:spcAft>
                <a:spcPts val="0"/>
              </a:spcAft>
              <a:buSzPts val="1469"/>
              <a:buNone/>
              <a:defRPr sz="1013" b="1"/>
            </a:lvl3pPr>
            <a:lvl4pPr marL="1828800" lvl="3" indent="-228600" algn="l" rtl="0">
              <a:spcBef>
                <a:spcPts val="338"/>
              </a:spcBef>
              <a:spcAft>
                <a:spcPts val="0"/>
              </a:spcAft>
              <a:buSzPts val="1305"/>
              <a:buNone/>
              <a:defRPr sz="900" b="1"/>
            </a:lvl4pPr>
            <a:lvl5pPr marL="2286000" lvl="4" indent="-228600" algn="l" rtl="0">
              <a:spcBef>
                <a:spcPts val="338"/>
              </a:spcBef>
              <a:spcAft>
                <a:spcPts val="0"/>
              </a:spcAft>
              <a:buSzPts val="1305"/>
              <a:buNone/>
              <a:defRPr sz="900" b="1"/>
            </a:lvl5pPr>
            <a:lvl6pPr marL="2743200" lvl="5" indent="-228600" algn="l" rtl="0">
              <a:spcBef>
                <a:spcPts val="338"/>
              </a:spcBef>
              <a:spcAft>
                <a:spcPts val="0"/>
              </a:spcAft>
              <a:buSzPts val="1305"/>
              <a:buNone/>
              <a:defRPr sz="900" b="1"/>
            </a:lvl6pPr>
            <a:lvl7pPr marL="3200400" lvl="6" indent="-228600" algn="l" rtl="0">
              <a:spcBef>
                <a:spcPts val="338"/>
              </a:spcBef>
              <a:spcAft>
                <a:spcPts val="0"/>
              </a:spcAft>
              <a:buSzPts val="1305"/>
              <a:buNone/>
              <a:defRPr sz="900" b="1"/>
            </a:lvl7pPr>
            <a:lvl8pPr marL="3657600" lvl="7" indent="-228600" algn="l" rtl="0">
              <a:spcBef>
                <a:spcPts val="338"/>
              </a:spcBef>
              <a:spcAft>
                <a:spcPts val="0"/>
              </a:spcAft>
              <a:buSzPts val="1305"/>
              <a:buNone/>
              <a:defRPr sz="900" b="1"/>
            </a:lvl8pPr>
            <a:lvl9pPr marL="4114800" lvl="8" indent="-228600" algn="l" rtl="0">
              <a:spcBef>
                <a:spcPts val="338"/>
              </a:spcBef>
              <a:spcAft>
                <a:spcPts val="338"/>
              </a:spcAft>
              <a:buSzPts val="1305"/>
              <a:buNone/>
              <a:defRPr sz="900" b="1"/>
            </a:lvl9pPr>
          </a:lstStyle>
          <a:p>
            <a:endParaRPr/>
          </a:p>
        </p:txBody>
      </p:sp>
      <p:sp>
        <p:nvSpPr>
          <p:cNvPr id="233" name="Google Shape;233;p38"/>
          <p:cNvSpPr txBox="1">
            <a:spLocks noGrp="1"/>
          </p:cNvSpPr>
          <p:nvPr>
            <p:ph type="body" idx="4"/>
          </p:nvPr>
        </p:nvSpPr>
        <p:spPr>
          <a:xfrm>
            <a:off x="6609689" y="3335337"/>
            <a:ext cx="4896300" cy="2665200"/>
          </a:xfrm>
          <a:prstGeom prst="rect">
            <a:avLst/>
          </a:prstGeom>
          <a:noFill/>
          <a:ln>
            <a:noFill/>
          </a:ln>
        </p:spPr>
        <p:txBody>
          <a:bodyPr spcFirstLastPara="1" wrap="square" lIns="91425" tIns="45700" rIns="91425" bIns="45700" anchor="t" anchorCtr="0">
            <a:noAutofit/>
          </a:bodyPr>
          <a:lstStyle>
            <a:lvl1pPr marL="457200" lvl="0" indent="-321872" algn="l" rtl="0">
              <a:spcBef>
                <a:spcPts val="203"/>
              </a:spcBef>
              <a:spcAft>
                <a:spcPts val="0"/>
              </a:spcAft>
              <a:buSzPts val="1469"/>
              <a:buChar char="•"/>
              <a:defRPr sz="1013"/>
            </a:lvl1pPr>
            <a:lvl2pPr marL="914400" lvl="1" indent="-311468" algn="l" rtl="0">
              <a:spcBef>
                <a:spcPts val="338"/>
              </a:spcBef>
              <a:spcAft>
                <a:spcPts val="0"/>
              </a:spcAft>
              <a:buSzPts val="1305"/>
              <a:buChar char="•"/>
              <a:defRPr sz="900"/>
            </a:lvl2pPr>
            <a:lvl3pPr marL="1371600" lvl="2" indent="-301155" algn="l" rtl="0">
              <a:spcBef>
                <a:spcPts val="338"/>
              </a:spcBef>
              <a:spcAft>
                <a:spcPts val="0"/>
              </a:spcAft>
              <a:buSzPts val="1143"/>
              <a:buChar char="•"/>
              <a:defRPr sz="788"/>
            </a:lvl3pPr>
            <a:lvl4pPr marL="1828800" lvl="3" indent="-290751" algn="l" rtl="0">
              <a:spcBef>
                <a:spcPts val="338"/>
              </a:spcBef>
              <a:spcAft>
                <a:spcPts val="0"/>
              </a:spcAft>
              <a:buSzPts val="979"/>
              <a:buChar char="•"/>
              <a:defRPr sz="675"/>
            </a:lvl4pPr>
            <a:lvl5pPr marL="2286000" lvl="4" indent="-290751" algn="l" rtl="0">
              <a:spcBef>
                <a:spcPts val="338"/>
              </a:spcBef>
              <a:spcAft>
                <a:spcPts val="0"/>
              </a:spcAft>
              <a:buSzPts val="979"/>
              <a:buChar char="•"/>
              <a:defRPr sz="675"/>
            </a:lvl5pPr>
            <a:lvl6pPr marL="2743200" lvl="5" indent="-290751" algn="l" rtl="0">
              <a:spcBef>
                <a:spcPts val="338"/>
              </a:spcBef>
              <a:spcAft>
                <a:spcPts val="0"/>
              </a:spcAft>
              <a:buSzPts val="979"/>
              <a:buChar char="•"/>
              <a:defRPr sz="675"/>
            </a:lvl6pPr>
            <a:lvl7pPr marL="3200400" lvl="6" indent="-290751" algn="l" rtl="0">
              <a:spcBef>
                <a:spcPts val="338"/>
              </a:spcBef>
              <a:spcAft>
                <a:spcPts val="0"/>
              </a:spcAft>
              <a:buSzPts val="979"/>
              <a:buChar char="•"/>
              <a:defRPr sz="675"/>
            </a:lvl7pPr>
            <a:lvl8pPr marL="3657600" lvl="7" indent="-290750" algn="l" rtl="0">
              <a:spcBef>
                <a:spcPts val="338"/>
              </a:spcBef>
              <a:spcAft>
                <a:spcPts val="0"/>
              </a:spcAft>
              <a:buSzPts val="979"/>
              <a:buChar char="•"/>
              <a:defRPr sz="675"/>
            </a:lvl8pPr>
            <a:lvl9pPr marL="4114800" lvl="8" indent="-290750" algn="l" rtl="0">
              <a:spcBef>
                <a:spcPts val="338"/>
              </a:spcBef>
              <a:spcAft>
                <a:spcPts val="338"/>
              </a:spcAft>
              <a:buSzPts val="979"/>
              <a:buChar char="•"/>
              <a:defRPr sz="675"/>
            </a:lvl9pPr>
          </a:lstStyle>
          <a:p>
            <a:endParaRPr/>
          </a:p>
        </p:txBody>
      </p:sp>
      <p:sp>
        <p:nvSpPr>
          <p:cNvPr id="234" name="Google Shape;234;p38"/>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5" name="Google Shape;235;p38"/>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6" name="Google Shape;236;p38"/>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7"/>
        <p:cNvGrpSpPr/>
        <p:nvPr/>
      </p:nvGrpSpPr>
      <p:grpSpPr>
        <a:xfrm>
          <a:off x="0" y="0"/>
          <a:ext cx="0" cy="0"/>
          <a:chOff x="0" y="0"/>
          <a:chExt cx="0" cy="0"/>
        </a:xfrm>
      </p:grpSpPr>
      <p:sp>
        <p:nvSpPr>
          <p:cNvPr id="238" name="Google Shape;238;p39"/>
          <p:cNvSpPr txBox="1">
            <a:spLocks noGrp="1"/>
          </p:cNvSpPr>
          <p:nvPr>
            <p:ph type="title"/>
          </p:nvPr>
        </p:nvSpPr>
        <p:spPr>
          <a:xfrm>
            <a:off x="1309513" y="457201"/>
            <a:ext cx="10272900" cy="1981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39" name="Google Shape;239;p39"/>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0" name="Google Shape;240;p39"/>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1" name="Google Shape;241;p39"/>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2"/>
        <p:cNvGrpSpPr/>
        <p:nvPr/>
      </p:nvGrpSpPr>
      <p:grpSpPr>
        <a:xfrm>
          <a:off x="0" y="0"/>
          <a:ext cx="0" cy="0"/>
          <a:chOff x="0" y="0"/>
          <a:chExt cx="0" cy="0"/>
        </a:xfrm>
      </p:grpSpPr>
      <p:sp>
        <p:nvSpPr>
          <p:cNvPr id="243" name="Google Shape;243;p40"/>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4" name="Google Shape;244;p40"/>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5" name="Google Shape;245;p40"/>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1484700" y="1600200"/>
            <a:ext cx="3549900" cy="13716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Clr>
                <a:schemeClr val="dk1"/>
              </a:buClr>
              <a:buSzPts val="1350"/>
              <a:buFont typeface="Corbel"/>
              <a:buNone/>
              <a:defRPr sz="135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48" name="Google Shape;248;p41"/>
          <p:cNvSpPr txBox="1">
            <a:spLocks noGrp="1"/>
          </p:cNvSpPr>
          <p:nvPr>
            <p:ph type="body" idx="1"/>
          </p:nvPr>
        </p:nvSpPr>
        <p:spPr>
          <a:xfrm>
            <a:off x="5263404" y="685801"/>
            <a:ext cx="6242700" cy="5105400"/>
          </a:xfrm>
          <a:prstGeom prst="rect">
            <a:avLst/>
          </a:prstGeom>
          <a:noFill/>
          <a:ln>
            <a:noFill/>
          </a:ln>
        </p:spPr>
        <p:txBody>
          <a:bodyPr spcFirstLastPara="1" wrap="square" lIns="91425" tIns="45700" rIns="91425" bIns="45700" anchor="ctr" anchorCtr="0">
            <a:noAutofit/>
          </a:bodyPr>
          <a:lstStyle>
            <a:lvl1pPr marL="457200" lvl="0" indent="-332184" algn="l" rtl="0">
              <a:spcBef>
                <a:spcPts val="225"/>
              </a:spcBef>
              <a:spcAft>
                <a:spcPts val="0"/>
              </a:spcAft>
              <a:buSzPts val="1631"/>
              <a:buChar char="•"/>
              <a:defRPr sz="1125"/>
            </a:lvl1pPr>
            <a:lvl2pPr marL="914400" lvl="1" indent="-321872" algn="l" rtl="0">
              <a:spcBef>
                <a:spcPts val="338"/>
              </a:spcBef>
              <a:spcAft>
                <a:spcPts val="0"/>
              </a:spcAft>
              <a:buSzPts val="1469"/>
              <a:buChar char="•"/>
              <a:defRPr sz="1013"/>
            </a:lvl2pPr>
            <a:lvl3pPr marL="1371600" lvl="2" indent="-311468" algn="l" rtl="0">
              <a:spcBef>
                <a:spcPts val="338"/>
              </a:spcBef>
              <a:spcAft>
                <a:spcPts val="0"/>
              </a:spcAft>
              <a:buSzPts val="1305"/>
              <a:buChar char="•"/>
              <a:defRPr sz="900"/>
            </a:lvl3pPr>
            <a:lvl4pPr marL="1828800" lvl="3" indent="-301155" algn="l" rtl="0">
              <a:spcBef>
                <a:spcPts val="338"/>
              </a:spcBef>
              <a:spcAft>
                <a:spcPts val="0"/>
              </a:spcAft>
              <a:buSzPts val="1143"/>
              <a:buChar char="•"/>
              <a:defRPr sz="788"/>
            </a:lvl4pPr>
            <a:lvl5pPr marL="2286000" lvl="4" indent="-301155" algn="l" rtl="0">
              <a:spcBef>
                <a:spcPts val="338"/>
              </a:spcBef>
              <a:spcAft>
                <a:spcPts val="0"/>
              </a:spcAft>
              <a:buSzPts val="1143"/>
              <a:buChar char="•"/>
              <a:defRPr sz="788"/>
            </a:lvl5pPr>
            <a:lvl6pPr marL="2743200" lvl="5" indent="-301155" algn="l" rtl="0">
              <a:spcBef>
                <a:spcPts val="338"/>
              </a:spcBef>
              <a:spcAft>
                <a:spcPts val="0"/>
              </a:spcAft>
              <a:buSzPts val="1143"/>
              <a:buChar char="•"/>
              <a:defRPr sz="788"/>
            </a:lvl6pPr>
            <a:lvl7pPr marL="3200400" lvl="6" indent="-301155" algn="l" rtl="0">
              <a:spcBef>
                <a:spcPts val="338"/>
              </a:spcBef>
              <a:spcAft>
                <a:spcPts val="0"/>
              </a:spcAft>
              <a:buSzPts val="1143"/>
              <a:buChar char="•"/>
              <a:defRPr sz="788"/>
            </a:lvl7pPr>
            <a:lvl8pPr marL="3657600" lvl="7" indent="-301155" algn="l" rtl="0">
              <a:spcBef>
                <a:spcPts val="338"/>
              </a:spcBef>
              <a:spcAft>
                <a:spcPts val="0"/>
              </a:spcAft>
              <a:buSzPts val="1143"/>
              <a:buChar char="•"/>
              <a:defRPr sz="788"/>
            </a:lvl8pPr>
            <a:lvl9pPr marL="4114800" lvl="8" indent="-301155" algn="l" rtl="0">
              <a:spcBef>
                <a:spcPts val="338"/>
              </a:spcBef>
              <a:spcAft>
                <a:spcPts val="338"/>
              </a:spcAft>
              <a:buSzPts val="1143"/>
              <a:buChar char="•"/>
              <a:defRPr sz="788"/>
            </a:lvl9pPr>
          </a:lstStyle>
          <a:p>
            <a:endParaRPr/>
          </a:p>
        </p:txBody>
      </p:sp>
      <p:sp>
        <p:nvSpPr>
          <p:cNvPr id="249" name="Google Shape;249;p41"/>
          <p:cNvSpPr txBox="1">
            <a:spLocks noGrp="1"/>
          </p:cNvSpPr>
          <p:nvPr>
            <p:ph type="body" idx="2"/>
          </p:nvPr>
        </p:nvSpPr>
        <p:spPr>
          <a:xfrm>
            <a:off x="1484700" y="2971800"/>
            <a:ext cx="3549900" cy="1828800"/>
          </a:xfrm>
          <a:prstGeom prst="rect">
            <a:avLst/>
          </a:prstGeom>
          <a:noFill/>
          <a:ln>
            <a:noFill/>
          </a:ln>
        </p:spPr>
        <p:txBody>
          <a:bodyPr spcFirstLastPara="1" wrap="square" lIns="91425" tIns="45700" rIns="91425" bIns="45700" anchor="ctr" anchorCtr="0">
            <a:noAutofit/>
          </a:bodyPr>
          <a:lstStyle>
            <a:lvl1pPr marL="457200" lvl="0" indent="-228600" algn="ctr" rtl="0">
              <a:spcBef>
                <a:spcPts val="180"/>
              </a:spcBef>
              <a:spcAft>
                <a:spcPts val="0"/>
              </a:spcAft>
              <a:buSzPts val="1305"/>
              <a:buNone/>
              <a:defRPr sz="900"/>
            </a:lvl1pPr>
            <a:lvl2pPr marL="914400" lvl="1" indent="-228600" algn="l" rtl="0">
              <a:spcBef>
                <a:spcPts val="338"/>
              </a:spcBef>
              <a:spcAft>
                <a:spcPts val="0"/>
              </a:spcAft>
              <a:buSzPts val="979"/>
              <a:buNone/>
              <a:defRPr sz="675"/>
            </a:lvl2pPr>
            <a:lvl3pPr marL="1371600" lvl="2" indent="-228600" algn="l" rtl="0">
              <a:spcBef>
                <a:spcPts val="338"/>
              </a:spcBef>
              <a:spcAft>
                <a:spcPts val="0"/>
              </a:spcAft>
              <a:buSzPts val="815"/>
              <a:buNone/>
              <a:defRPr sz="562"/>
            </a:lvl3pPr>
            <a:lvl4pPr marL="1828800" lvl="3" indent="-228600" algn="l" rtl="0">
              <a:spcBef>
                <a:spcPts val="338"/>
              </a:spcBef>
              <a:spcAft>
                <a:spcPts val="0"/>
              </a:spcAft>
              <a:buSzPts val="734"/>
              <a:buNone/>
              <a:defRPr sz="506"/>
            </a:lvl4pPr>
            <a:lvl5pPr marL="2286000" lvl="4" indent="-228600" algn="l" rtl="0">
              <a:spcBef>
                <a:spcPts val="338"/>
              </a:spcBef>
              <a:spcAft>
                <a:spcPts val="0"/>
              </a:spcAft>
              <a:buSzPts val="734"/>
              <a:buNone/>
              <a:defRPr sz="506"/>
            </a:lvl5pPr>
            <a:lvl6pPr marL="2743200" lvl="5" indent="-228600" algn="l" rtl="0">
              <a:spcBef>
                <a:spcPts val="338"/>
              </a:spcBef>
              <a:spcAft>
                <a:spcPts val="0"/>
              </a:spcAft>
              <a:buSzPts val="734"/>
              <a:buNone/>
              <a:defRPr sz="506"/>
            </a:lvl6pPr>
            <a:lvl7pPr marL="3200400" lvl="6" indent="-228600" algn="l" rtl="0">
              <a:spcBef>
                <a:spcPts val="338"/>
              </a:spcBef>
              <a:spcAft>
                <a:spcPts val="0"/>
              </a:spcAft>
              <a:buSzPts val="734"/>
              <a:buNone/>
              <a:defRPr sz="506"/>
            </a:lvl7pPr>
            <a:lvl8pPr marL="3657600" lvl="7" indent="-228600" algn="l" rtl="0">
              <a:spcBef>
                <a:spcPts val="338"/>
              </a:spcBef>
              <a:spcAft>
                <a:spcPts val="0"/>
              </a:spcAft>
              <a:buSzPts val="734"/>
              <a:buNone/>
              <a:defRPr sz="506"/>
            </a:lvl8pPr>
            <a:lvl9pPr marL="4114800" lvl="8" indent="-228600" algn="l" rtl="0">
              <a:spcBef>
                <a:spcPts val="338"/>
              </a:spcBef>
              <a:spcAft>
                <a:spcPts val="338"/>
              </a:spcAft>
              <a:buSzPts val="734"/>
              <a:buNone/>
              <a:defRPr sz="506"/>
            </a:lvl9pPr>
          </a:lstStyle>
          <a:p>
            <a:endParaRPr/>
          </a:p>
        </p:txBody>
      </p:sp>
      <p:sp>
        <p:nvSpPr>
          <p:cNvPr id="250" name="Google Shape;250;p41"/>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1" name="Google Shape;251;p41"/>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2" name="Google Shape;252;p41"/>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3"/>
        <p:cNvGrpSpPr/>
        <p:nvPr/>
      </p:nvGrpSpPr>
      <p:grpSpPr>
        <a:xfrm>
          <a:off x="0" y="0"/>
          <a:ext cx="0" cy="0"/>
          <a:chOff x="0" y="0"/>
          <a:chExt cx="0" cy="0"/>
        </a:xfrm>
      </p:grpSpPr>
      <p:sp>
        <p:nvSpPr>
          <p:cNvPr id="254" name="Google Shape;254;p42"/>
          <p:cNvSpPr txBox="1">
            <a:spLocks noGrp="1"/>
          </p:cNvSpPr>
          <p:nvPr>
            <p:ph type="title"/>
          </p:nvPr>
        </p:nvSpPr>
        <p:spPr>
          <a:xfrm>
            <a:off x="1483110" y="1752599"/>
            <a:ext cx="5427600" cy="13716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Clr>
                <a:schemeClr val="dk1"/>
              </a:buClr>
              <a:buSzPts val="1575"/>
              <a:buFont typeface="Corbel"/>
              <a:buNone/>
              <a:defRPr sz="1575"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 name="Google Shape;255;p42"/>
          <p:cNvSpPr>
            <a:spLocks noGrp="1"/>
          </p:cNvSpPr>
          <p:nvPr>
            <p:ph type="pic" idx="2"/>
          </p:nvPr>
        </p:nvSpPr>
        <p:spPr>
          <a:xfrm>
            <a:off x="7596661" y="914400"/>
            <a:ext cx="3281700" cy="4572000"/>
          </a:xfrm>
          <a:prstGeom prst="roundRect">
            <a:avLst>
              <a:gd name="adj" fmla="val 4280"/>
            </a:avLst>
          </a:prstGeom>
          <a:noFill/>
          <a:ln w="38100"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lvl1pPr marR="0" lvl="0" algn="ctr" rtl="0">
              <a:spcBef>
                <a:spcPts val="180"/>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1pPr>
            <a:lvl2pPr marR="0" lvl="1"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2pPr>
            <a:lvl3pPr marR="0" lvl="2"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3pPr>
            <a:lvl4pPr marR="0" lvl="3"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4pPr>
            <a:lvl5pPr marR="0" lvl="4"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5pPr>
            <a:lvl6pPr marR="0" lvl="5"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6pPr>
            <a:lvl7pPr marR="0" lvl="6"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7pPr>
            <a:lvl8pPr marR="0" lvl="7"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8pPr>
            <a:lvl9pPr marR="0" lvl="8" algn="l" rtl="0">
              <a:spcBef>
                <a:spcPts val="338"/>
              </a:spcBef>
              <a:spcAft>
                <a:spcPts val="338"/>
              </a:spcAft>
              <a:buClr>
                <a:srgbClr val="688726"/>
              </a:buClr>
              <a:buSzPts val="1305"/>
              <a:buFont typeface="Arial"/>
              <a:buNone/>
              <a:defRPr sz="900" b="0" i="0" u="none" strike="noStrike" cap="none">
                <a:solidFill>
                  <a:schemeClr val="dk1"/>
                </a:solidFill>
                <a:latin typeface="Corbel"/>
                <a:ea typeface="Corbel"/>
                <a:cs typeface="Corbel"/>
                <a:sym typeface="Corbel"/>
              </a:defRPr>
            </a:lvl9pPr>
          </a:lstStyle>
          <a:p>
            <a:endParaRPr/>
          </a:p>
        </p:txBody>
      </p:sp>
      <p:sp>
        <p:nvSpPr>
          <p:cNvPr id="256" name="Google Shape;256;p42"/>
          <p:cNvSpPr txBox="1">
            <a:spLocks noGrp="1"/>
          </p:cNvSpPr>
          <p:nvPr>
            <p:ph type="body" idx="1"/>
          </p:nvPr>
        </p:nvSpPr>
        <p:spPr>
          <a:xfrm>
            <a:off x="1483110" y="3124199"/>
            <a:ext cx="5427600" cy="1828800"/>
          </a:xfrm>
          <a:prstGeom prst="rect">
            <a:avLst/>
          </a:prstGeom>
          <a:noFill/>
          <a:ln>
            <a:noFill/>
          </a:ln>
        </p:spPr>
        <p:txBody>
          <a:bodyPr spcFirstLastPara="1" wrap="square" lIns="91425" tIns="45700" rIns="91425" bIns="45700" anchor="ctr" anchorCtr="0">
            <a:noAutofit/>
          </a:bodyPr>
          <a:lstStyle>
            <a:lvl1pPr marL="457200" lvl="0" indent="-228600" algn="ctr" rtl="0">
              <a:spcBef>
                <a:spcPts val="203"/>
              </a:spcBef>
              <a:spcAft>
                <a:spcPts val="0"/>
              </a:spcAft>
              <a:buSzPts val="1469"/>
              <a:buNone/>
              <a:defRPr sz="1013"/>
            </a:lvl1pPr>
            <a:lvl2pPr marL="914400" lvl="1" indent="-228600" algn="l" rtl="0">
              <a:spcBef>
                <a:spcPts val="338"/>
              </a:spcBef>
              <a:spcAft>
                <a:spcPts val="0"/>
              </a:spcAft>
              <a:buSzPts val="979"/>
              <a:buNone/>
              <a:defRPr sz="675"/>
            </a:lvl2pPr>
            <a:lvl3pPr marL="1371600" lvl="2" indent="-228600" algn="l" rtl="0">
              <a:spcBef>
                <a:spcPts val="338"/>
              </a:spcBef>
              <a:spcAft>
                <a:spcPts val="0"/>
              </a:spcAft>
              <a:buSzPts val="815"/>
              <a:buNone/>
              <a:defRPr sz="562"/>
            </a:lvl3pPr>
            <a:lvl4pPr marL="1828800" lvl="3" indent="-228600" algn="l" rtl="0">
              <a:spcBef>
                <a:spcPts val="338"/>
              </a:spcBef>
              <a:spcAft>
                <a:spcPts val="0"/>
              </a:spcAft>
              <a:buSzPts val="734"/>
              <a:buNone/>
              <a:defRPr sz="506"/>
            </a:lvl4pPr>
            <a:lvl5pPr marL="2286000" lvl="4" indent="-228600" algn="l" rtl="0">
              <a:spcBef>
                <a:spcPts val="338"/>
              </a:spcBef>
              <a:spcAft>
                <a:spcPts val="0"/>
              </a:spcAft>
              <a:buSzPts val="734"/>
              <a:buNone/>
              <a:defRPr sz="506"/>
            </a:lvl5pPr>
            <a:lvl6pPr marL="2743200" lvl="5" indent="-228600" algn="l" rtl="0">
              <a:spcBef>
                <a:spcPts val="338"/>
              </a:spcBef>
              <a:spcAft>
                <a:spcPts val="0"/>
              </a:spcAft>
              <a:buSzPts val="734"/>
              <a:buNone/>
              <a:defRPr sz="506"/>
            </a:lvl6pPr>
            <a:lvl7pPr marL="3200400" lvl="6" indent="-228600" algn="l" rtl="0">
              <a:spcBef>
                <a:spcPts val="338"/>
              </a:spcBef>
              <a:spcAft>
                <a:spcPts val="0"/>
              </a:spcAft>
              <a:buSzPts val="734"/>
              <a:buNone/>
              <a:defRPr sz="506"/>
            </a:lvl7pPr>
            <a:lvl8pPr marL="3657600" lvl="7" indent="-228600" algn="l" rtl="0">
              <a:spcBef>
                <a:spcPts val="338"/>
              </a:spcBef>
              <a:spcAft>
                <a:spcPts val="0"/>
              </a:spcAft>
              <a:buSzPts val="734"/>
              <a:buNone/>
              <a:defRPr sz="506"/>
            </a:lvl8pPr>
            <a:lvl9pPr marL="4114800" lvl="8" indent="-228600" algn="l" rtl="0">
              <a:spcBef>
                <a:spcPts val="338"/>
              </a:spcBef>
              <a:spcAft>
                <a:spcPts val="338"/>
              </a:spcAft>
              <a:buSzPts val="734"/>
              <a:buNone/>
              <a:defRPr sz="506"/>
            </a:lvl9pPr>
          </a:lstStyle>
          <a:p>
            <a:endParaRPr/>
          </a:p>
        </p:txBody>
      </p:sp>
      <p:sp>
        <p:nvSpPr>
          <p:cNvPr id="257" name="Google Shape;257;p42"/>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8" name="Google Shape;258;p42"/>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9" name="Google Shape;259;p42"/>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3899160" y="4402800"/>
            <a:ext cx="3749040" cy="13640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6" name="Google Shape;26;p5"/>
          <p:cNvSpPr txBox="1">
            <a:spLocks noGrp="1"/>
          </p:cNvSpPr>
          <p:nvPr>
            <p:ph type="body" idx="2"/>
          </p:nvPr>
        </p:nvSpPr>
        <p:spPr>
          <a:xfrm>
            <a:off x="7836120" y="4402800"/>
            <a:ext cx="3749040" cy="13640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260"/>
        <p:cNvGrpSpPr/>
        <p:nvPr/>
      </p:nvGrpSpPr>
      <p:grpSpPr>
        <a:xfrm>
          <a:off x="0" y="0"/>
          <a:ext cx="0" cy="0"/>
          <a:chOff x="0" y="0"/>
          <a:chExt cx="0" cy="0"/>
        </a:xfrm>
      </p:grpSpPr>
      <p:sp>
        <p:nvSpPr>
          <p:cNvPr id="261" name="Google Shape;261;p43"/>
          <p:cNvSpPr txBox="1">
            <a:spLocks noGrp="1"/>
          </p:cNvSpPr>
          <p:nvPr>
            <p:ph type="title"/>
          </p:nvPr>
        </p:nvSpPr>
        <p:spPr>
          <a:xfrm>
            <a:off x="1484699" y="4732865"/>
            <a:ext cx="10021200" cy="5667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Clr>
                <a:schemeClr val="dk1"/>
              </a:buClr>
              <a:buSzPts val="1350"/>
              <a:buFont typeface="Corbel"/>
              <a:buNone/>
              <a:defRPr sz="135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2" name="Google Shape;262;p43"/>
          <p:cNvSpPr>
            <a:spLocks noGrp="1"/>
          </p:cNvSpPr>
          <p:nvPr>
            <p:ph type="pic" idx="2"/>
          </p:nvPr>
        </p:nvSpPr>
        <p:spPr>
          <a:xfrm>
            <a:off x="2386635" y="932112"/>
            <a:ext cx="8228100" cy="3165000"/>
          </a:xfrm>
          <a:prstGeom prst="roundRect">
            <a:avLst>
              <a:gd name="adj" fmla="val 4380"/>
            </a:avLst>
          </a:prstGeom>
          <a:noFill/>
          <a:ln w="38100"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lvl1pPr marR="0" lvl="0" algn="ctr" rtl="0">
              <a:spcBef>
                <a:spcPts val="180"/>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1pPr>
            <a:lvl2pPr marR="0" lvl="1"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2pPr>
            <a:lvl3pPr marR="0" lvl="2"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3pPr>
            <a:lvl4pPr marR="0" lvl="3"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4pPr>
            <a:lvl5pPr marR="0" lvl="4"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5pPr>
            <a:lvl6pPr marR="0" lvl="5"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6pPr>
            <a:lvl7pPr marR="0" lvl="6"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7pPr>
            <a:lvl8pPr marR="0" lvl="7" algn="l" rtl="0">
              <a:spcBef>
                <a:spcPts val="338"/>
              </a:spcBef>
              <a:spcAft>
                <a:spcPts val="0"/>
              </a:spcAft>
              <a:buClr>
                <a:srgbClr val="688726"/>
              </a:buClr>
              <a:buSzPts val="1305"/>
              <a:buFont typeface="Arial"/>
              <a:buNone/>
              <a:defRPr sz="900" b="0" i="0" u="none" strike="noStrike" cap="none">
                <a:solidFill>
                  <a:schemeClr val="dk1"/>
                </a:solidFill>
                <a:latin typeface="Corbel"/>
                <a:ea typeface="Corbel"/>
                <a:cs typeface="Corbel"/>
                <a:sym typeface="Corbel"/>
              </a:defRPr>
            </a:lvl8pPr>
            <a:lvl9pPr marR="0" lvl="8" algn="l" rtl="0">
              <a:spcBef>
                <a:spcPts val="338"/>
              </a:spcBef>
              <a:spcAft>
                <a:spcPts val="338"/>
              </a:spcAft>
              <a:buClr>
                <a:srgbClr val="688726"/>
              </a:buClr>
              <a:buSzPts val="1305"/>
              <a:buFont typeface="Arial"/>
              <a:buNone/>
              <a:defRPr sz="900" b="0" i="0" u="none" strike="noStrike" cap="none">
                <a:solidFill>
                  <a:schemeClr val="dk1"/>
                </a:solidFill>
                <a:latin typeface="Corbel"/>
                <a:ea typeface="Corbel"/>
                <a:cs typeface="Corbel"/>
                <a:sym typeface="Corbel"/>
              </a:defRPr>
            </a:lvl9pPr>
          </a:lstStyle>
          <a:p>
            <a:endParaRPr/>
          </a:p>
        </p:txBody>
      </p:sp>
      <p:sp>
        <p:nvSpPr>
          <p:cNvPr id="263" name="Google Shape;263;p43"/>
          <p:cNvSpPr txBox="1">
            <a:spLocks noGrp="1"/>
          </p:cNvSpPr>
          <p:nvPr>
            <p:ph type="body" idx="1"/>
          </p:nvPr>
        </p:nvSpPr>
        <p:spPr>
          <a:xfrm>
            <a:off x="1484699" y="5299603"/>
            <a:ext cx="10021200" cy="493800"/>
          </a:xfrm>
          <a:prstGeom prst="rect">
            <a:avLst/>
          </a:prstGeom>
          <a:noFill/>
          <a:ln>
            <a:noFill/>
          </a:ln>
        </p:spPr>
        <p:txBody>
          <a:bodyPr spcFirstLastPara="1" wrap="square" lIns="91425" tIns="45700" rIns="91425" bIns="45700" anchor="ctr" anchorCtr="0">
            <a:noAutofit/>
          </a:bodyPr>
          <a:lstStyle>
            <a:lvl1pPr marL="457200" lvl="0" indent="-228600" algn="ctr" rtl="0">
              <a:spcBef>
                <a:spcPts val="158"/>
              </a:spcBef>
              <a:spcAft>
                <a:spcPts val="0"/>
              </a:spcAft>
              <a:buSzPts val="1143"/>
              <a:buNone/>
              <a:defRPr sz="788"/>
            </a:lvl1pPr>
            <a:lvl2pPr marL="914400" lvl="1" indent="-228600" algn="l" rtl="0">
              <a:spcBef>
                <a:spcPts val="338"/>
              </a:spcBef>
              <a:spcAft>
                <a:spcPts val="0"/>
              </a:spcAft>
              <a:buSzPts val="979"/>
              <a:buNone/>
              <a:defRPr sz="675"/>
            </a:lvl2pPr>
            <a:lvl3pPr marL="1371600" lvl="2" indent="-228600" algn="l" rtl="0">
              <a:spcBef>
                <a:spcPts val="338"/>
              </a:spcBef>
              <a:spcAft>
                <a:spcPts val="0"/>
              </a:spcAft>
              <a:buSzPts val="815"/>
              <a:buNone/>
              <a:defRPr sz="562"/>
            </a:lvl3pPr>
            <a:lvl4pPr marL="1828800" lvl="3" indent="-228600" algn="l" rtl="0">
              <a:spcBef>
                <a:spcPts val="338"/>
              </a:spcBef>
              <a:spcAft>
                <a:spcPts val="0"/>
              </a:spcAft>
              <a:buSzPts val="734"/>
              <a:buNone/>
              <a:defRPr sz="506"/>
            </a:lvl4pPr>
            <a:lvl5pPr marL="2286000" lvl="4" indent="-228600" algn="l" rtl="0">
              <a:spcBef>
                <a:spcPts val="338"/>
              </a:spcBef>
              <a:spcAft>
                <a:spcPts val="0"/>
              </a:spcAft>
              <a:buSzPts val="734"/>
              <a:buNone/>
              <a:defRPr sz="506"/>
            </a:lvl5pPr>
            <a:lvl6pPr marL="2743200" lvl="5" indent="-228600" algn="l" rtl="0">
              <a:spcBef>
                <a:spcPts val="338"/>
              </a:spcBef>
              <a:spcAft>
                <a:spcPts val="0"/>
              </a:spcAft>
              <a:buSzPts val="734"/>
              <a:buNone/>
              <a:defRPr sz="506"/>
            </a:lvl6pPr>
            <a:lvl7pPr marL="3200400" lvl="6" indent="-228600" algn="l" rtl="0">
              <a:spcBef>
                <a:spcPts val="338"/>
              </a:spcBef>
              <a:spcAft>
                <a:spcPts val="0"/>
              </a:spcAft>
              <a:buSzPts val="734"/>
              <a:buNone/>
              <a:defRPr sz="506"/>
            </a:lvl7pPr>
            <a:lvl8pPr marL="3657600" lvl="7" indent="-228600" algn="l" rtl="0">
              <a:spcBef>
                <a:spcPts val="338"/>
              </a:spcBef>
              <a:spcAft>
                <a:spcPts val="0"/>
              </a:spcAft>
              <a:buSzPts val="734"/>
              <a:buNone/>
              <a:defRPr sz="506"/>
            </a:lvl8pPr>
            <a:lvl9pPr marL="4114800" lvl="8" indent="-228600" algn="l" rtl="0">
              <a:spcBef>
                <a:spcPts val="338"/>
              </a:spcBef>
              <a:spcAft>
                <a:spcPts val="338"/>
              </a:spcAft>
              <a:buSzPts val="734"/>
              <a:buNone/>
              <a:defRPr sz="506"/>
            </a:lvl9pPr>
          </a:lstStyle>
          <a:p>
            <a:endParaRPr/>
          </a:p>
        </p:txBody>
      </p:sp>
      <p:sp>
        <p:nvSpPr>
          <p:cNvPr id="264" name="Google Shape;264;p43"/>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5" name="Google Shape;265;p43"/>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66" name="Google Shape;266;p43"/>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267"/>
        <p:cNvGrpSpPr/>
        <p:nvPr/>
      </p:nvGrpSpPr>
      <p:grpSpPr>
        <a:xfrm>
          <a:off x="0" y="0"/>
          <a:ext cx="0" cy="0"/>
          <a:chOff x="0" y="0"/>
          <a:chExt cx="0" cy="0"/>
        </a:xfrm>
      </p:grpSpPr>
      <p:sp>
        <p:nvSpPr>
          <p:cNvPr id="268" name="Google Shape;268;p44"/>
          <p:cNvSpPr txBox="1">
            <a:spLocks noGrp="1"/>
          </p:cNvSpPr>
          <p:nvPr>
            <p:ph type="title"/>
          </p:nvPr>
        </p:nvSpPr>
        <p:spPr>
          <a:xfrm>
            <a:off x="1484701" y="685800"/>
            <a:ext cx="10021200" cy="3048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Font typeface="Corbel"/>
              <a:buNone/>
              <a:defRPr sz="18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9" name="Google Shape;269;p44"/>
          <p:cNvSpPr txBox="1">
            <a:spLocks noGrp="1"/>
          </p:cNvSpPr>
          <p:nvPr>
            <p:ph type="body" idx="1"/>
          </p:nvPr>
        </p:nvSpPr>
        <p:spPr>
          <a:xfrm>
            <a:off x="1484700" y="4343400"/>
            <a:ext cx="10021200" cy="1447800"/>
          </a:xfrm>
          <a:prstGeom prst="rect">
            <a:avLst/>
          </a:prstGeom>
          <a:noFill/>
          <a:ln>
            <a:noFill/>
          </a:ln>
        </p:spPr>
        <p:txBody>
          <a:bodyPr spcFirstLastPara="1" wrap="square" lIns="91425" tIns="45700" rIns="91425" bIns="45700" anchor="ctr" anchorCtr="0">
            <a:noAutofit/>
          </a:bodyPr>
          <a:lstStyle>
            <a:lvl1pPr marL="457200" lvl="0" indent="-228600" algn="ctr" rtl="0">
              <a:spcBef>
                <a:spcPts val="225"/>
              </a:spcBef>
              <a:spcAft>
                <a:spcPts val="0"/>
              </a:spcAft>
              <a:buSzPts val="1631"/>
              <a:buNone/>
              <a:defRPr sz="1125">
                <a:solidFill>
                  <a:schemeClr val="dk1"/>
                </a:solidFill>
              </a:defRPr>
            </a:lvl1pPr>
            <a:lvl2pPr marL="914400" lvl="1" indent="-228600" algn="l" rtl="0">
              <a:spcBef>
                <a:spcPts val="338"/>
              </a:spcBef>
              <a:spcAft>
                <a:spcPts val="0"/>
              </a:spcAft>
              <a:buSzPts val="1469"/>
              <a:buNone/>
              <a:defRPr sz="1013">
                <a:solidFill>
                  <a:srgbClr val="888888"/>
                </a:solidFill>
              </a:defRPr>
            </a:lvl2pPr>
            <a:lvl3pPr marL="1371600" lvl="2" indent="-228600" algn="l" rtl="0">
              <a:spcBef>
                <a:spcPts val="338"/>
              </a:spcBef>
              <a:spcAft>
                <a:spcPts val="0"/>
              </a:spcAft>
              <a:buSzPts val="1305"/>
              <a:buNone/>
              <a:defRPr sz="900">
                <a:solidFill>
                  <a:srgbClr val="888888"/>
                </a:solidFill>
              </a:defRPr>
            </a:lvl3pPr>
            <a:lvl4pPr marL="1828800" lvl="3" indent="-228600" algn="l" rtl="0">
              <a:spcBef>
                <a:spcPts val="338"/>
              </a:spcBef>
              <a:spcAft>
                <a:spcPts val="0"/>
              </a:spcAft>
              <a:buSzPts val="1143"/>
              <a:buNone/>
              <a:defRPr sz="788">
                <a:solidFill>
                  <a:srgbClr val="888888"/>
                </a:solidFill>
              </a:defRPr>
            </a:lvl4pPr>
            <a:lvl5pPr marL="2286000" lvl="4" indent="-228600" algn="l" rtl="0">
              <a:spcBef>
                <a:spcPts val="338"/>
              </a:spcBef>
              <a:spcAft>
                <a:spcPts val="0"/>
              </a:spcAft>
              <a:buSzPts val="1143"/>
              <a:buNone/>
              <a:defRPr sz="788">
                <a:solidFill>
                  <a:srgbClr val="888888"/>
                </a:solidFill>
              </a:defRPr>
            </a:lvl5pPr>
            <a:lvl6pPr marL="2743200" lvl="5" indent="-228600" algn="l" rtl="0">
              <a:spcBef>
                <a:spcPts val="338"/>
              </a:spcBef>
              <a:spcAft>
                <a:spcPts val="0"/>
              </a:spcAft>
              <a:buSzPts val="1143"/>
              <a:buNone/>
              <a:defRPr sz="788">
                <a:solidFill>
                  <a:srgbClr val="888888"/>
                </a:solidFill>
              </a:defRPr>
            </a:lvl6pPr>
            <a:lvl7pPr marL="3200400" lvl="6" indent="-228600" algn="l" rtl="0">
              <a:spcBef>
                <a:spcPts val="338"/>
              </a:spcBef>
              <a:spcAft>
                <a:spcPts val="0"/>
              </a:spcAft>
              <a:buSzPts val="1143"/>
              <a:buNone/>
              <a:defRPr sz="788">
                <a:solidFill>
                  <a:srgbClr val="888888"/>
                </a:solidFill>
              </a:defRPr>
            </a:lvl7pPr>
            <a:lvl8pPr marL="3657600" lvl="7" indent="-228600" algn="l" rtl="0">
              <a:spcBef>
                <a:spcPts val="338"/>
              </a:spcBef>
              <a:spcAft>
                <a:spcPts val="0"/>
              </a:spcAft>
              <a:buSzPts val="1143"/>
              <a:buNone/>
              <a:defRPr sz="788">
                <a:solidFill>
                  <a:srgbClr val="888888"/>
                </a:solidFill>
              </a:defRPr>
            </a:lvl8pPr>
            <a:lvl9pPr marL="4114800" lvl="8" indent="-228600" algn="l" rtl="0">
              <a:spcBef>
                <a:spcPts val="338"/>
              </a:spcBef>
              <a:spcAft>
                <a:spcPts val="338"/>
              </a:spcAft>
              <a:buSzPts val="1143"/>
              <a:buNone/>
              <a:defRPr sz="788">
                <a:solidFill>
                  <a:srgbClr val="888888"/>
                </a:solidFill>
              </a:defRPr>
            </a:lvl9pPr>
          </a:lstStyle>
          <a:p>
            <a:endParaRPr/>
          </a:p>
        </p:txBody>
      </p:sp>
      <p:sp>
        <p:nvSpPr>
          <p:cNvPr id="270" name="Google Shape;270;p44"/>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71" name="Google Shape;271;p44"/>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72" name="Google Shape;272;p44"/>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273"/>
        <p:cNvGrpSpPr/>
        <p:nvPr/>
      </p:nvGrpSpPr>
      <p:grpSpPr>
        <a:xfrm>
          <a:off x="0" y="0"/>
          <a:ext cx="0" cy="0"/>
          <a:chOff x="0" y="0"/>
          <a:chExt cx="0" cy="0"/>
        </a:xfrm>
      </p:grpSpPr>
      <p:sp>
        <p:nvSpPr>
          <p:cNvPr id="274" name="Google Shape;274;p45"/>
          <p:cNvSpPr txBox="1"/>
          <p:nvPr/>
        </p:nvSpPr>
        <p:spPr>
          <a:xfrm>
            <a:off x="1292563" y="863023"/>
            <a:ext cx="609900" cy="584700"/>
          </a:xfrm>
          <a:prstGeom prst="rect">
            <a:avLst/>
          </a:prstGeom>
          <a:noFill/>
          <a:ln>
            <a:noFill/>
          </a:ln>
        </p:spPr>
        <p:txBody>
          <a:bodyPr spcFirstLastPara="1" wrap="square" lIns="51425" tIns="25700" rIns="51425" bIns="25700" anchor="ctr" anchorCtr="0">
            <a:noAutofit/>
          </a:bodyPr>
          <a:lstStyle/>
          <a:p>
            <a:pPr marL="0" marR="0" lvl="0" indent="0" algn="l"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Arial"/>
                <a:ea typeface="Arial"/>
                <a:cs typeface="Arial"/>
                <a:sym typeface="Arial"/>
              </a:rPr>
              <a:t>“</a:t>
            </a:r>
            <a:endParaRPr/>
          </a:p>
        </p:txBody>
      </p:sp>
      <p:sp>
        <p:nvSpPr>
          <p:cNvPr id="275" name="Google Shape;275;p45"/>
          <p:cNvSpPr txBox="1"/>
          <p:nvPr/>
        </p:nvSpPr>
        <p:spPr>
          <a:xfrm>
            <a:off x="10896264" y="2819399"/>
            <a:ext cx="609900" cy="584700"/>
          </a:xfrm>
          <a:prstGeom prst="rect">
            <a:avLst/>
          </a:prstGeom>
          <a:noFill/>
          <a:ln>
            <a:noFill/>
          </a:ln>
        </p:spPr>
        <p:txBody>
          <a:bodyPr spcFirstLastPara="1" wrap="square" lIns="51425" tIns="25700" rIns="51425" bIns="25700" anchor="ctr" anchorCtr="0">
            <a:noAutofit/>
          </a:bodyPr>
          <a:lstStyle/>
          <a:p>
            <a:pPr marL="0" marR="0" lvl="0" indent="0" algn="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Arial"/>
                <a:ea typeface="Arial"/>
                <a:cs typeface="Arial"/>
                <a:sym typeface="Arial"/>
              </a:rPr>
              <a:t>”</a:t>
            </a:r>
            <a:endParaRPr/>
          </a:p>
        </p:txBody>
      </p:sp>
      <p:sp>
        <p:nvSpPr>
          <p:cNvPr id="276" name="Google Shape;276;p45"/>
          <p:cNvSpPr txBox="1">
            <a:spLocks noGrp="1"/>
          </p:cNvSpPr>
          <p:nvPr>
            <p:ph type="title"/>
          </p:nvPr>
        </p:nvSpPr>
        <p:spPr>
          <a:xfrm>
            <a:off x="1902322" y="685801"/>
            <a:ext cx="9298800" cy="27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Font typeface="Corbel"/>
              <a:buNone/>
              <a:defRPr sz="1800" b="0" cap="none">
                <a:solidFill>
                  <a:schemeClr val="dk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7" name="Google Shape;277;p45"/>
          <p:cNvSpPr txBox="1">
            <a:spLocks noGrp="1"/>
          </p:cNvSpPr>
          <p:nvPr>
            <p:ph type="body" idx="1"/>
          </p:nvPr>
        </p:nvSpPr>
        <p:spPr>
          <a:xfrm>
            <a:off x="2130980" y="3428999"/>
            <a:ext cx="8841600" cy="381000"/>
          </a:xfrm>
          <a:prstGeom prst="rect">
            <a:avLst/>
          </a:prstGeom>
          <a:noFill/>
          <a:ln>
            <a:noFill/>
          </a:ln>
        </p:spPr>
        <p:txBody>
          <a:bodyPr spcFirstLastPara="1" wrap="square" lIns="91425" tIns="45700" rIns="91425" bIns="45700" anchor="ctr" anchorCtr="0">
            <a:noAutofit/>
          </a:bodyPr>
          <a:lstStyle>
            <a:lvl1pPr marL="457200" lvl="0" indent="-228600" algn="l" rtl="0">
              <a:spcBef>
                <a:spcPts val="203"/>
              </a:spcBef>
              <a:spcAft>
                <a:spcPts val="0"/>
              </a:spcAft>
              <a:buSzPts val="1469"/>
              <a:buFont typeface="Corbel"/>
              <a:buNone/>
              <a:defRPr sz="1013"/>
            </a:lvl1pPr>
            <a:lvl2pPr marL="914400" lvl="1" indent="-228600" algn="l" rtl="0">
              <a:spcBef>
                <a:spcPts val="338"/>
              </a:spcBef>
              <a:spcAft>
                <a:spcPts val="0"/>
              </a:spcAft>
              <a:buSzPts val="1631"/>
              <a:buFont typeface="Corbel"/>
              <a:buNone/>
              <a:defRPr/>
            </a:lvl2pPr>
            <a:lvl3pPr marL="1371600" lvl="2" indent="-228600" algn="l" rtl="0">
              <a:spcBef>
                <a:spcPts val="338"/>
              </a:spcBef>
              <a:spcAft>
                <a:spcPts val="0"/>
              </a:spcAft>
              <a:buSzPts val="1469"/>
              <a:buFont typeface="Corbel"/>
              <a:buNone/>
              <a:defRPr/>
            </a:lvl3pPr>
            <a:lvl4pPr marL="1828800" lvl="3" indent="-228600" algn="l" rtl="0">
              <a:spcBef>
                <a:spcPts val="338"/>
              </a:spcBef>
              <a:spcAft>
                <a:spcPts val="0"/>
              </a:spcAft>
              <a:buSzPts val="1305"/>
              <a:buFont typeface="Corbel"/>
              <a:buNone/>
              <a:defRPr/>
            </a:lvl4pPr>
            <a:lvl5pPr marL="2286000" lvl="4" indent="-228600" algn="l" rtl="0">
              <a:spcBef>
                <a:spcPts val="338"/>
              </a:spcBef>
              <a:spcAft>
                <a:spcPts val="0"/>
              </a:spcAft>
              <a:buSzPts val="1143"/>
              <a:buFont typeface="Corbel"/>
              <a:buNone/>
              <a:defRPr/>
            </a:lvl5pPr>
            <a:lvl6pPr marL="2743200" lvl="5" indent="-394335" algn="l" rtl="0">
              <a:spcBef>
                <a:spcPts val="360"/>
              </a:spcBef>
              <a:spcAft>
                <a:spcPts val="0"/>
              </a:spcAft>
              <a:buSzPts val="2610"/>
              <a:buChar char="•"/>
              <a:defRPr/>
            </a:lvl6pPr>
            <a:lvl7pPr marL="3200400" lvl="6" indent="-394335" algn="l" rtl="0">
              <a:spcBef>
                <a:spcPts val="360"/>
              </a:spcBef>
              <a:spcAft>
                <a:spcPts val="0"/>
              </a:spcAft>
              <a:buSzPts val="2610"/>
              <a:buChar char="•"/>
              <a:defRPr/>
            </a:lvl7pPr>
            <a:lvl8pPr marL="3657600" lvl="7" indent="-394335" algn="l" rtl="0">
              <a:spcBef>
                <a:spcPts val="360"/>
              </a:spcBef>
              <a:spcAft>
                <a:spcPts val="0"/>
              </a:spcAft>
              <a:buSzPts val="2610"/>
              <a:buChar char="•"/>
              <a:defRPr/>
            </a:lvl8pPr>
            <a:lvl9pPr marL="4114800" lvl="8" indent="-394335" algn="l" rtl="0">
              <a:spcBef>
                <a:spcPts val="360"/>
              </a:spcBef>
              <a:spcAft>
                <a:spcPts val="338"/>
              </a:spcAft>
              <a:buSzPts val="2610"/>
              <a:buChar char="•"/>
              <a:defRPr/>
            </a:lvl9pPr>
          </a:lstStyle>
          <a:p>
            <a:endParaRPr/>
          </a:p>
        </p:txBody>
      </p:sp>
      <p:sp>
        <p:nvSpPr>
          <p:cNvPr id="278" name="Google Shape;278;p45"/>
          <p:cNvSpPr txBox="1">
            <a:spLocks noGrp="1"/>
          </p:cNvSpPr>
          <p:nvPr>
            <p:ph type="body" idx="2"/>
          </p:nvPr>
        </p:nvSpPr>
        <p:spPr>
          <a:xfrm>
            <a:off x="1484699" y="4343400"/>
            <a:ext cx="10021200" cy="1447800"/>
          </a:xfrm>
          <a:prstGeom prst="rect">
            <a:avLst/>
          </a:prstGeom>
          <a:noFill/>
          <a:ln>
            <a:noFill/>
          </a:ln>
        </p:spPr>
        <p:txBody>
          <a:bodyPr spcFirstLastPara="1" wrap="square" lIns="91425" tIns="45700" rIns="91425" bIns="45700" anchor="ctr" anchorCtr="0">
            <a:noAutofit/>
          </a:bodyPr>
          <a:lstStyle>
            <a:lvl1pPr marL="457200" lvl="0" indent="-228600" algn="ctr" rtl="0">
              <a:spcBef>
                <a:spcPts val="225"/>
              </a:spcBef>
              <a:spcAft>
                <a:spcPts val="0"/>
              </a:spcAft>
              <a:buSzPts val="1631"/>
              <a:buNone/>
              <a:defRPr sz="1125">
                <a:solidFill>
                  <a:schemeClr val="dk1"/>
                </a:solidFill>
              </a:defRPr>
            </a:lvl1pPr>
            <a:lvl2pPr marL="914400" lvl="1" indent="-228600" algn="l" rtl="0">
              <a:spcBef>
                <a:spcPts val="338"/>
              </a:spcBef>
              <a:spcAft>
                <a:spcPts val="0"/>
              </a:spcAft>
              <a:buSzPts val="1469"/>
              <a:buNone/>
              <a:defRPr sz="1013">
                <a:solidFill>
                  <a:srgbClr val="888888"/>
                </a:solidFill>
              </a:defRPr>
            </a:lvl2pPr>
            <a:lvl3pPr marL="1371600" lvl="2" indent="-228600" algn="l" rtl="0">
              <a:spcBef>
                <a:spcPts val="338"/>
              </a:spcBef>
              <a:spcAft>
                <a:spcPts val="0"/>
              </a:spcAft>
              <a:buSzPts val="1305"/>
              <a:buNone/>
              <a:defRPr sz="900">
                <a:solidFill>
                  <a:srgbClr val="888888"/>
                </a:solidFill>
              </a:defRPr>
            </a:lvl3pPr>
            <a:lvl4pPr marL="1828800" lvl="3" indent="-228600" algn="l" rtl="0">
              <a:spcBef>
                <a:spcPts val="338"/>
              </a:spcBef>
              <a:spcAft>
                <a:spcPts val="0"/>
              </a:spcAft>
              <a:buSzPts val="1143"/>
              <a:buNone/>
              <a:defRPr sz="788">
                <a:solidFill>
                  <a:srgbClr val="888888"/>
                </a:solidFill>
              </a:defRPr>
            </a:lvl4pPr>
            <a:lvl5pPr marL="2286000" lvl="4" indent="-228600" algn="l" rtl="0">
              <a:spcBef>
                <a:spcPts val="338"/>
              </a:spcBef>
              <a:spcAft>
                <a:spcPts val="0"/>
              </a:spcAft>
              <a:buSzPts val="1143"/>
              <a:buNone/>
              <a:defRPr sz="788">
                <a:solidFill>
                  <a:srgbClr val="888888"/>
                </a:solidFill>
              </a:defRPr>
            </a:lvl5pPr>
            <a:lvl6pPr marL="2743200" lvl="5" indent="-228600" algn="l" rtl="0">
              <a:spcBef>
                <a:spcPts val="338"/>
              </a:spcBef>
              <a:spcAft>
                <a:spcPts val="0"/>
              </a:spcAft>
              <a:buSzPts val="1143"/>
              <a:buNone/>
              <a:defRPr sz="788">
                <a:solidFill>
                  <a:srgbClr val="888888"/>
                </a:solidFill>
              </a:defRPr>
            </a:lvl6pPr>
            <a:lvl7pPr marL="3200400" lvl="6" indent="-228600" algn="l" rtl="0">
              <a:spcBef>
                <a:spcPts val="338"/>
              </a:spcBef>
              <a:spcAft>
                <a:spcPts val="0"/>
              </a:spcAft>
              <a:buSzPts val="1143"/>
              <a:buNone/>
              <a:defRPr sz="788">
                <a:solidFill>
                  <a:srgbClr val="888888"/>
                </a:solidFill>
              </a:defRPr>
            </a:lvl7pPr>
            <a:lvl8pPr marL="3657600" lvl="7" indent="-228600" algn="l" rtl="0">
              <a:spcBef>
                <a:spcPts val="338"/>
              </a:spcBef>
              <a:spcAft>
                <a:spcPts val="0"/>
              </a:spcAft>
              <a:buSzPts val="1143"/>
              <a:buNone/>
              <a:defRPr sz="788">
                <a:solidFill>
                  <a:srgbClr val="888888"/>
                </a:solidFill>
              </a:defRPr>
            </a:lvl8pPr>
            <a:lvl9pPr marL="4114800" lvl="8" indent="-228600" algn="l" rtl="0">
              <a:spcBef>
                <a:spcPts val="338"/>
              </a:spcBef>
              <a:spcAft>
                <a:spcPts val="338"/>
              </a:spcAft>
              <a:buSzPts val="1143"/>
              <a:buNone/>
              <a:defRPr sz="788">
                <a:solidFill>
                  <a:srgbClr val="888888"/>
                </a:solidFill>
              </a:defRPr>
            </a:lvl9pPr>
          </a:lstStyle>
          <a:p>
            <a:endParaRPr/>
          </a:p>
        </p:txBody>
      </p:sp>
      <p:sp>
        <p:nvSpPr>
          <p:cNvPr id="279" name="Google Shape;279;p45"/>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0" name="Google Shape;280;p45"/>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1" name="Google Shape;281;p45"/>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282"/>
        <p:cNvGrpSpPr/>
        <p:nvPr/>
      </p:nvGrpSpPr>
      <p:grpSpPr>
        <a:xfrm>
          <a:off x="0" y="0"/>
          <a:ext cx="0" cy="0"/>
          <a:chOff x="0" y="0"/>
          <a:chExt cx="0" cy="0"/>
        </a:xfrm>
      </p:grpSpPr>
      <p:sp>
        <p:nvSpPr>
          <p:cNvPr id="283" name="Google Shape;283;p46"/>
          <p:cNvSpPr txBox="1">
            <a:spLocks noGrp="1"/>
          </p:cNvSpPr>
          <p:nvPr>
            <p:ph type="title"/>
          </p:nvPr>
        </p:nvSpPr>
        <p:spPr>
          <a:xfrm>
            <a:off x="1484702" y="3308581"/>
            <a:ext cx="10021200" cy="1468800"/>
          </a:xfrm>
          <a:prstGeom prst="rect">
            <a:avLst/>
          </a:prstGeom>
          <a:noFill/>
          <a:ln>
            <a:noFill/>
          </a:ln>
        </p:spPr>
        <p:txBody>
          <a:bodyPr spcFirstLastPara="1" wrap="square" lIns="91425" tIns="45700" rIns="91425" bIns="45700" anchor="b" anchorCtr="0">
            <a:noAutofit/>
          </a:bodyPr>
          <a:lstStyle>
            <a:lvl1pPr lvl="0" algn="r" rtl="0">
              <a:spcBef>
                <a:spcPts val="0"/>
              </a:spcBef>
              <a:spcAft>
                <a:spcPts val="0"/>
              </a:spcAft>
              <a:buClr>
                <a:schemeClr val="dk1"/>
              </a:buClr>
              <a:buSzPts val="1800"/>
              <a:buFont typeface="Corbel"/>
              <a:buNone/>
              <a:defRPr sz="18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 name="Google Shape;284;p46"/>
          <p:cNvSpPr txBox="1">
            <a:spLocks noGrp="1"/>
          </p:cNvSpPr>
          <p:nvPr>
            <p:ph type="body" idx="1"/>
          </p:nvPr>
        </p:nvSpPr>
        <p:spPr>
          <a:xfrm>
            <a:off x="1484699" y="4777381"/>
            <a:ext cx="10021200" cy="860400"/>
          </a:xfrm>
          <a:prstGeom prst="rect">
            <a:avLst/>
          </a:prstGeom>
          <a:noFill/>
          <a:ln>
            <a:noFill/>
          </a:ln>
        </p:spPr>
        <p:txBody>
          <a:bodyPr spcFirstLastPara="1" wrap="square" lIns="91425" tIns="45700" rIns="91425" bIns="45700" anchor="t" anchorCtr="0">
            <a:noAutofit/>
          </a:bodyPr>
          <a:lstStyle>
            <a:lvl1pPr marL="457200" lvl="0" indent="-228600" algn="r" rtl="0">
              <a:spcBef>
                <a:spcPts val="225"/>
              </a:spcBef>
              <a:spcAft>
                <a:spcPts val="0"/>
              </a:spcAft>
              <a:buSzPts val="1631"/>
              <a:buNone/>
              <a:defRPr sz="1125">
                <a:solidFill>
                  <a:schemeClr val="dk1"/>
                </a:solidFill>
              </a:defRPr>
            </a:lvl1pPr>
            <a:lvl2pPr marL="914400" lvl="1" indent="-228600" algn="l" rtl="0">
              <a:spcBef>
                <a:spcPts val="338"/>
              </a:spcBef>
              <a:spcAft>
                <a:spcPts val="0"/>
              </a:spcAft>
              <a:buSzPts val="1469"/>
              <a:buNone/>
              <a:defRPr sz="1013">
                <a:solidFill>
                  <a:srgbClr val="888888"/>
                </a:solidFill>
              </a:defRPr>
            </a:lvl2pPr>
            <a:lvl3pPr marL="1371600" lvl="2" indent="-228600" algn="l" rtl="0">
              <a:spcBef>
                <a:spcPts val="338"/>
              </a:spcBef>
              <a:spcAft>
                <a:spcPts val="0"/>
              </a:spcAft>
              <a:buSzPts val="1305"/>
              <a:buNone/>
              <a:defRPr sz="900">
                <a:solidFill>
                  <a:srgbClr val="888888"/>
                </a:solidFill>
              </a:defRPr>
            </a:lvl3pPr>
            <a:lvl4pPr marL="1828800" lvl="3" indent="-228600" algn="l" rtl="0">
              <a:spcBef>
                <a:spcPts val="338"/>
              </a:spcBef>
              <a:spcAft>
                <a:spcPts val="0"/>
              </a:spcAft>
              <a:buSzPts val="1143"/>
              <a:buNone/>
              <a:defRPr sz="788">
                <a:solidFill>
                  <a:srgbClr val="888888"/>
                </a:solidFill>
              </a:defRPr>
            </a:lvl4pPr>
            <a:lvl5pPr marL="2286000" lvl="4" indent="-228600" algn="l" rtl="0">
              <a:spcBef>
                <a:spcPts val="338"/>
              </a:spcBef>
              <a:spcAft>
                <a:spcPts val="0"/>
              </a:spcAft>
              <a:buSzPts val="1143"/>
              <a:buNone/>
              <a:defRPr sz="788">
                <a:solidFill>
                  <a:srgbClr val="888888"/>
                </a:solidFill>
              </a:defRPr>
            </a:lvl5pPr>
            <a:lvl6pPr marL="2743200" lvl="5" indent="-228600" algn="l" rtl="0">
              <a:spcBef>
                <a:spcPts val="338"/>
              </a:spcBef>
              <a:spcAft>
                <a:spcPts val="0"/>
              </a:spcAft>
              <a:buSzPts val="1143"/>
              <a:buNone/>
              <a:defRPr sz="788">
                <a:solidFill>
                  <a:srgbClr val="888888"/>
                </a:solidFill>
              </a:defRPr>
            </a:lvl6pPr>
            <a:lvl7pPr marL="3200400" lvl="6" indent="-228600" algn="l" rtl="0">
              <a:spcBef>
                <a:spcPts val="338"/>
              </a:spcBef>
              <a:spcAft>
                <a:spcPts val="0"/>
              </a:spcAft>
              <a:buSzPts val="1143"/>
              <a:buNone/>
              <a:defRPr sz="788">
                <a:solidFill>
                  <a:srgbClr val="888888"/>
                </a:solidFill>
              </a:defRPr>
            </a:lvl7pPr>
            <a:lvl8pPr marL="3657600" lvl="7" indent="-228600" algn="l" rtl="0">
              <a:spcBef>
                <a:spcPts val="338"/>
              </a:spcBef>
              <a:spcAft>
                <a:spcPts val="0"/>
              </a:spcAft>
              <a:buSzPts val="1143"/>
              <a:buNone/>
              <a:defRPr sz="788">
                <a:solidFill>
                  <a:srgbClr val="888888"/>
                </a:solidFill>
              </a:defRPr>
            </a:lvl8pPr>
            <a:lvl9pPr marL="4114800" lvl="8" indent="-228600" algn="l" rtl="0">
              <a:spcBef>
                <a:spcPts val="338"/>
              </a:spcBef>
              <a:spcAft>
                <a:spcPts val="338"/>
              </a:spcAft>
              <a:buSzPts val="1143"/>
              <a:buNone/>
              <a:defRPr sz="788">
                <a:solidFill>
                  <a:srgbClr val="888888"/>
                </a:solidFill>
              </a:defRPr>
            </a:lvl9pPr>
          </a:lstStyle>
          <a:p>
            <a:endParaRPr/>
          </a:p>
        </p:txBody>
      </p:sp>
      <p:sp>
        <p:nvSpPr>
          <p:cNvPr id="285" name="Google Shape;285;p46"/>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6" name="Google Shape;286;p46"/>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87" name="Google Shape;287;p46"/>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288"/>
        <p:cNvGrpSpPr/>
        <p:nvPr/>
      </p:nvGrpSpPr>
      <p:grpSpPr>
        <a:xfrm>
          <a:off x="0" y="0"/>
          <a:ext cx="0" cy="0"/>
          <a:chOff x="0" y="0"/>
          <a:chExt cx="0" cy="0"/>
        </a:xfrm>
      </p:grpSpPr>
      <p:sp>
        <p:nvSpPr>
          <p:cNvPr id="289" name="Google Shape;289;p47"/>
          <p:cNvSpPr txBox="1"/>
          <p:nvPr/>
        </p:nvSpPr>
        <p:spPr>
          <a:xfrm>
            <a:off x="1292563" y="863023"/>
            <a:ext cx="609900" cy="584700"/>
          </a:xfrm>
          <a:prstGeom prst="rect">
            <a:avLst/>
          </a:prstGeom>
          <a:noFill/>
          <a:ln>
            <a:noFill/>
          </a:ln>
        </p:spPr>
        <p:txBody>
          <a:bodyPr spcFirstLastPara="1" wrap="square" lIns="51425" tIns="25700" rIns="51425" bIns="25700" anchor="ctr" anchorCtr="0">
            <a:noAutofit/>
          </a:bodyPr>
          <a:lstStyle/>
          <a:p>
            <a:pPr marL="0" marR="0" lvl="0" indent="0" algn="l"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Arial"/>
                <a:ea typeface="Arial"/>
                <a:cs typeface="Arial"/>
                <a:sym typeface="Arial"/>
              </a:rPr>
              <a:t>“</a:t>
            </a:r>
            <a:endParaRPr/>
          </a:p>
        </p:txBody>
      </p:sp>
      <p:sp>
        <p:nvSpPr>
          <p:cNvPr id="290" name="Google Shape;290;p47"/>
          <p:cNvSpPr txBox="1"/>
          <p:nvPr/>
        </p:nvSpPr>
        <p:spPr>
          <a:xfrm>
            <a:off x="10896264" y="2819399"/>
            <a:ext cx="609900" cy="584700"/>
          </a:xfrm>
          <a:prstGeom prst="rect">
            <a:avLst/>
          </a:prstGeom>
          <a:noFill/>
          <a:ln>
            <a:noFill/>
          </a:ln>
        </p:spPr>
        <p:txBody>
          <a:bodyPr spcFirstLastPara="1" wrap="square" lIns="51425" tIns="25700" rIns="51425" bIns="25700" anchor="ctr" anchorCtr="0">
            <a:noAutofit/>
          </a:bodyPr>
          <a:lstStyle/>
          <a:p>
            <a:pPr marL="0" marR="0" lvl="0" indent="0" algn="r" rtl="0">
              <a:lnSpc>
                <a:spcPct val="100000"/>
              </a:lnSpc>
              <a:spcBef>
                <a:spcPts val="0"/>
              </a:spcBef>
              <a:spcAft>
                <a:spcPts val="0"/>
              </a:spcAft>
              <a:buClr>
                <a:srgbClr val="000000"/>
              </a:buClr>
              <a:buSzPts val="4500"/>
              <a:buFont typeface="Arial"/>
              <a:buNone/>
            </a:pPr>
            <a:r>
              <a:rPr lang="en-US" sz="4500" b="0" i="0" u="none" strike="noStrike" cap="none">
                <a:solidFill>
                  <a:schemeClr val="dk1"/>
                </a:solidFill>
                <a:latin typeface="Arial"/>
                <a:ea typeface="Arial"/>
                <a:cs typeface="Arial"/>
                <a:sym typeface="Arial"/>
              </a:rPr>
              <a:t>”</a:t>
            </a:r>
            <a:endParaRPr/>
          </a:p>
        </p:txBody>
      </p:sp>
      <p:sp>
        <p:nvSpPr>
          <p:cNvPr id="291" name="Google Shape;291;p47"/>
          <p:cNvSpPr txBox="1">
            <a:spLocks noGrp="1"/>
          </p:cNvSpPr>
          <p:nvPr>
            <p:ph type="title"/>
          </p:nvPr>
        </p:nvSpPr>
        <p:spPr>
          <a:xfrm>
            <a:off x="1902322" y="685801"/>
            <a:ext cx="9298800" cy="2743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Font typeface="Corbel"/>
              <a:buNone/>
              <a:defRPr sz="1800" b="0" cap="none">
                <a:solidFill>
                  <a:schemeClr val="dk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2" name="Google Shape;292;p47"/>
          <p:cNvSpPr txBox="1">
            <a:spLocks noGrp="1"/>
          </p:cNvSpPr>
          <p:nvPr>
            <p:ph type="body" idx="1"/>
          </p:nvPr>
        </p:nvSpPr>
        <p:spPr>
          <a:xfrm>
            <a:off x="1484700" y="3886200"/>
            <a:ext cx="10021200" cy="888900"/>
          </a:xfrm>
          <a:prstGeom prst="rect">
            <a:avLst/>
          </a:prstGeom>
          <a:noFill/>
          <a:ln>
            <a:noFill/>
          </a:ln>
        </p:spPr>
        <p:txBody>
          <a:bodyPr spcFirstLastPara="1" wrap="square" lIns="91425" tIns="45700" rIns="91425" bIns="45700" anchor="b" anchorCtr="0">
            <a:noAutofit/>
          </a:bodyPr>
          <a:lstStyle>
            <a:lvl1pPr marL="457200" lvl="0" indent="-228600" algn="r" rtl="0">
              <a:spcBef>
                <a:spcPts val="270"/>
              </a:spcBef>
              <a:spcAft>
                <a:spcPts val="0"/>
              </a:spcAft>
              <a:buSzPts val="1958"/>
              <a:buNone/>
              <a:defRPr sz="1350" b="0" cap="none">
                <a:solidFill>
                  <a:schemeClr val="dk1"/>
                </a:solidFill>
              </a:defRPr>
            </a:lvl1pPr>
            <a:lvl2pPr marL="914400" lvl="1" indent="-394335" algn="l" rtl="0">
              <a:spcBef>
                <a:spcPts val="360"/>
              </a:spcBef>
              <a:spcAft>
                <a:spcPts val="0"/>
              </a:spcAft>
              <a:buSzPts val="2610"/>
              <a:buChar char="•"/>
              <a:defRPr/>
            </a:lvl2pPr>
            <a:lvl3pPr marL="1371600" lvl="2" indent="-394335" algn="l" rtl="0">
              <a:spcBef>
                <a:spcPts val="360"/>
              </a:spcBef>
              <a:spcAft>
                <a:spcPts val="0"/>
              </a:spcAft>
              <a:buSzPts val="2610"/>
              <a:buChar char="•"/>
              <a:defRPr/>
            </a:lvl3pPr>
            <a:lvl4pPr marL="1828800" lvl="3" indent="-394335" algn="l" rtl="0">
              <a:spcBef>
                <a:spcPts val="360"/>
              </a:spcBef>
              <a:spcAft>
                <a:spcPts val="0"/>
              </a:spcAft>
              <a:buSzPts val="2610"/>
              <a:buChar char="•"/>
              <a:defRPr/>
            </a:lvl4pPr>
            <a:lvl5pPr marL="2286000" lvl="4" indent="-394335" algn="l" rtl="0">
              <a:spcBef>
                <a:spcPts val="360"/>
              </a:spcBef>
              <a:spcAft>
                <a:spcPts val="0"/>
              </a:spcAft>
              <a:buSzPts val="2610"/>
              <a:buChar char="•"/>
              <a:defRPr/>
            </a:lvl5pPr>
            <a:lvl6pPr marL="2743200" lvl="5" indent="-394335" algn="l" rtl="0">
              <a:spcBef>
                <a:spcPts val="360"/>
              </a:spcBef>
              <a:spcAft>
                <a:spcPts val="0"/>
              </a:spcAft>
              <a:buSzPts val="2610"/>
              <a:buChar char="•"/>
              <a:defRPr/>
            </a:lvl6pPr>
            <a:lvl7pPr marL="3200400" lvl="6" indent="-394335" algn="l" rtl="0">
              <a:spcBef>
                <a:spcPts val="360"/>
              </a:spcBef>
              <a:spcAft>
                <a:spcPts val="0"/>
              </a:spcAft>
              <a:buSzPts val="2610"/>
              <a:buChar char="•"/>
              <a:defRPr/>
            </a:lvl7pPr>
            <a:lvl8pPr marL="3657600" lvl="7" indent="-394335" algn="l" rtl="0">
              <a:spcBef>
                <a:spcPts val="360"/>
              </a:spcBef>
              <a:spcAft>
                <a:spcPts val="0"/>
              </a:spcAft>
              <a:buSzPts val="2610"/>
              <a:buChar char="•"/>
              <a:defRPr/>
            </a:lvl8pPr>
            <a:lvl9pPr marL="4114800" lvl="8" indent="-394335" algn="l" rtl="0">
              <a:spcBef>
                <a:spcPts val="360"/>
              </a:spcBef>
              <a:spcAft>
                <a:spcPts val="338"/>
              </a:spcAft>
              <a:buSzPts val="2610"/>
              <a:buChar char="•"/>
              <a:defRPr/>
            </a:lvl9pPr>
          </a:lstStyle>
          <a:p>
            <a:endParaRPr/>
          </a:p>
        </p:txBody>
      </p:sp>
      <p:sp>
        <p:nvSpPr>
          <p:cNvPr id="293" name="Google Shape;293;p47"/>
          <p:cNvSpPr txBox="1">
            <a:spLocks noGrp="1"/>
          </p:cNvSpPr>
          <p:nvPr>
            <p:ph type="body" idx="2"/>
          </p:nvPr>
        </p:nvSpPr>
        <p:spPr>
          <a:xfrm>
            <a:off x="1484699" y="4775200"/>
            <a:ext cx="10021200" cy="1016100"/>
          </a:xfrm>
          <a:prstGeom prst="rect">
            <a:avLst/>
          </a:prstGeom>
          <a:noFill/>
          <a:ln>
            <a:noFill/>
          </a:ln>
        </p:spPr>
        <p:txBody>
          <a:bodyPr spcFirstLastPara="1" wrap="square" lIns="91425" tIns="45700" rIns="91425" bIns="45700" anchor="t" anchorCtr="0">
            <a:noAutofit/>
          </a:bodyPr>
          <a:lstStyle>
            <a:lvl1pPr marL="457200" lvl="0" indent="-228600" algn="r" rtl="0">
              <a:spcBef>
                <a:spcPts val="203"/>
              </a:spcBef>
              <a:spcAft>
                <a:spcPts val="0"/>
              </a:spcAft>
              <a:buSzPts val="1469"/>
              <a:buNone/>
              <a:defRPr sz="1013">
                <a:solidFill>
                  <a:schemeClr val="dk1"/>
                </a:solidFill>
              </a:defRPr>
            </a:lvl1pPr>
            <a:lvl2pPr marL="914400" lvl="1" indent="-228600" algn="l" rtl="0">
              <a:spcBef>
                <a:spcPts val="338"/>
              </a:spcBef>
              <a:spcAft>
                <a:spcPts val="0"/>
              </a:spcAft>
              <a:buSzPts val="1469"/>
              <a:buNone/>
              <a:defRPr sz="1013">
                <a:solidFill>
                  <a:srgbClr val="888888"/>
                </a:solidFill>
              </a:defRPr>
            </a:lvl2pPr>
            <a:lvl3pPr marL="1371600" lvl="2" indent="-228600" algn="l" rtl="0">
              <a:spcBef>
                <a:spcPts val="338"/>
              </a:spcBef>
              <a:spcAft>
                <a:spcPts val="0"/>
              </a:spcAft>
              <a:buSzPts val="1305"/>
              <a:buNone/>
              <a:defRPr sz="900">
                <a:solidFill>
                  <a:srgbClr val="888888"/>
                </a:solidFill>
              </a:defRPr>
            </a:lvl3pPr>
            <a:lvl4pPr marL="1828800" lvl="3" indent="-228600" algn="l" rtl="0">
              <a:spcBef>
                <a:spcPts val="338"/>
              </a:spcBef>
              <a:spcAft>
                <a:spcPts val="0"/>
              </a:spcAft>
              <a:buSzPts val="1143"/>
              <a:buNone/>
              <a:defRPr sz="788">
                <a:solidFill>
                  <a:srgbClr val="888888"/>
                </a:solidFill>
              </a:defRPr>
            </a:lvl4pPr>
            <a:lvl5pPr marL="2286000" lvl="4" indent="-228600" algn="l" rtl="0">
              <a:spcBef>
                <a:spcPts val="338"/>
              </a:spcBef>
              <a:spcAft>
                <a:spcPts val="0"/>
              </a:spcAft>
              <a:buSzPts val="1143"/>
              <a:buNone/>
              <a:defRPr sz="788">
                <a:solidFill>
                  <a:srgbClr val="888888"/>
                </a:solidFill>
              </a:defRPr>
            </a:lvl5pPr>
            <a:lvl6pPr marL="2743200" lvl="5" indent="-228600" algn="l" rtl="0">
              <a:spcBef>
                <a:spcPts val="338"/>
              </a:spcBef>
              <a:spcAft>
                <a:spcPts val="0"/>
              </a:spcAft>
              <a:buSzPts val="1143"/>
              <a:buNone/>
              <a:defRPr sz="788">
                <a:solidFill>
                  <a:srgbClr val="888888"/>
                </a:solidFill>
              </a:defRPr>
            </a:lvl6pPr>
            <a:lvl7pPr marL="3200400" lvl="6" indent="-228600" algn="l" rtl="0">
              <a:spcBef>
                <a:spcPts val="338"/>
              </a:spcBef>
              <a:spcAft>
                <a:spcPts val="0"/>
              </a:spcAft>
              <a:buSzPts val="1143"/>
              <a:buNone/>
              <a:defRPr sz="788">
                <a:solidFill>
                  <a:srgbClr val="888888"/>
                </a:solidFill>
              </a:defRPr>
            </a:lvl7pPr>
            <a:lvl8pPr marL="3657600" lvl="7" indent="-228600" algn="l" rtl="0">
              <a:spcBef>
                <a:spcPts val="338"/>
              </a:spcBef>
              <a:spcAft>
                <a:spcPts val="0"/>
              </a:spcAft>
              <a:buSzPts val="1143"/>
              <a:buNone/>
              <a:defRPr sz="788">
                <a:solidFill>
                  <a:srgbClr val="888888"/>
                </a:solidFill>
              </a:defRPr>
            </a:lvl8pPr>
            <a:lvl9pPr marL="4114800" lvl="8" indent="-228600" algn="l" rtl="0">
              <a:spcBef>
                <a:spcPts val="338"/>
              </a:spcBef>
              <a:spcAft>
                <a:spcPts val="338"/>
              </a:spcAft>
              <a:buSzPts val="1143"/>
              <a:buNone/>
              <a:defRPr sz="788">
                <a:solidFill>
                  <a:srgbClr val="888888"/>
                </a:solidFill>
              </a:defRPr>
            </a:lvl9pPr>
          </a:lstStyle>
          <a:p>
            <a:endParaRPr/>
          </a:p>
        </p:txBody>
      </p:sp>
      <p:sp>
        <p:nvSpPr>
          <p:cNvPr id="294" name="Google Shape;294;p47"/>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5" name="Google Shape;295;p47"/>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96" name="Google Shape;296;p47"/>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297"/>
        <p:cNvGrpSpPr/>
        <p:nvPr/>
      </p:nvGrpSpPr>
      <p:grpSpPr>
        <a:xfrm>
          <a:off x="0" y="0"/>
          <a:ext cx="0" cy="0"/>
          <a:chOff x="0" y="0"/>
          <a:chExt cx="0" cy="0"/>
        </a:xfrm>
      </p:grpSpPr>
      <p:sp>
        <p:nvSpPr>
          <p:cNvPr id="298" name="Google Shape;298;p48"/>
          <p:cNvSpPr txBox="1">
            <a:spLocks noGrp="1"/>
          </p:cNvSpPr>
          <p:nvPr>
            <p:ph type="title"/>
          </p:nvPr>
        </p:nvSpPr>
        <p:spPr>
          <a:xfrm>
            <a:off x="1484701" y="685802"/>
            <a:ext cx="10021200" cy="27273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2250"/>
              <a:buFont typeface="Corbel"/>
              <a:buNone/>
              <a:defRPr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99" name="Google Shape;299;p48"/>
          <p:cNvSpPr txBox="1">
            <a:spLocks noGrp="1"/>
          </p:cNvSpPr>
          <p:nvPr>
            <p:ph type="body" idx="1"/>
          </p:nvPr>
        </p:nvSpPr>
        <p:spPr>
          <a:xfrm>
            <a:off x="1484700" y="3505200"/>
            <a:ext cx="10021200" cy="838200"/>
          </a:xfrm>
          <a:prstGeom prst="rect">
            <a:avLst/>
          </a:prstGeom>
          <a:noFill/>
          <a:ln>
            <a:noFill/>
          </a:ln>
        </p:spPr>
        <p:txBody>
          <a:bodyPr spcFirstLastPara="1" wrap="square" lIns="91425" tIns="45700" rIns="91425" bIns="45700" anchor="b" anchorCtr="0">
            <a:noAutofit/>
          </a:bodyPr>
          <a:lstStyle>
            <a:lvl1pPr marL="457200" lvl="0" indent="-228600" algn="l" rtl="0">
              <a:spcBef>
                <a:spcPts val="315"/>
              </a:spcBef>
              <a:spcAft>
                <a:spcPts val="0"/>
              </a:spcAft>
              <a:buSzPts val="2284"/>
              <a:buNone/>
              <a:defRPr sz="1575" b="0" cap="none">
                <a:solidFill>
                  <a:schemeClr val="dk1"/>
                </a:solidFill>
              </a:defRPr>
            </a:lvl1pPr>
            <a:lvl2pPr marL="914400" lvl="1" indent="-394335" algn="l" rtl="0">
              <a:spcBef>
                <a:spcPts val="360"/>
              </a:spcBef>
              <a:spcAft>
                <a:spcPts val="0"/>
              </a:spcAft>
              <a:buSzPts val="2610"/>
              <a:buChar char="•"/>
              <a:defRPr/>
            </a:lvl2pPr>
            <a:lvl3pPr marL="1371600" lvl="2" indent="-394335" algn="l" rtl="0">
              <a:spcBef>
                <a:spcPts val="360"/>
              </a:spcBef>
              <a:spcAft>
                <a:spcPts val="0"/>
              </a:spcAft>
              <a:buSzPts val="2610"/>
              <a:buChar char="•"/>
              <a:defRPr/>
            </a:lvl3pPr>
            <a:lvl4pPr marL="1828800" lvl="3" indent="-394335" algn="l" rtl="0">
              <a:spcBef>
                <a:spcPts val="360"/>
              </a:spcBef>
              <a:spcAft>
                <a:spcPts val="0"/>
              </a:spcAft>
              <a:buSzPts val="2610"/>
              <a:buChar char="•"/>
              <a:defRPr/>
            </a:lvl4pPr>
            <a:lvl5pPr marL="2286000" lvl="4" indent="-394335" algn="l" rtl="0">
              <a:spcBef>
                <a:spcPts val="360"/>
              </a:spcBef>
              <a:spcAft>
                <a:spcPts val="0"/>
              </a:spcAft>
              <a:buSzPts val="2610"/>
              <a:buChar char="•"/>
              <a:defRPr/>
            </a:lvl5pPr>
            <a:lvl6pPr marL="2743200" lvl="5" indent="-394335" algn="l" rtl="0">
              <a:spcBef>
                <a:spcPts val="360"/>
              </a:spcBef>
              <a:spcAft>
                <a:spcPts val="0"/>
              </a:spcAft>
              <a:buSzPts val="2610"/>
              <a:buChar char="•"/>
              <a:defRPr/>
            </a:lvl6pPr>
            <a:lvl7pPr marL="3200400" lvl="6" indent="-394335" algn="l" rtl="0">
              <a:spcBef>
                <a:spcPts val="360"/>
              </a:spcBef>
              <a:spcAft>
                <a:spcPts val="0"/>
              </a:spcAft>
              <a:buSzPts val="2610"/>
              <a:buChar char="•"/>
              <a:defRPr/>
            </a:lvl7pPr>
            <a:lvl8pPr marL="3657600" lvl="7" indent="-394335" algn="l" rtl="0">
              <a:spcBef>
                <a:spcPts val="360"/>
              </a:spcBef>
              <a:spcAft>
                <a:spcPts val="0"/>
              </a:spcAft>
              <a:buSzPts val="2610"/>
              <a:buChar char="•"/>
              <a:defRPr/>
            </a:lvl8pPr>
            <a:lvl9pPr marL="4114800" lvl="8" indent="-394335" algn="l" rtl="0">
              <a:spcBef>
                <a:spcPts val="360"/>
              </a:spcBef>
              <a:spcAft>
                <a:spcPts val="338"/>
              </a:spcAft>
              <a:buSzPts val="2610"/>
              <a:buChar char="•"/>
              <a:defRPr/>
            </a:lvl9pPr>
          </a:lstStyle>
          <a:p>
            <a:endParaRPr/>
          </a:p>
        </p:txBody>
      </p:sp>
      <p:sp>
        <p:nvSpPr>
          <p:cNvPr id="300" name="Google Shape;300;p48"/>
          <p:cNvSpPr txBox="1">
            <a:spLocks noGrp="1"/>
          </p:cNvSpPr>
          <p:nvPr>
            <p:ph type="body" idx="2"/>
          </p:nvPr>
        </p:nvSpPr>
        <p:spPr>
          <a:xfrm>
            <a:off x="1484700" y="4343400"/>
            <a:ext cx="10021200" cy="1447800"/>
          </a:xfrm>
          <a:prstGeom prst="rect">
            <a:avLst/>
          </a:prstGeom>
          <a:noFill/>
          <a:ln>
            <a:noFill/>
          </a:ln>
        </p:spPr>
        <p:txBody>
          <a:bodyPr spcFirstLastPara="1" wrap="square" lIns="91425" tIns="45700" rIns="91425" bIns="45700" anchor="t" anchorCtr="0">
            <a:noAutofit/>
          </a:bodyPr>
          <a:lstStyle>
            <a:lvl1pPr marL="457200" lvl="0" indent="-228600" algn="l" rtl="0">
              <a:spcBef>
                <a:spcPts val="203"/>
              </a:spcBef>
              <a:spcAft>
                <a:spcPts val="0"/>
              </a:spcAft>
              <a:buSzPts val="1469"/>
              <a:buNone/>
              <a:defRPr sz="1013">
                <a:solidFill>
                  <a:schemeClr val="dk1"/>
                </a:solidFill>
              </a:defRPr>
            </a:lvl1pPr>
            <a:lvl2pPr marL="914400" lvl="1" indent="-228600" algn="l" rtl="0">
              <a:spcBef>
                <a:spcPts val="338"/>
              </a:spcBef>
              <a:spcAft>
                <a:spcPts val="0"/>
              </a:spcAft>
              <a:buSzPts val="1469"/>
              <a:buNone/>
              <a:defRPr sz="1013">
                <a:solidFill>
                  <a:srgbClr val="888888"/>
                </a:solidFill>
              </a:defRPr>
            </a:lvl2pPr>
            <a:lvl3pPr marL="1371600" lvl="2" indent="-228600" algn="l" rtl="0">
              <a:spcBef>
                <a:spcPts val="338"/>
              </a:spcBef>
              <a:spcAft>
                <a:spcPts val="0"/>
              </a:spcAft>
              <a:buSzPts val="1305"/>
              <a:buNone/>
              <a:defRPr sz="900">
                <a:solidFill>
                  <a:srgbClr val="888888"/>
                </a:solidFill>
              </a:defRPr>
            </a:lvl3pPr>
            <a:lvl4pPr marL="1828800" lvl="3" indent="-228600" algn="l" rtl="0">
              <a:spcBef>
                <a:spcPts val="338"/>
              </a:spcBef>
              <a:spcAft>
                <a:spcPts val="0"/>
              </a:spcAft>
              <a:buSzPts val="1143"/>
              <a:buNone/>
              <a:defRPr sz="788">
                <a:solidFill>
                  <a:srgbClr val="888888"/>
                </a:solidFill>
              </a:defRPr>
            </a:lvl4pPr>
            <a:lvl5pPr marL="2286000" lvl="4" indent="-228600" algn="l" rtl="0">
              <a:spcBef>
                <a:spcPts val="338"/>
              </a:spcBef>
              <a:spcAft>
                <a:spcPts val="0"/>
              </a:spcAft>
              <a:buSzPts val="1143"/>
              <a:buNone/>
              <a:defRPr sz="788">
                <a:solidFill>
                  <a:srgbClr val="888888"/>
                </a:solidFill>
              </a:defRPr>
            </a:lvl5pPr>
            <a:lvl6pPr marL="2743200" lvl="5" indent="-228600" algn="l" rtl="0">
              <a:spcBef>
                <a:spcPts val="338"/>
              </a:spcBef>
              <a:spcAft>
                <a:spcPts val="0"/>
              </a:spcAft>
              <a:buSzPts val="1143"/>
              <a:buNone/>
              <a:defRPr sz="788">
                <a:solidFill>
                  <a:srgbClr val="888888"/>
                </a:solidFill>
              </a:defRPr>
            </a:lvl6pPr>
            <a:lvl7pPr marL="3200400" lvl="6" indent="-228600" algn="l" rtl="0">
              <a:spcBef>
                <a:spcPts val="338"/>
              </a:spcBef>
              <a:spcAft>
                <a:spcPts val="0"/>
              </a:spcAft>
              <a:buSzPts val="1143"/>
              <a:buNone/>
              <a:defRPr sz="788">
                <a:solidFill>
                  <a:srgbClr val="888888"/>
                </a:solidFill>
              </a:defRPr>
            </a:lvl7pPr>
            <a:lvl8pPr marL="3657600" lvl="7" indent="-228600" algn="l" rtl="0">
              <a:spcBef>
                <a:spcPts val="338"/>
              </a:spcBef>
              <a:spcAft>
                <a:spcPts val="0"/>
              </a:spcAft>
              <a:buSzPts val="1143"/>
              <a:buNone/>
              <a:defRPr sz="788">
                <a:solidFill>
                  <a:srgbClr val="888888"/>
                </a:solidFill>
              </a:defRPr>
            </a:lvl8pPr>
            <a:lvl9pPr marL="4114800" lvl="8" indent="-228600" algn="l" rtl="0">
              <a:spcBef>
                <a:spcPts val="338"/>
              </a:spcBef>
              <a:spcAft>
                <a:spcPts val="338"/>
              </a:spcAft>
              <a:buSzPts val="1143"/>
              <a:buNone/>
              <a:defRPr sz="788">
                <a:solidFill>
                  <a:srgbClr val="888888"/>
                </a:solidFill>
              </a:defRPr>
            </a:lvl9pPr>
          </a:lstStyle>
          <a:p>
            <a:endParaRPr/>
          </a:p>
        </p:txBody>
      </p:sp>
      <p:sp>
        <p:nvSpPr>
          <p:cNvPr id="301" name="Google Shape;301;p48"/>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2" name="Google Shape;302;p48"/>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3" name="Google Shape;303;p48"/>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04"/>
        <p:cNvGrpSpPr/>
        <p:nvPr/>
      </p:nvGrpSpPr>
      <p:grpSpPr>
        <a:xfrm>
          <a:off x="0" y="0"/>
          <a:ext cx="0" cy="0"/>
          <a:chOff x="0" y="0"/>
          <a:chExt cx="0" cy="0"/>
        </a:xfrm>
      </p:grpSpPr>
      <p:sp>
        <p:nvSpPr>
          <p:cNvPr id="305" name="Google Shape;305;p49"/>
          <p:cNvSpPr txBox="1">
            <a:spLocks noGrp="1"/>
          </p:cNvSpPr>
          <p:nvPr>
            <p:ph type="title"/>
          </p:nvPr>
        </p:nvSpPr>
        <p:spPr>
          <a:xfrm>
            <a:off x="1309513" y="457201"/>
            <a:ext cx="10272900" cy="1981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2250"/>
              <a:buFont typeface="Corbel"/>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06" name="Google Shape;306;p49"/>
          <p:cNvSpPr txBox="1">
            <a:spLocks noGrp="1"/>
          </p:cNvSpPr>
          <p:nvPr>
            <p:ph type="body" idx="1"/>
          </p:nvPr>
        </p:nvSpPr>
        <p:spPr>
          <a:xfrm rot="5400000">
            <a:off x="4767450" y="-790949"/>
            <a:ext cx="3357000" cy="10272900"/>
          </a:xfrm>
          <a:prstGeom prst="rect">
            <a:avLst/>
          </a:prstGeom>
          <a:noFill/>
          <a:ln>
            <a:noFill/>
          </a:ln>
        </p:spPr>
        <p:txBody>
          <a:bodyPr spcFirstLastPara="1" wrap="square" lIns="91425" tIns="45700" rIns="91425" bIns="45700" anchor="t" anchorCtr="0">
            <a:noAutofit/>
          </a:bodyPr>
          <a:lstStyle>
            <a:lvl1pPr marL="457200" lvl="0" indent="-394335" algn="l" rtl="0">
              <a:spcBef>
                <a:spcPts val="360"/>
              </a:spcBef>
              <a:spcAft>
                <a:spcPts val="0"/>
              </a:spcAft>
              <a:buSzPts val="2610"/>
              <a:buChar char="•"/>
              <a:defRPr/>
            </a:lvl1pPr>
            <a:lvl2pPr marL="914400" lvl="1" indent="-394335" algn="l" rtl="0">
              <a:spcBef>
                <a:spcPts val="360"/>
              </a:spcBef>
              <a:spcAft>
                <a:spcPts val="0"/>
              </a:spcAft>
              <a:buSzPts val="2610"/>
              <a:buChar char="•"/>
              <a:defRPr/>
            </a:lvl2pPr>
            <a:lvl3pPr marL="1371600" lvl="2" indent="-394335" algn="l" rtl="0">
              <a:spcBef>
                <a:spcPts val="360"/>
              </a:spcBef>
              <a:spcAft>
                <a:spcPts val="0"/>
              </a:spcAft>
              <a:buSzPts val="2610"/>
              <a:buChar char="•"/>
              <a:defRPr/>
            </a:lvl3pPr>
            <a:lvl4pPr marL="1828800" lvl="3" indent="-394335" algn="l" rtl="0">
              <a:spcBef>
                <a:spcPts val="360"/>
              </a:spcBef>
              <a:spcAft>
                <a:spcPts val="0"/>
              </a:spcAft>
              <a:buSzPts val="2610"/>
              <a:buChar char="•"/>
              <a:defRPr/>
            </a:lvl4pPr>
            <a:lvl5pPr marL="2286000" lvl="4" indent="-394335" algn="l" rtl="0">
              <a:spcBef>
                <a:spcPts val="360"/>
              </a:spcBef>
              <a:spcAft>
                <a:spcPts val="0"/>
              </a:spcAft>
              <a:buSzPts val="2610"/>
              <a:buChar char="•"/>
              <a:defRPr/>
            </a:lvl5pPr>
            <a:lvl6pPr marL="2743200" lvl="5" indent="-394335" algn="l" rtl="0">
              <a:spcBef>
                <a:spcPts val="360"/>
              </a:spcBef>
              <a:spcAft>
                <a:spcPts val="0"/>
              </a:spcAft>
              <a:buSzPts val="2610"/>
              <a:buChar char="•"/>
              <a:defRPr/>
            </a:lvl6pPr>
            <a:lvl7pPr marL="3200400" lvl="6" indent="-394335" algn="l" rtl="0">
              <a:spcBef>
                <a:spcPts val="360"/>
              </a:spcBef>
              <a:spcAft>
                <a:spcPts val="0"/>
              </a:spcAft>
              <a:buSzPts val="2610"/>
              <a:buChar char="•"/>
              <a:defRPr/>
            </a:lvl7pPr>
            <a:lvl8pPr marL="3657600" lvl="7" indent="-394335" algn="l" rtl="0">
              <a:spcBef>
                <a:spcPts val="360"/>
              </a:spcBef>
              <a:spcAft>
                <a:spcPts val="0"/>
              </a:spcAft>
              <a:buSzPts val="2610"/>
              <a:buChar char="•"/>
              <a:defRPr/>
            </a:lvl8pPr>
            <a:lvl9pPr marL="4114800" lvl="8" indent="-394335" algn="l" rtl="0">
              <a:spcBef>
                <a:spcPts val="360"/>
              </a:spcBef>
              <a:spcAft>
                <a:spcPts val="338"/>
              </a:spcAft>
              <a:buSzPts val="2610"/>
              <a:buChar char="•"/>
              <a:defRPr/>
            </a:lvl9pPr>
          </a:lstStyle>
          <a:p>
            <a:endParaRPr/>
          </a:p>
        </p:txBody>
      </p:sp>
      <p:sp>
        <p:nvSpPr>
          <p:cNvPr id="307" name="Google Shape;307;p49"/>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8" name="Google Shape;308;p49"/>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9" name="Google Shape;309;p49"/>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10"/>
        <p:cNvGrpSpPr/>
        <p:nvPr/>
      </p:nvGrpSpPr>
      <p:grpSpPr>
        <a:xfrm>
          <a:off x="0" y="0"/>
          <a:ext cx="0" cy="0"/>
          <a:chOff x="0" y="0"/>
          <a:chExt cx="0" cy="0"/>
        </a:xfrm>
      </p:grpSpPr>
      <p:sp>
        <p:nvSpPr>
          <p:cNvPr id="311" name="Google Shape;311;p50"/>
          <p:cNvSpPr txBox="1">
            <a:spLocks noGrp="1"/>
          </p:cNvSpPr>
          <p:nvPr>
            <p:ph type="title"/>
          </p:nvPr>
        </p:nvSpPr>
        <p:spPr>
          <a:xfrm rot="5400000">
            <a:off x="8067873" y="2353050"/>
            <a:ext cx="5105400" cy="1770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12" name="Google Shape;312;p50"/>
          <p:cNvSpPr txBox="1">
            <a:spLocks noGrp="1"/>
          </p:cNvSpPr>
          <p:nvPr>
            <p:ph type="body" idx="1"/>
          </p:nvPr>
        </p:nvSpPr>
        <p:spPr>
          <a:xfrm rot="5400000">
            <a:off x="2942981" y="-772350"/>
            <a:ext cx="5105400" cy="8021700"/>
          </a:xfrm>
          <a:prstGeom prst="rect">
            <a:avLst/>
          </a:prstGeom>
          <a:noFill/>
          <a:ln>
            <a:noFill/>
          </a:ln>
        </p:spPr>
        <p:txBody>
          <a:bodyPr spcFirstLastPara="1" wrap="square" lIns="91425" tIns="45700" rIns="91425" bIns="45700" anchor="t" anchorCtr="0">
            <a:noAutofit/>
          </a:bodyPr>
          <a:lstStyle>
            <a:lvl1pPr marL="457200" lvl="0" indent="-394335" algn="l" rtl="0">
              <a:spcBef>
                <a:spcPts val="360"/>
              </a:spcBef>
              <a:spcAft>
                <a:spcPts val="0"/>
              </a:spcAft>
              <a:buSzPts val="2610"/>
              <a:buChar char="•"/>
              <a:defRPr/>
            </a:lvl1pPr>
            <a:lvl2pPr marL="914400" lvl="1" indent="-394335" algn="l" rtl="0">
              <a:spcBef>
                <a:spcPts val="360"/>
              </a:spcBef>
              <a:spcAft>
                <a:spcPts val="0"/>
              </a:spcAft>
              <a:buSzPts val="2610"/>
              <a:buChar char="•"/>
              <a:defRPr/>
            </a:lvl2pPr>
            <a:lvl3pPr marL="1371600" lvl="2" indent="-394335" algn="l" rtl="0">
              <a:spcBef>
                <a:spcPts val="360"/>
              </a:spcBef>
              <a:spcAft>
                <a:spcPts val="0"/>
              </a:spcAft>
              <a:buSzPts val="2610"/>
              <a:buChar char="•"/>
              <a:defRPr/>
            </a:lvl3pPr>
            <a:lvl4pPr marL="1828800" lvl="3" indent="-394335" algn="l" rtl="0">
              <a:spcBef>
                <a:spcPts val="360"/>
              </a:spcBef>
              <a:spcAft>
                <a:spcPts val="0"/>
              </a:spcAft>
              <a:buSzPts val="2610"/>
              <a:buChar char="•"/>
              <a:defRPr/>
            </a:lvl4pPr>
            <a:lvl5pPr marL="2286000" lvl="4" indent="-394335" algn="l" rtl="0">
              <a:spcBef>
                <a:spcPts val="360"/>
              </a:spcBef>
              <a:spcAft>
                <a:spcPts val="0"/>
              </a:spcAft>
              <a:buSzPts val="2610"/>
              <a:buChar char="•"/>
              <a:defRPr/>
            </a:lvl5pPr>
            <a:lvl6pPr marL="2743200" lvl="5" indent="-394335" algn="l" rtl="0">
              <a:spcBef>
                <a:spcPts val="360"/>
              </a:spcBef>
              <a:spcAft>
                <a:spcPts val="0"/>
              </a:spcAft>
              <a:buSzPts val="2610"/>
              <a:buChar char="•"/>
              <a:defRPr/>
            </a:lvl6pPr>
            <a:lvl7pPr marL="3200400" lvl="6" indent="-394335" algn="l" rtl="0">
              <a:spcBef>
                <a:spcPts val="360"/>
              </a:spcBef>
              <a:spcAft>
                <a:spcPts val="0"/>
              </a:spcAft>
              <a:buSzPts val="2610"/>
              <a:buChar char="•"/>
              <a:defRPr/>
            </a:lvl7pPr>
            <a:lvl8pPr marL="3657600" lvl="7" indent="-394335" algn="l" rtl="0">
              <a:spcBef>
                <a:spcPts val="360"/>
              </a:spcBef>
              <a:spcAft>
                <a:spcPts val="0"/>
              </a:spcAft>
              <a:buSzPts val="2610"/>
              <a:buChar char="•"/>
              <a:defRPr/>
            </a:lvl8pPr>
            <a:lvl9pPr marL="4114800" lvl="8" indent="-394335" algn="l" rtl="0">
              <a:spcBef>
                <a:spcPts val="360"/>
              </a:spcBef>
              <a:spcAft>
                <a:spcPts val="338"/>
              </a:spcAft>
              <a:buSzPts val="2610"/>
              <a:buChar char="•"/>
              <a:defRPr/>
            </a:lvl9pPr>
          </a:lstStyle>
          <a:p>
            <a:endParaRPr/>
          </a:p>
        </p:txBody>
      </p:sp>
      <p:sp>
        <p:nvSpPr>
          <p:cNvPr id="313" name="Google Shape;313;p50"/>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4" name="Google Shape;314;p50"/>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15" name="Google Shape;315;p50"/>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317"/>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a:blip r:embed="rId2">
            <a:alphaModFix/>
          </a:blip>
          <a:stretch>
            <a:fillRect/>
          </a:stretch>
        </a:blipFill>
        <a:effectLst/>
      </p:bgPr>
    </p:bg>
    <p:spTree>
      <p:nvGrpSpPr>
        <p:cNvPr id="1" name="Shape 318"/>
        <p:cNvGrpSpPr/>
        <p:nvPr/>
      </p:nvGrpSpPr>
      <p:grpSpPr>
        <a:xfrm>
          <a:off x="0" y="0"/>
          <a:ext cx="0" cy="0"/>
          <a:chOff x="0" y="0"/>
          <a:chExt cx="0" cy="0"/>
        </a:xfrm>
      </p:grpSpPr>
      <p:sp>
        <p:nvSpPr>
          <p:cNvPr id="319" name="Google Shape;319;p53"/>
          <p:cNvSpPr/>
          <p:nvPr/>
        </p:nvSpPr>
        <p:spPr>
          <a:xfrm>
            <a:off x="0" y="1124744"/>
            <a:ext cx="12192000" cy="5733300"/>
          </a:xfrm>
          <a:prstGeom prst="rect">
            <a:avLst/>
          </a:prstGeom>
          <a:solidFill>
            <a:schemeClr val="lt1">
              <a:alpha val="6195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algun Gothic"/>
              <a:ea typeface="Malgun Gothic"/>
              <a:cs typeface="Malgun Gothic"/>
              <a:sym typeface="Malgun Gothic"/>
            </a:endParaRPr>
          </a:p>
        </p:txBody>
      </p:sp>
      <p:sp>
        <p:nvSpPr>
          <p:cNvPr id="320" name="Google Shape;320;p53"/>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4000"/>
              <a:buFont typeface="Arial"/>
              <a:buNone/>
              <a:defRPr sz="4000" b="1" i="0" u="none" strike="noStrike" cap="none">
                <a:solidFill>
                  <a:srgbClr val="3F3F3F"/>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21" name="Google Shape;321;p53"/>
          <p:cNvSpPr txBox="1">
            <a:spLocks noGrp="1"/>
          </p:cNvSpPr>
          <p:nvPr>
            <p:ph type="body" idx="1"/>
          </p:nvPr>
        </p:nvSpPr>
        <p:spPr>
          <a:xfrm>
            <a:off x="609600" y="1600201"/>
            <a:ext cx="10972800" cy="460500"/>
          </a:xfrm>
          <a:prstGeom prst="rect">
            <a:avLst/>
          </a:prstGeom>
          <a:noFill/>
          <a:ln>
            <a:noFill/>
          </a:ln>
        </p:spPr>
        <p:txBody>
          <a:bodyPr spcFirstLastPara="1" wrap="square" lIns="91425" tIns="45700" rIns="91425" bIns="45700" anchor="ctr" anchorCtr="0">
            <a:noAutofit/>
          </a:bodyPr>
          <a:lstStyle>
            <a:lvl1pPr marL="457200" marR="0" lvl="0" indent="-228600" algn="l" rtl="0">
              <a:spcBef>
                <a:spcPts val="400"/>
              </a:spcBef>
              <a:spcAft>
                <a:spcPts val="0"/>
              </a:spcAft>
              <a:buClr>
                <a:srgbClr val="3F3F3F"/>
              </a:buClr>
              <a:buSzPts val="2000"/>
              <a:buFont typeface="Arial"/>
              <a:buNone/>
              <a:defRPr sz="2000" b="0" i="0" u="none" strike="noStrike" cap="none">
                <a:solidFill>
                  <a:srgbClr val="3F3F3F"/>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
        <p:nvSpPr>
          <p:cNvPr id="322" name="Google Shape;322;p53"/>
          <p:cNvSpPr txBox="1">
            <a:spLocks noGrp="1"/>
          </p:cNvSpPr>
          <p:nvPr>
            <p:ph type="body" idx="2"/>
          </p:nvPr>
        </p:nvSpPr>
        <p:spPr>
          <a:xfrm>
            <a:off x="623392" y="2276872"/>
            <a:ext cx="10972800" cy="3600300"/>
          </a:xfrm>
          <a:prstGeom prst="rect">
            <a:avLst/>
          </a:prstGeom>
          <a:noFill/>
          <a:ln>
            <a:noFill/>
          </a:ln>
        </p:spPr>
        <p:txBody>
          <a:bodyPr spcFirstLastPara="1" wrap="square" lIns="396000" tIns="45700" rIns="91425" bIns="45700" anchor="t" anchorCtr="0">
            <a:noAutofit/>
          </a:bodyPr>
          <a:lstStyle>
            <a:lvl1pPr marL="457200" marR="0" lvl="0" indent="-228600" algn="l" rtl="0">
              <a:spcBef>
                <a:spcPts val="280"/>
              </a:spcBef>
              <a:spcAft>
                <a:spcPts val="0"/>
              </a:spcAft>
              <a:buClr>
                <a:srgbClr val="3F3F3F"/>
              </a:buClr>
              <a:buSzPts val="1400"/>
              <a:buFont typeface="Arial"/>
              <a:buNone/>
              <a:defRPr sz="1400" b="0" i="0" u="none" strike="noStrike" cap="none">
                <a:solidFill>
                  <a:srgbClr val="3F3F3F"/>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323"/>
        <p:cNvGrpSpPr/>
        <p:nvPr/>
      </p:nvGrpSpPr>
      <p:grpSpPr>
        <a:xfrm>
          <a:off x="0" y="0"/>
          <a:ext cx="0" cy="0"/>
          <a:chOff x="0" y="0"/>
          <a:chExt cx="0" cy="0"/>
        </a:xfrm>
      </p:grpSpPr>
      <p:sp>
        <p:nvSpPr>
          <p:cNvPr id="324" name="Google Shape;324;p54"/>
          <p:cNvSpPr txBox="1">
            <a:spLocks noGrp="1"/>
          </p:cNvSpPr>
          <p:nvPr>
            <p:ph type="title"/>
          </p:nvPr>
        </p:nvSpPr>
        <p:spPr>
          <a:xfrm>
            <a:off x="2159563" y="0"/>
            <a:ext cx="10032300" cy="10695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4000"/>
              <a:buFont typeface="Arial"/>
              <a:buNone/>
              <a:defRPr sz="4000" b="1" i="0" u="none" strike="noStrike" cap="none">
                <a:solidFill>
                  <a:srgbClr val="3F3F3F"/>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25" name="Google Shape;325;p54"/>
          <p:cNvSpPr txBox="1">
            <a:spLocks noGrp="1"/>
          </p:cNvSpPr>
          <p:nvPr>
            <p:ph type="body" idx="1"/>
          </p:nvPr>
        </p:nvSpPr>
        <p:spPr>
          <a:xfrm>
            <a:off x="2831637" y="1268760"/>
            <a:ext cx="8750700" cy="460500"/>
          </a:xfrm>
          <a:prstGeom prst="rect">
            <a:avLst/>
          </a:prstGeom>
          <a:noFill/>
          <a:ln>
            <a:noFill/>
          </a:ln>
        </p:spPr>
        <p:txBody>
          <a:bodyPr spcFirstLastPara="1" wrap="square" lIns="91425" tIns="45700" rIns="91425" bIns="45700" anchor="ctr" anchorCtr="0">
            <a:noAutofit/>
          </a:bodyPr>
          <a:lstStyle>
            <a:lvl1pPr marL="457200" marR="0" lvl="0" indent="-228600" algn="l" rtl="0">
              <a:spcBef>
                <a:spcPts val="400"/>
              </a:spcBef>
              <a:spcAft>
                <a:spcPts val="0"/>
              </a:spcAft>
              <a:buClr>
                <a:srgbClr val="3F3F3F"/>
              </a:buClr>
              <a:buSzPts val="2000"/>
              <a:buFont typeface="Arial"/>
              <a:buNone/>
              <a:defRPr sz="2000" b="0" i="0" u="none" strike="noStrike" cap="none">
                <a:solidFill>
                  <a:srgbClr val="3F3F3F"/>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
        <p:nvSpPr>
          <p:cNvPr id="326" name="Google Shape;326;p54"/>
          <p:cNvSpPr txBox="1">
            <a:spLocks noGrp="1"/>
          </p:cNvSpPr>
          <p:nvPr>
            <p:ph type="body" idx="2"/>
          </p:nvPr>
        </p:nvSpPr>
        <p:spPr>
          <a:xfrm>
            <a:off x="2845429" y="1844825"/>
            <a:ext cx="8750700" cy="4147800"/>
          </a:xfrm>
          <a:prstGeom prst="rect">
            <a:avLst/>
          </a:prstGeom>
          <a:noFill/>
          <a:ln>
            <a:noFill/>
          </a:ln>
        </p:spPr>
        <p:txBody>
          <a:bodyPr spcFirstLastPara="1" wrap="square" lIns="396000" tIns="45700" rIns="91425" bIns="45700" anchor="t" anchorCtr="0">
            <a:noAutofit/>
          </a:bodyPr>
          <a:lstStyle>
            <a:lvl1pPr marL="457200" marR="0" lvl="0" indent="-228600" algn="l" rtl="0">
              <a:spcBef>
                <a:spcPts val="280"/>
              </a:spcBef>
              <a:spcAft>
                <a:spcPts val="0"/>
              </a:spcAft>
              <a:buClr>
                <a:srgbClr val="3F3F3F"/>
              </a:buClr>
              <a:buSzPts val="1400"/>
              <a:buFont typeface="Arial"/>
              <a:buNone/>
              <a:defRPr sz="1400" b="0" i="0" u="none" strike="noStrike" cap="none">
                <a:solidFill>
                  <a:srgbClr val="3F3F3F"/>
                </a:solidFill>
                <a:latin typeface="Malgun Gothic"/>
                <a:ea typeface="Malgun Gothic"/>
                <a:cs typeface="Malgun Gothic"/>
                <a:sym typeface="Malgun Gothic"/>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Malgun Gothic"/>
                <a:ea typeface="Malgun Gothic"/>
                <a:cs typeface="Malgun Gothic"/>
                <a:sym typeface="Malgun Gothic"/>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algun Gothic"/>
                <a:ea typeface="Malgun Gothic"/>
                <a:cs typeface="Malgun Gothic"/>
                <a:sym typeface="Malgun Gothic"/>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Malgun Gothic"/>
                <a:ea typeface="Malgun Gothic"/>
                <a:cs typeface="Malgun Gothic"/>
                <a:sym typeface="Malgun Gothic"/>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_Title and Content" type="obj">
  <p:cSld name="OBJECT">
    <p:bg>
      <p:bgPr>
        <a:blipFill>
          <a:blip r:embed="rId2">
            <a:alphaModFix/>
          </a:blip>
          <a:stretch>
            <a:fillRect/>
          </a:stretch>
        </a:blipFill>
        <a:effectLst/>
      </p:bgPr>
    </p:bg>
    <p:spTree>
      <p:nvGrpSpPr>
        <p:cNvPr id="1" name="Shape 333"/>
        <p:cNvGrpSpPr/>
        <p:nvPr/>
      </p:nvGrpSpPr>
      <p:grpSpPr>
        <a:xfrm>
          <a:off x="0" y="0"/>
          <a:ext cx="0" cy="0"/>
          <a:chOff x="0" y="0"/>
          <a:chExt cx="0" cy="0"/>
        </a:xfrm>
      </p:grpSpPr>
      <p:sp>
        <p:nvSpPr>
          <p:cNvPr id="334" name="Google Shape;334;p56"/>
          <p:cNvSpPr/>
          <p:nvPr/>
        </p:nvSpPr>
        <p:spPr>
          <a:xfrm>
            <a:off x="0" y="1124744"/>
            <a:ext cx="12192000" cy="5733300"/>
          </a:xfrm>
          <a:prstGeom prst="rect">
            <a:avLst/>
          </a:prstGeom>
          <a:solidFill>
            <a:schemeClr val="lt1">
              <a:alpha val="61959"/>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5" name="Google Shape;335;p56"/>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rgbClr val="3F3F3F"/>
              </a:buClr>
              <a:buSzPts val="4400"/>
              <a:buFont typeface="Arial"/>
              <a:buNone/>
              <a:defRPr b="1">
                <a:solidFill>
                  <a:srgbClr val="3F3F3F"/>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6" name="Google Shape;336;p56"/>
          <p:cNvSpPr txBox="1">
            <a:spLocks noGrp="1"/>
          </p:cNvSpPr>
          <p:nvPr>
            <p:ph type="body" idx="1"/>
          </p:nvPr>
        </p:nvSpPr>
        <p:spPr>
          <a:xfrm>
            <a:off x="609600" y="1600201"/>
            <a:ext cx="10972800" cy="460500"/>
          </a:xfrm>
          <a:prstGeom prst="rect">
            <a:avLst/>
          </a:prstGeom>
          <a:noFill/>
          <a:ln>
            <a:noFill/>
          </a:ln>
        </p:spPr>
        <p:txBody>
          <a:bodyPr spcFirstLastPara="1" wrap="square" lIns="91425" tIns="45700" rIns="91425" bIns="45700" anchor="ctr" anchorCtr="0">
            <a:normAutofit/>
          </a:bodyPr>
          <a:lstStyle>
            <a:lvl1pPr marL="457200" lvl="0" indent="-228600" algn="l" rtl="0">
              <a:spcBef>
                <a:spcPts val="400"/>
              </a:spcBef>
              <a:spcAft>
                <a:spcPts val="0"/>
              </a:spcAft>
              <a:buClr>
                <a:srgbClr val="3F3F3F"/>
              </a:buClr>
              <a:buSzPts val="2000"/>
              <a:buNone/>
              <a:defRPr sz="2000">
                <a:solidFill>
                  <a:srgbClr val="3F3F3F"/>
                </a:solidFill>
                <a:latin typeface="Arial"/>
                <a:ea typeface="Arial"/>
                <a:cs typeface="Arial"/>
                <a:sym typeface="Arial"/>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37" name="Google Shape;337;p56"/>
          <p:cNvSpPr txBox="1">
            <a:spLocks noGrp="1"/>
          </p:cNvSpPr>
          <p:nvPr>
            <p:ph type="body" idx="2"/>
          </p:nvPr>
        </p:nvSpPr>
        <p:spPr>
          <a:xfrm>
            <a:off x="623392" y="2276872"/>
            <a:ext cx="10972800" cy="3600300"/>
          </a:xfrm>
          <a:prstGeom prst="rect">
            <a:avLst/>
          </a:prstGeom>
          <a:noFill/>
          <a:ln>
            <a:noFill/>
          </a:ln>
        </p:spPr>
        <p:txBody>
          <a:bodyPr spcFirstLastPara="1" wrap="square" lIns="396000" tIns="45700" rIns="91425" bIns="45700" anchor="t" anchorCtr="0">
            <a:normAutofit/>
          </a:bodyPr>
          <a:lstStyle>
            <a:lvl1pPr marL="457200" lvl="0" indent="-228600" algn="l" rtl="0">
              <a:spcBef>
                <a:spcPts val="280"/>
              </a:spcBef>
              <a:spcAft>
                <a:spcPts val="0"/>
              </a:spcAft>
              <a:buClr>
                <a:srgbClr val="3F3F3F"/>
              </a:buClr>
              <a:buSzPts val="1400"/>
              <a:buNone/>
              <a:defRPr sz="1400">
                <a:solidFill>
                  <a:srgbClr val="3F3F3F"/>
                </a:solidFill>
                <a:latin typeface="Arial"/>
                <a:ea typeface="Arial"/>
                <a:cs typeface="Arial"/>
                <a:sym typeface="Arial"/>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8"/>
        <p:cNvGrpSpPr/>
        <p:nvPr/>
      </p:nvGrpSpPr>
      <p:grpSpPr>
        <a:xfrm>
          <a:off x="0" y="0"/>
          <a:ext cx="0" cy="0"/>
          <a:chOff x="0" y="0"/>
          <a:chExt cx="0" cy="0"/>
        </a:xfrm>
      </p:grpSpPr>
      <p:sp>
        <p:nvSpPr>
          <p:cNvPr id="339" name="Google Shape;339;p57"/>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0" name="Google Shape;340;p57"/>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1" name="Google Shape;341;p57"/>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2"/>
        <p:cNvGrpSpPr/>
        <p:nvPr/>
      </p:nvGrpSpPr>
      <p:grpSpPr>
        <a:xfrm>
          <a:off x="0" y="0"/>
          <a:ext cx="0" cy="0"/>
          <a:chOff x="0" y="0"/>
          <a:chExt cx="0" cy="0"/>
        </a:xfrm>
      </p:grpSpPr>
      <p:sp>
        <p:nvSpPr>
          <p:cNvPr id="343" name="Google Shape;343;p58"/>
          <p:cNvSpPr txBox="1">
            <a:spLocks noGrp="1"/>
          </p:cNvSpPr>
          <p:nvPr>
            <p:ph type="title"/>
          </p:nvPr>
        </p:nvSpPr>
        <p:spPr>
          <a:xfrm>
            <a:off x="963084" y="4406901"/>
            <a:ext cx="10363200" cy="1362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chemeClr val="dk1"/>
              </a:buClr>
              <a:buSzPts val="4000"/>
              <a:buFont typeface="Arial"/>
              <a:buNone/>
              <a:defRPr sz="4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58"/>
          <p:cNvSpPr txBox="1">
            <a:spLocks noGrp="1"/>
          </p:cNvSpPr>
          <p:nvPr>
            <p:ph type="body" idx="1"/>
          </p:nvPr>
        </p:nvSpPr>
        <p:spPr>
          <a:xfrm>
            <a:off x="963084" y="2906713"/>
            <a:ext cx="10363200" cy="1500300"/>
          </a:xfrm>
          <a:prstGeom prst="rect">
            <a:avLst/>
          </a:prstGeom>
          <a:noFill/>
          <a:ln>
            <a:noFill/>
          </a:ln>
        </p:spPr>
        <p:txBody>
          <a:bodyPr spcFirstLastPara="1" wrap="square" lIns="91425" tIns="45700" rIns="91425" bIns="45700" anchor="b" anchorCtr="0">
            <a:normAutofit/>
          </a:bodyPr>
          <a:lstStyle>
            <a:lvl1pPr marL="457200" lvl="0" indent="-228600" algn="l" rtl="0">
              <a:spcBef>
                <a:spcPts val="400"/>
              </a:spcBef>
              <a:spcAft>
                <a:spcPts val="0"/>
              </a:spcAft>
              <a:buClr>
                <a:srgbClr val="888888"/>
              </a:buClr>
              <a:buSzPts val="2000"/>
              <a:buNone/>
              <a:defRPr sz="2000">
                <a:solidFill>
                  <a:srgbClr val="888888"/>
                </a:solidFill>
              </a:defRPr>
            </a:lvl1pPr>
            <a:lvl2pPr marL="914400" lvl="1" indent="-228600" algn="l" rtl="0">
              <a:spcBef>
                <a:spcPts val="360"/>
              </a:spcBef>
              <a:spcAft>
                <a:spcPts val="0"/>
              </a:spcAft>
              <a:buClr>
                <a:srgbClr val="888888"/>
              </a:buClr>
              <a:buSzPts val="1800"/>
              <a:buNone/>
              <a:defRPr sz="1800">
                <a:solidFill>
                  <a:srgbClr val="888888"/>
                </a:solidFill>
              </a:defRPr>
            </a:lvl2pPr>
            <a:lvl3pPr marL="1371600" lvl="2" indent="-228600" algn="l" rtl="0">
              <a:spcBef>
                <a:spcPts val="320"/>
              </a:spcBef>
              <a:spcAft>
                <a:spcPts val="0"/>
              </a:spcAft>
              <a:buClr>
                <a:srgbClr val="888888"/>
              </a:buClr>
              <a:buSzPts val="1600"/>
              <a:buNone/>
              <a:defRPr sz="1600">
                <a:solidFill>
                  <a:srgbClr val="888888"/>
                </a:solidFill>
              </a:defRPr>
            </a:lvl3pPr>
            <a:lvl4pPr marL="1828800" lvl="3" indent="-228600" algn="l" rtl="0">
              <a:spcBef>
                <a:spcPts val="280"/>
              </a:spcBef>
              <a:spcAft>
                <a:spcPts val="0"/>
              </a:spcAft>
              <a:buClr>
                <a:srgbClr val="888888"/>
              </a:buClr>
              <a:buSzPts val="1400"/>
              <a:buNone/>
              <a:defRPr sz="1400">
                <a:solidFill>
                  <a:srgbClr val="888888"/>
                </a:solidFill>
              </a:defRPr>
            </a:lvl4pPr>
            <a:lvl5pPr marL="2286000" lvl="4" indent="-228600" algn="l" rtl="0">
              <a:spcBef>
                <a:spcPts val="280"/>
              </a:spcBef>
              <a:spcAft>
                <a:spcPts val="0"/>
              </a:spcAft>
              <a:buClr>
                <a:srgbClr val="888888"/>
              </a:buClr>
              <a:buSzPts val="1400"/>
              <a:buNone/>
              <a:defRPr sz="1400">
                <a:solidFill>
                  <a:srgbClr val="888888"/>
                </a:solidFill>
              </a:defRPr>
            </a:lvl5pPr>
            <a:lvl6pPr marL="2743200" lvl="5" indent="-228600" algn="l" rtl="0">
              <a:spcBef>
                <a:spcPts val="280"/>
              </a:spcBef>
              <a:spcAft>
                <a:spcPts val="0"/>
              </a:spcAft>
              <a:buClr>
                <a:srgbClr val="888888"/>
              </a:buClr>
              <a:buSzPts val="1400"/>
              <a:buNone/>
              <a:defRPr sz="1400">
                <a:solidFill>
                  <a:srgbClr val="888888"/>
                </a:solidFill>
              </a:defRPr>
            </a:lvl6pPr>
            <a:lvl7pPr marL="3200400" lvl="6" indent="-228600" algn="l" rtl="0">
              <a:spcBef>
                <a:spcPts val="280"/>
              </a:spcBef>
              <a:spcAft>
                <a:spcPts val="0"/>
              </a:spcAft>
              <a:buClr>
                <a:srgbClr val="888888"/>
              </a:buClr>
              <a:buSzPts val="1400"/>
              <a:buNone/>
              <a:defRPr sz="1400">
                <a:solidFill>
                  <a:srgbClr val="888888"/>
                </a:solidFill>
              </a:defRPr>
            </a:lvl7pPr>
            <a:lvl8pPr marL="3657600" lvl="7" indent="-228600" algn="l" rtl="0">
              <a:spcBef>
                <a:spcPts val="280"/>
              </a:spcBef>
              <a:spcAft>
                <a:spcPts val="0"/>
              </a:spcAft>
              <a:buClr>
                <a:srgbClr val="888888"/>
              </a:buClr>
              <a:buSzPts val="1400"/>
              <a:buNone/>
              <a:defRPr sz="1400">
                <a:solidFill>
                  <a:srgbClr val="888888"/>
                </a:solidFill>
              </a:defRPr>
            </a:lvl8pPr>
            <a:lvl9pPr marL="4114800" lvl="8" indent="-228600" algn="l" rtl="0">
              <a:spcBef>
                <a:spcPts val="280"/>
              </a:spcBef>
              <a:spcAft>
                <a:spcPts val="0"/>
              </a:spcAft>
              <a:buClr>
                <a:srgbClr val="888888"/>
              </a:buClr>
              <a:buSzPts val="1400"/>
              <a:buNone/>
              <a:defRPr sz="1400">
                <a:solidFill>
                  <a:srgbClr val="888888"/>
                </a:solidFill>
              </a:defRPr>
            </a:lvl9pPr>
          </a:lstStyle>
          <a:p>
            <a:endParaRPr/>
          </a:p>
        </p:txBody>
      </p:sp>
      <p:sp>
        <p:nvSpPr>
          <p:cNvPr id="345" name="Google Shape;345;p58"/>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6" name="Google Shape;346;p58"/>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7" name="Google Shape;347;p58"/>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48"/>
        <p:cNvGrpSpPr/>
        <p:nvPr/>
      </p:nvGrpSpPr>
      <p:grpSpPr>
        <a:xfrm>
          <a:off x="0" y="0"/>
          <a:ext cx="0" cy="0"/>
          <a:chOff x="0" y="0"/>
          <a:chExt cx="0" cy="0"/>
        </a:xfrm>
      </p:grpSpPr>
      <p:sp>
        <p:nvSpPr>
          <p:cNvPr id="349" name="Google Shape;349;p59"/>
          <p:cNvSpPr txBox="1">
            <a:spLocks noGrp="1"/>
          </p:cNvSpPr>
          <p:nvPr>
            <p:ph type="ctrTitle"/>
          </p:nvPr>
        </p:nvSpPr>
        <p:spPr>
          <a:xfrm>
            <a:off x="914400" y="2130426"/>
            <a:ext cx="10363200" cy="1470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59"/>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rtl="0">
              <a:spcBef>
                <a:spcPts val="640"/>
              </a:spcBef>
              <a:spcAft>
                <a:spcPts val="0"/>
              </a:spcAft>
              <a:buClr>
                <a:srgbClr val="888888"/>
              </a:buClr>
              <a:buSzPts val="3200"/>
              <a:buNone/>
              <a:defRPr>
                <a:solidFill>
                  <a:srgbClr val="888888"/>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351" name="Google Shape;351;p59"/>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2" name="Google Shape;352;p59"/>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3" name="Google Shape;353;p59"/>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54"/>
        <p:cNvGrpSpPr/>
        <p:nvPr/>
      </p:nvGrpSpPr>
      <p:grpSpPr>
        <a:xfrm>
          <a:off x="0" y="0"/>
          <a:ext cx="0" cy="0"/>
          <a:chOff x="0" y="0"/>
          <a:chExt cx="0" cy="0"/>
        </a:xfrm>
      </p:grpSpPr>
      <p:sp>
        <p:nvSpPr>
          <p:cNvPr id="355" name="Google Shape;355;p6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6" name="Google Shape;356;p60"/>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rm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57" name="Google Shape;357;p60"/>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8" name="Google Shape;358;p60"/>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9" name="Google Shape;359;p60"/>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0"/>
        <p:cNvGrpSpPr/>
        <p:nvPr/>
      </p:nvGrpSpPr>
      <p:grpSpPr>
        <a:xfrm>
          <a:off x="0" y="0"/>
          <a:ext cx="0" cy="0"/>
          <a:chOff x="0" y="0"/>
          <a:chExt cx="0" cy="0"/>
        </a:xfrm>
      </p:grpSpPr>
      <p:sp>
        <p:nvSpPr>
          <p:cNvPr id="361" name="Google Shape;361;p6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2" name="Google Shape;362;p61"/>
          <p:cNvSpPr txBox="1">
            <a:spLocks noGrp="1"/>
          </p:cNvSpPr>
          <p:nvPr>
            <p:ph type="body" idx="1"/>
          </p:nvPr>
        </p:nvSpPr>
        <p:spPr>
          <a:xfrm>
            <a:off x="609600" y="1600201"/>
            <a:ext cx="5384700" cy="4526100"/>
          </a:xfrm>
          <a:prstGeom prst="rect">
            <a:avLst/>
          </a:prstGeom>
          <a:noFill/>
          <a:ln>
            <a:noFill/>
          </a:ln>
        </p:spPr>
        <p:txBody>
          <a:bodyPr spcFirstLastPara="1" wrap="square" lIns="91425" tIns="45700" rIns="91425" bIns="45700" anchor="t" anchorCtr="0">
            <a:norm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
        <p:nvSpPr>
          <p:cNvPr id="363" name="Google Shape;363;p61"/>
          <p:cNvSpPr txBox="1">
            <a:spLocks noGrp="1"/>
          </p:cNvSpPr>
          <p:nvPr>
            <p:ph type="body" idx="2"/>
          </p:nvPr>
        </p:nvSpPr>
        <p:spPr>
          <a:xfrm>
            <a:off x="6197600" y="1600201"/>
            <a:ext cx="5384700" cy="4526100"/>
          </a:xfrm>
          <a:prstGeom prst="rect">
            <a:avLst/>
          </a:prstGeom>
          <a:noFill/>
          <a:ln>
            <a:noFill/>
          </a:ln>
        </p:spPr>
        <p:txBody>
          <a:bodyPr spcFirstLastPara="1" wrap="square" lIns="91425" tIns="45700" rIns="91425" bIns="45700" anchor="t" anchorCtr="0">
            <a:norm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
        <p:nvSpPr>
          <p:cNvPr id="364" name="Google Shape;364;p61"/>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65" name="Google Shape;365;p61"/>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66" name="Google Shape;366;p61"/>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7"/>
        <p:cNvGrpSpPr/>
        <p:nvPr/>
      </p:nvGrpSpPr>
      <p:grpSpPr>
        <a:xfrm>
          <a:off x="0" y="0"/>
          <a:ext cx="0" cy="0"/>
          <a:chOff x="0" y="0"/>
          <a:chExt cx="0" cy="0"/>
        </a:xfrm>
      </p:grpSpPr>
      <p:sp>
        <p:nvSpPr>
          <p:cNvPr id="368" name="Google Shape;368;p6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44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9" name="Google Shape;369;p62"/>
          <p:cNvSpPr txBox="1">
            <a:spLocks noGrp="1"/>
          </p:cNvSpPr>
          <p:nvPr>
            <p:ph type="body" idx="1"/>
          </p:nvPr>
        </p:nvSpPr>
        <p:spPr>
          <a:xfrm>
            <a:off x="609600" y="1535113"/>
            <a:ext cx="5386800" cy="639900"/>
          </a:xfrm>
          <a:prstGeom prst="rect">
            <a:avLst/>
          </a:prstGeom>
          <a:noFill/>
          <a:ln>
            <a:noFill/>
          </a:ln>
        </p:spPr>
        <p:txBody>
          <a:bodyPr spcFirstLastPara="1" wrap="square" lIns="91425" tIns="45700" rIns="91425" bIns="45700" anchor="b" anchorCtr="0">
            <a:norm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370" name="Google Shape;370;p62"/>
          <p:cNvSpPr txBox="1">
            <a:spLocks noGrp="1"/>
          </p:cNvSpPr>
          <p:nvPr>
            <p:ph type="body" idx="2"/>
          </p:nvPr>
        </p:nvSpPr>
        <p:spPr>
          <a:xfrm>
            <a:off x="609600" y="2174875"/>
            <a:ext cx="5386800" cy="3951300"/>
          </a:xfrm>
          <a:prstGeom prst="rect">
            <a:avLst/>
          </a:prstGeom>
          <a:noFill/>
          <a:ln>
            <a:noFill/>
          </a:ln>
        </p:spPr>
        <p:txBody>
          <a:bodyPr spcFirstLastPara="1" wrap="square" lIns="91425" tIns="45700" rIns="91425" bIns="45700" anchor="t" anchorCtr="0">
            <a:norm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371" name="Google Shape;371;p62"/>
          <p:cNvSpPr txBox="1">
            <a:spLocks noGrp="1"/>
          </p:cNvSpPr>
          <p:nvPr>
            <p:ph type="body" idx="3"/>
          </p:nvPr>
        </p:nvSpPr>
        <p:spPr>
          <a:xfrm>
            <a:off x="6193368" y="1535113"/>
            <a:ext cx="5388900" cy="639900"/>
          </a:xfrm>
          <a:prstGeom prst="rect">
            <a:avLst/>
          </a:prstGeom>
          <a:noFill/>
          <a:ln>
            <a:noFill/>
          </a:ln>
        </p:spPr>
        <p:txBody>
          <a:bodyPr spcFirstLastPara="1" wrap="square" lIns="91425" tIns="45700" rIns="91425" bIns="45700" anchor="b" anchorCtr="0">
            <a:norm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372" name="Google Shape;372;p62"/>
          <p:cNvSpPr txBox="1">
            <a:spLocks noGrp="1"/>
          </p:cNvSpPr>
          <p:nvPr>
            <p:ph type="body" idx="4"/>
          </p:nvPr>
        </p:nvSpPr>
        <p:spPr>
          <a:xfrm>
            <a:off x="6193368" y="2174875"/>
            <a:ext cx="5388900" cy="3951300"/>
          </a:xfrm>
          <a:prstGeom prst="rect">
            <a:avLst/>
          </a:prstGeom>
          <a:noFill/>
          <a:ln>
            <a:noFill/>
          </a:ln>
        </p:spPr>
        <p:txBody>
          <a:bodyPr spcFirstLastPara="1" wrap="square" lIns="91425" tIns="45700" rIns="91425" bIns="45700" anchor="t" anchorCtr="0">
            <a:norm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373" name="Google Shape;373;p62"/>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4" name="Google Shape;374;p62"/>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5" name="Google Shape;375;p62"/>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6"/>
        <p:cNvGrpSpPr/>
        <p:nvPr/>
      </p:nvGrpSpPr>
      <p:grpSpPr>
        <a:xfrm>
          <a:off x="0" y="0"/>
          <a:ext cx="0" cy="0"/>
          <a:chOff x="0" y="0"/>
          <a:chExt cx="0" cy="0"/>
        </a:xfrm>
      </p:grpSpPr>
      <p:sp>
        <p:nvSpPr>
          <p:cNvPr id="377" name="Google Shape;377;p6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8" name="Google Shape;378;p63"/>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9" name="Google Shape;379;p63"/>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0" name="Google Shape;380;p63"/>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1"/>
        <p:cNvGrpSpPr/>
        <p:nvPr/>
      </p:nvGrpSpPr>
      <p:grpSpPr>
        <a:xfrm>
          <a:off x="0" y="0"/>
          <a:ext cx="0" cy="0"/>
          <a:chOff x="0" y="0"/>
          <a:chExt cx="0" cy="0"/>
        </a:xfrm>
      </p:grpSpPr>
      <p:sp>
        <p:nvSpPr>
          <p:cNvPr id="382" name="Google Shape;382;p64"/>
          <p:cNvSpPr txBox="1">
            <a:spLocks noGrp="1"/>
          </p:cNvSpPr>
          <p:nvPr>
            <p:ph type="title"/>
          </p:nvPr>
        </p:nvSpPr>
        <p:spPr>
          <a:xfrm>
            <a:off x="609601" y="273050"/>
            <a:ext cx="4011000" cy="1161900"/>
          </a:xfrm>
          <a:prstGeom prst="rect">
            <a:avLst/>
          </a:prstGeom>
          <a:noFill/>
          <a:ln>
            <a:noFill/>
          </a:ln>
        </p:spPr>
        <p:txBody>
          <a:bodyPr spcFirstLastPara="1" wrap="square" lIns="91425" tIns="45700" rIns="91425" bIns="45700" anchor="b" anchorCtr="0">
            <a:normAutofit/>
          </a:bodyPr>
          <a:lstStyle>
            <a:lvl1pPr lvl="0" algn="l" rtl="0">
              <a:spcBef>
                <a:spcPts val="0"/>
              </a:spcBef>
              <a:spcAft>
                <a:spcPts val="0"/>
              </a:spcAft>
              <a:buClr>
                <a:schemeClr val="dk1"/>
              </a:buClr>
              <a:buSzPts val="2000"/>
              <a:buFont typeface="Arial"/>
              <a:buNone/>
              <a:defRPr sz="2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64"/>
          <p:cNvSpPr txBox="1">
            <a:spLocks noGrp="1"/>
          </p:cNvSpPr>
          <p:nvPr>
            <p:ph type="body" idx="1"/>
          </p:nvPr>
        </p:nvSpPr>
        <p:spPr>
          <a:xfrm>
            <a:off x="4766733" y="273051"/>
            <a:ext cx="6815700" cy="5853000"/>
          </a:xfrm>
          <a:prstGeom prst="rect">
            <a:avLst/>
          </a:prstGeom>
          <a:noFill/>
          <a:ln>
            <a:noFill/>
          </a:ln>
        </p:spPr>
        <p:txBody>
          <a:bodyPr spcFirstLastPara="1" wrap="square" lIns="91425" tIns="45700" rIns="91425" bIns="45700" anchor="t" anchorCtr="0">
            <a:normAutofit/>
          </a:bodyPr>
          <a:lstStyle>
            <a:lvl1pPr marL="457200" lvl="0" indent="-431800" algn="l" rtl="0">
              <a:spcBef>
                <a:spcPts val="640"/>
              </a:spcBef>
              <a:spcAft>
                <a:spcPts val="0"/>
              </a:spcAft>
              <a:buClr>
                <a:schemeClr val="dk1"/>
              </a:buClr>
              <a:buSzPts val="3200"/>
              <a:buChar char="•"/>
              <a:defRPr sz="3200"/>
            </a:lvl1pPr>
            <a:lvl2pPr marL="914400" lvl="1" indent="-406400" algn="l" rtl="0">
              <a:spcBef>
                <a:spcPts val="560"/>
              </a:spcBef>
              <a:spcAft>
                <a:spcPts val="0"/>
              </a:spcAft>
              <a:buClr>
                <a:schemeClr val="dk1"/>
              </a:buClr>
              <a:buSzPts val="2800"/>
              <a:buChar char="–"/>
              <a:defRPr sz="2800"/>
            </a:lvl2pPr>
            <a:lvl3pPr marL="1371600" lvl="2" indent="-381000" algn="l" rtl="0">
              <a:spcBef>
                <a:spcPts val="480"/>
              </a:spcBef>
              <a:spcAft>
                <a:spcPts val="0"/>
              </a:spcAft>
              <a:buClr>
                <a:schemeClr val="dk1"/>
              </a:buClr>
              <a:buSzPts val="2400"/>
              <a:buChar char="•"/>
              <a:defRPr sz="2400"/>
            </a:lvl3pPr>
            <a:lvl4pPr marL="1828800" lvl="3" indent="-355600" algn="l" rtl="0">
              <a:spcBef>
                <a:spcPts val="400"/>
              </a:spcBef>
              <a:spcAft>
                <a:spcPts val="0"/>
              </a:spcAft>
              <a:buClr>
                <a:schemeClr val="dk1"/>
              </a:buClr>
              <a:buSzPts val="2000"/>
              <a:buChar char="–"/>
              <a:defRPr sz="2000"/>
            </a:lvl4pPr>
            <a:lvl5pPr marL="2286000" lvl="4" indent="-355600" algn="l" rtl="0">
              <a:spcBef>
                <a:spcPts val="400"/>
              </a:spcBef>
              <a:spcAft>
                <a:spcPts val="0"/>
              </a:spcAft>
              <a:buClr>
                <a:schemeClr val="dk1"/>
              </a:buClr>
              <a:buSzPts val="2000"/>
              <a:buChar char="»"/>
              <a:defRPr sz="2000"/>
            </a:lvl5pPr>
            <a:lvl6pPr marL="2743200" lvl="5" indent="-355600" algn="l" rtl="0">
              <a:spcBef>
                <a:spcPts val="400"/>
              </a:spcBef>
              <a:spcAft>
                <a:spcPts val="0"/>
              </a:spcAft>
              <a:buClr>
                <a:schemeClr val="dk1"/>
              </a:buClr>
              <a:buSzPts val="2000"/>
              <a:buChar char="•"/>
              <a:defRPr sz="2000"/>
            </a:lvl6pPr>
            <a:lvl7pPr marL="3200400" lvl="6" indent="-355600" algn="l" rtl="0">
              <a:spcBef>
                <a:spcPts val="400"/>
              </a:spcBef>
              <a:spcAft>
                <a:spcPts val="0"/>
              </a:spcAft>
              <a:buClr>
                <a:schemeClr val="dk1"/>
              </a:buClr>
              <a:buSzPts val="2000"/>
              <a:buChar char="•"/>
              <a:defRPr sz="2000"/>
            </a:lvl7pPr>
            <a:lvl8pPr marL="3657600" lvl="7" indent="-355600" algn="l" rtl="0">
              <a:spcBef>
                <a:spcPts val="400"/>
              </a:spcBef>
              <a:spcAft>
                <a:spcPts val="0"/>
              </a:spcAft>
              <a:buClr>
                <a:schemeClr val="dk1"/>
              </a:buClr>
              <a:buSzPts val="2000"/>
              <a:buChar char="•"/>
              <a:defRPr sz="2000"/>
            </a:lvl8pPr>
            <a:lvl9pPr marL="4114800" lvl="8" indent="-355600" algn="l" rtl="0">
              <a:spcBef>
                <a:spcPts val="400"/>
              </a:spcBef>
              <a:spcAft>
                <a:spcPts val="0"/>
              </a:spcAft>
              <a:buClr>
                <a:schemeClr val="dk1"/>
              </a:buClr>
              <a:buSzPts val="2000"/>
              <a:buChar char="•"/>
              <a:defRPr sz="2000"/>
            </a:lvl9pPr>
          </a:lstStyle>
          <a:p>
            <a:endParaRPr/>
          </a:p>
        </p:txBody>
      </p:sp>
      <p:sp>
        <p:nvSpPr>
          <p:cNvPr id="384" name="Google Shape;384;p64"/>
          <p:cNvSpPr txBox="1">
            <a:spLocks noGrp="1"/>
          </p:cNvSpPr>
          <p:nvPr>
            <p:ph type="body" idx="2"/>
          </p:nvPr>
        </p:nvSpPr>
        <p:spPr>
          <a:xfrm>
            <a:off x="609601" y="1435101"/>
            <a:ext cx="4011000" cy="4691100"/>
          </a:xfrm>
          <a:prstGeom prst="rect">
            <a:avLst/>
          </a:prstGeom>
          <a:noFill/>
          <a:ln>
            <a:noFill/>
          </a:ln>
        </p:spPr>
        <p:txBody>
          <a:bodyPr spcFirstLastPara="1" wrap="square" lIns="91425" tIns="45700" rIns="91425" bIns="45700" anchor="t" anchorCtr="0">
            <a:normAutofit/>
          </a:bodyPr>
          <a:lstStyle>
            <a:lvl1pPr marL="457200" lvl="0" indent="-228600" algn="l" rtl="0">
              <a:spcBef>
                <a:spcPts val="280"/>
              </a:spcBef>
              <a:spcAft>
                <a:spcPts val="0"/>
              </a:spcAft>
              <a:buClr>
                <a:schemeClr val="dk1"/>
              </a:buClr>
              <a:buSzPts val="1400"/>
              <a:buNone/>
              <a:defRPr sz="1400"/>
            </a:lvl1pPr>
            <a:lvl2pPr marL="914400" lvl="1" indent="-228600" algn="l" rtl="0">
              <a:spcBef>
                <a:spcPts val="240"/>
              </a:spcBef>
              <a:spcAft>
                <a:spcPts val="0"/>
              </a:spcAft>
              <a:buClr>
                <a:schemeClr val="dk1"/>
              </a:buClr>
              <a:buSzPts val="1200"/>
              <a:buNone/>
              <a:defRPr sz="1200"/>
            </a:lvl2pPr>
            <a:lvl3pPr marL="1371600" lvl="2" indent="-228600" algn="l" rtl="0">
              <a:spcBef>
                <a:spcPts val="200"/>
              </a:spcBef>
              <a:spcAft>
                <a:spcPts val="0"/>
              </a:spcAft>
              <a:buClr>
                <a:schemeClr val="dk1"/>
              </a:buClr>
              <a:buSzPts val="1000"/>
              <a:buNone/>
              <a:defRPr sz="1000"/>
            </a:lvl3pPr>
            <a:lvl4pPr marL="1828800" lvl="3" indent="-228600" algn="l" rtl="0">
              <a:spcBef>
                <a:spcPts val="180"/>
              </a:spcBef>
              <a:spcAft>
                <a:spcPts val="0"/>
              </a:spcAft>
              <a:buClr>
                <a:schemeClr val="dk1"/>
              </a:buClr>
              <a:buSzPts val="900"/>
              <a:buNone/>
              <a:defRPr sz="900"/>
            </a:lvl4pPr>
            <a:lvl5pPr marL="2286000" lvl="4" indent="-228600" algn="l" rtl="0">
              <a:spcBef>
                <a:spcPts val="180"/>
              </a:spcBef>
              <a:spcAft>
                <a:spcPts val="0"/>
              </a:spcAft>
              <a:buClr>
                <a:schemeClr val="dk1"/>
              </a:buClr>
              <a:buSzPts val="900"/>
              <a:buNone/>
              <a:defRPr sz="900"/>
            </a:lvl5pPr>
            <a:lvl6pPr marL="2743200" lvl="5" indent="-228600" algn="l" rtl="0">
              <a:spcBef>
                <a:spcPts val="180"/>
              </a:spcBef>
              <a:spcAft>
                <a:spcPts val="0"/>
              </a:spcAft>
              <a:buClr>
                <a:schemeClr val="dk1"/>
              </a:buClr>
              <a:buSzPts val="900"/>
              <a:buNone/>
              <a:defRPr sz="900"/>
            </a:lvl6pPr>
            <a:lvl7pPr marL="3200400" lvl="6" indent="-228600" algn="l" rtl="0">
              <a:spcBef>
                <a:spcPts val="180"/>
              </a:spcBef>
              <a:spcAft>
                <a:spcPts val="0"/>
              </a:spcAft>
              <a:buClr>
                <a:schemeClr val="dk1"/>
              </a:buClr>
              <a:buSzPts val="900"/>
              <a:buNone/>
              <a:defRPr sz="900"/>
            </a:lvl7pPr>
            <a:lvl8pPr marL="3657600" lvl="7" indent="-228600" algn="l" rtl="0">
              <a:spcBef>
                <a:spcPts val="180"/>
              </a:spcBef>
              <a:spcAft>
                <a:spcPts val="0"/>
              </a:spcAft>
              <a:buClr>
                <a:schemeClr val="dk1"/>
              </a:buClr>
              <a:buSzPts val="900"/>
              <a:buNone/>
              <a:defRPr sz="900"/>
            </a:lvl8pPr>
            <a:lvl9pPr marL="4114800" lvl="8" indent="-228600" algn="l" rtl="0">
              <a:spcBef>
                <a:spcPts val="180"/>
              </a:spcBef>
              <a:spcAft>
                <a:spcPts val="0"/>
              </a:spcAft>
              <a:buClr>
                <a:schemeClr val="dk1"/>
              </a:buClr>
              <a:buSzPts val="900"/>
              <a:buNone/>
              <a:defRPr sz="900"/>
            </a:lvl9pPr>
          </a:lstStyle>
          <a:p>
            <a:endParaRPr/>
          </a:p>
        </p:txBody>
      </p:sp>
      <p:sp>
        <p:nvSpPr>
          <p:cNvPr id="385" name="Google Shape;385;p64"/>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6" name="Google Shape;386;p64"/>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7" name="Google Shape;387;p64"/>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9"/>
        <p:cNvGrpSpPr/>
        <p:nvPr/>
      </p:nvGrpSpPr>
      <p:grpSpPr>
        <a:xfrm>
          <a:off x="0" y="0"/>
          <a:ext cx="0" cy="0"/>
          <a:chOff x="0" y="0"/>
          <a:chExt cx="0" cy="0"/>
        </a:xfrm>
      </p:grpSpPr>
      <p:sp>
        <p:nvSpPr>
          <p:cNvPr id="30" name="Google Shape;30;p7"/>
          <p:cNvSpPr txBox="1">
            <a:spLocks noGrp="1"/>
          </p:cNvSpPr>
          <p:nvPr>
            <p:ph type="subTitle" idx="1"/>
          </p:nvPr>
        </p:nvSpPr>
        <p:spPr>
          <a:xfrm>
            <a:off x="2319480" y="2141280"/>
            <a:ext cx="9262440" cy="1371600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88"/>
        <p:cNvGrpSpPr/>
        <p:nvPr/>
      </p:nvGrpSpPr>
      <p:grpSpPr>
        <a:xfrm>
          <a:off x="0" y="0"/>
          <a:ext cx="0" cy="0"/>
          <a:chOff x="0" y="0"/>
          <a:chExt cx="0" cy="0"/>
        </a:xfrm>
      </p:grpSpPr>
      <p:sp>
        <p:nvSpPr>
          <p:cNvPr id="389" name="Google Shape;389;p65"/>
          <p:cNvSpPr txBox="1">
            <a:spLocks noGrp="1"/>
          </p:cNvSpPr>
          <p:nvPr>
            <p:ph type="title"/>
          </p:nvPr>
        </p:nvSpPr>
        <p:spPr>
          <a:xfrm>
            <a:off x="2389717" y="4800600"/>
            <a:ext cx="7315200" cy="566700"/>
          </a:xfrm>
          <a:prstGeom prst="rect">
            <a:avLst/>
          </a:prstGeom>
          <a:noFill/>
          <a:ln>
            <a:noFill/>
          </a:ln>
        </p:spPr>
        <p:txBody>
          <a:bodyPr spcFirstLastPara="1" wrap="square" lIns="91425" tIns="45700" rIns="91425" bIns="45700" anchor="b" anchorCtr="0">
            <a:normAutofit/>
          </a:bodyPr>
          <a:lstStyle>
            <a:lvl1pPr lvl="0" algn="l" rtl="0">
              <a:spcBef>
                <a:spcPts val="0"/>
              </a:spcBef>
              <a:spcAft>
                <a:spcPts val="0"/>
              </a:spcAft>
              <a:buClr>
                <a:schemeClr val="dk1"/>
              </a:buClr>
              <a:buSzPts val="2000"/>
              <a:buFont typeface="Arial"/>
              <a:buNone/>
              <a:defRPr sz="2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0" name="Google Shape;390;p65"/>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391" name="Google Shape;391;p65"/>
          <p:cNvSpPr txBox="1">
            <a:spLocks noGrp="1"/>
          </p:cNvSpPr>
          <p:nvPr>
            <p:ph type="body" idx="1"/>
          </p:nvPr>
        </p:nvSpPr>
        <p:spPr>
          <a:xfrm>
            <a:off x="2389717" y="5367338"/>
            <a:ext cx="7315200" cy="804900"/>
          </a:xfrm>
          <a:prstGeom prst="rect">
            <a:avLst/>
          </a:prstGeom>
          <a:noFill/>
          <a:ln>
            <a:noFill/>
          </a:ln>
        </p:spPr>
        <p:txBody>
          <a:bodyPr spcFirstLastPara="1" wrap="square" lIns="91425" tIns="45700" rIns="91425" bIns="45700" anchor="t" anchorCtr="0">
            <a:normAutofit/>
          </a:bodyPr>
          <a:lstStyle>
            <a:lvl1pPr marL="457200" lvl="0" indent="-228600" algn="l" rtl="0">
              <a:spcBef>
                <a:spcPts val="280"/>
              </a:spcBef>
              <a:spcAft>
                <a:spcPts val="0"/>
              </a:spcAft>
              <a:buClr>
                <a:schemeClr val="dk1"/>
              </a:buClr>
              <a:buSzPts val="1400"/>
              <a:buNone/>
              <a:defRPr sz="1400"/>
            </a:lvl1pPr>
            <a:lvl2pPr marL="914400" lvl="1" indent="-228600" algn="l" rtl="0">
              <a:spcBef>
                <a:spcPts val="240"/>
              </a:spcBef>
              <a:spcAft>
                <a:spcPts val="0"/>
              </a:spcAft>
              <a:buClr>
                <a:schemeClr val="dk1"/>
              </a:buClr>
              <a:buSzPts val="1200"/>
              <a:buNone/>
              <a:defRPr sz="1200"/>
            </a:lvl2pPr>
            <a:lvl3pPr marL="1371600" lvl="2" indent="-228600" algn="l" rtl="0">
              <a:spcBef>
                <a:spcPts val="200"/>
              </a:spcBef>
              <a:spcAft>
                <a:spcPts val="0"/>
              </a:spcAft>
              <a:buClr>
                <a:schemeClr val="dk1"/>
              </a:buClr>
              <a:buSzPts val="1000"/>
              <a:buNone/>
              <a:defRPr sz="1000"/>
            </a:lvl3pPr>
            <a:lvl4pPr marL="1828800" lvl="3" indent="-228600" algn="l" rtl="0">
              <a:spcBef>
                <a:spcPts val="180"/>
              </a:spcBef>
              <a:spcAft>
                <a:spcPts val="0"/>
              </a:spcAft>
              <a:buClr>
                <a:schemeClr val="dk1"/>
              </a:buClr>
              <a:buSzPts val="900"/>
              <a:buNone/>
              <a:defRPr sz="900"/>
            </a:lvl4pPr>
            <a:lvl5pPr marL="2286000" lvl="4" indent="-228600" algn="l" rtl="0">
              <a:spcBef>
                <a:spcPts val="180"/>
              </a:spcBef>
              <a:spcAft>
                <a:spcPts val="0"/>
              </a:spcAft>
              <a:buClr>
                <a:schemeClr val="dk1"/>
              </a:buClr>
              <a:buSzPts val="900"/>
              <a:buNone/>
              <a:defRPr sz="900"/>
            </a:lvl5pPr>
            <a:lvl6pPr marL="2743200" lvl="5" indent="-228600" algn="l" rtl="0">
              <a:spcBef>
                <a:spcPts val="180"/>
              </a:spcBef>
              <a:spcAft>
                <a:spcPts val="0"/>
              </a:spcAft>
              <a:buClr>
                <a:schemeClr val="dk1"/>
              </a:buClr>
              <a:buSzPts val="900"/>
              <a:buNone/>
              <a:defRPr sz="900"/>
            </a:lvl6pPr>
            <a:lvl7pPr marL="3200400" lvl="6" indent="-228600" algn="l" rtl="0">
              <a:spcBef>
                <a:spcPts val="180"/>
              </a:spcBef>
              <a:spcAft>
                <a:spcPts val="0"/>
              </a:spcAft>
              <a:buClr>
                <a:schemeClr val="dk1"/>
              </a:buClr>
              <a:buSzPts val="900"/>
              <a:buNone/>
              <a:defRPr sz="900"/>
            </a:lvl7pPr>
            <a:lvl8pPr marL="3657600" lvl="7" indent="-228600" algn="l" rtl="0">
              <a:spcBef>
                <a:spcPts val="180"/>
              </a:spcBef>
              <a:spcAft>
                <a:spcPts val="0"/>
              </a:spcAft>
              <a:buClr>
                <a:schemeClr val="dk1"/>
              </a:buClr>
              <a:buSzPts val="900"/>
              <a:buNone/>
              <a:defRPr sz="900"/>
            </a:lvl8pPr>
            <a:lvl9pPr marL="4114800" lvl="8" indent="-228600" algn="l" rtl="0">
              <a:spcBef>
                <a:spcPts val="180"/>
              </a:spcBef>
              <a:spcAft>
                <a:spcPts val="0"/>
              </a:spcAft>
              <a:buClr>
                <a:schemeClr val="dk1"/>
              </a:buClr>
              <a:buSzPts val="900"/>
              <a:buNone/>
              <a:defRPr sz="900"/>
            </a:lvl9pPr>
          </a:lstStyle>
          <a:p>
            <a:endParaRPr/>
          </a:p>
        </p:txBody>
      </p:sp>
      <p:sp>
        <p:nvSpPr>
          <p:cNvPr id="392" name="Google Shape;392;p65"/>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3" name="Google Shape;393;p65"/>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4" name="Google Shape;394;p65"/>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95"/>
        <p:cNvGrpSpPr/>
        <p:nvPr/>
      </p:nvGrpSpPr>
      <p:grpSpPr>
        <a:xfrm>
          <a:off x="0" y="0"/>
          <a:ext cx="0" cy="0"/>
          <a:chOff x="0" y="0"/>
          <a:chExt cx="0" cy="0"/>
        </a:xfrm>
      </p:grpSpPr>
      <p:sp>
        <p:nvSpPr>
          <p:cNvPr id="396" name="Google Shape;396;p6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97" name="Google Shape;397;p66"/>
          <p:cNvSpPr txBox="1">
            <a:spLocks noGrp="1"/>
          </p:cNvSpPr>
          <p:nvPr>
            <p:ph type="body" idx="1"/>
          </p:nvPr>
        </p:nvSpPr>
        <p:spPr>
          <a:xfrm rot="5400000">
            <a:off x="3832950" y="-1623149"/>
            <a:ext cx="4526100" cy="10972800"/>
          </a:xfrm>
          <a:prstGeom prst="rect">
            <a:avLst/>
          </a:prstGeom>
          <a:noFill/>
          <a:ln>
            <a:noFill/>
          </a:ln>
        </p:spPr>
        <p:txBody>
          <a:bodyPr spcFirstLastPara="1" wrap="square" lIns="91425" tIns="45700" rIns="91425" bIns="45700" anchor="t" anchorCtr="0">
            <a:norm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98" name="Google Shape;398;p66"/>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9" name="Google Shape;399;p66"/>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0" name="Google Shape;400;p66"/>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01"/>
        <p:cNvGrpSpPr/>
        <p:nvPr/>
      </p:nvGrpSpPr>
      <p:grpSpPr>
        <a:xfrm>
          <a:off x="0" y="0"/>
          <a:ext cx="0" cy="0"/>
          <a:chOff x="0" y="0"/>
          <a:chExt cx="0" cy="0"/>
        </a:xfrm>
      </p:grpSpPr>
      <p:sp>
        <p:nvSpPr>
          <p:cNvPr id="402" name="Google Shape;402;p67"/>
          <p:cNvSpPr txBox="1">
            <a:spLocks noGrp="1"/>
          </p:cNvSpPr>
          <p:nvPr>
            <p:ph type="title"/>
          </p:nvPr>
        </p:nvSpPr>
        <p:spPr>
          <a:xfrm rot="5400000">
            <a:off x="7285050" y="1828789"/>
            <a:ext cx="5851500" cy="2743200"/>
          </a:xfrm>
          <a:prstGeom prst="rect">
            <a:avLst/>
          </a:prstGeom>
          <a:noFill/>
          <a:ln>
            <a:noFill/>
          </a:ln>
        </p:spPr>
        <p:txBody>
          <a:bodyPr spcFirstLastPara="1" wrap="square" lIns="91425" tIns="45700" rIns="91425" bIns="45700" anchor="ctr" anchorCtr="0">
            <a:norm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3" name="Google Shape;403;p67"/>
          <p:cNvSpPr txBox="1">
            <a:spLocks noGrp="1"/>
          </p:cNvSpPr>
          <p:nvPr>
            <p:ph type="body" idx="1"/>
          </p:nvPr>
        </p:nvSpPr>
        <p:spPr>
          <a:xfrm rot="5400000">
            <a:off x="1697000" y="-812861"/>
            <a:ext cx="5851500" cy="8026500"/>
          </a:xfrm>
          <a:prstGeom prst="rect">
            <a:avLst/>
          </a:prstGeom>
          <a:noFill/>
          <a:ln>
            <a:noFill/>
          </a:ln>
        </p:spPr>
        <p:txBody>
          <a:bodyPr spcFirstLastPara="1" wrap="square" lIns="91425" tIns="45700" rIns="91425" bIns="45700" anchor="t" anchorCtr="0">
            <a:norm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404" name="Google Shape;404;p67"/>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5" name="Google Shape;405;p67"/>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6" name="Google Shape;406;p67"/>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1_Content with Caption" type="objTx">
  <p:cSld name="OBJECT_WITH_CAPTION_TEXT">
    <p:spTree>
      <p:nvGrpSpPr>
        <p:cNvPr id="1" name="Shape 414"/>
        <p:cNvGrpSpPr/>
        <p:nvPr/>
      </p:nvGrpSpPr>
      <p:grpSpPr>
        <a:xfrm>
          <a:off x="0" y="0"/>
          <a:ext cx="0" cy="0"/>
          <a:chOff x="0" y="0"/>
          <a:chExt cx="0" cy="0"/>
        </a:xfrm>
      </p:grpSpPr>
      <p:sp>
        <p:nvSpPr>
          <p:cNvPr id="415" name="Google Shape;415;p69"/>
          <p:cNvSpPr txBox="1">
            <a:spLocks noGrp="1"/>
          </p:cNvSpPr>
          <p:nvPr>
            <p:ph type="title"/>
          </p:nvPr>
        </p:nvSpPr>
        <p:spPr>
          <a:xfrm>
            <a:off x="8476488" y="1503907"/>
            <a:ext cx="3227700" cy="1687800"/>
          </a:xfrm>
          <a:prstGeom prst="rect">
            <a:avLst/>
          </a:prstGeom>
          <a:noFill/>
          <a:ln>
            <a:noFill/>
          </a:ln>
        </p:spPr>
        <p:txBody>
          <a:bodyPr spcFirstLastPara="1" wrap="square" lIns="91425" tIns="45700" rIns="91425" bIns="45700" anchor="b" anchorCtr="0">
            <a:normAutofit/>
          </a:bodyPr>
          <a:lstStyle>
            <a:lvl1pPr lvl="0" algn="ctr" rtl="0">
              <a:lnSpc>
                <a:spcPct val="104000"/>
              </a:lnSpc>
              <a:spcBef>
                <a:spcPts val="0"/>
              </a:spcBef>
              <a:spcAft>
                <a:spcPts val="0"/>
              </a:spcAft>
              <a:buClr>
                <a:schemeClr val="dk1"/>
              </a:buClr>
              <a:buSzPts val="3400"/>
              <a:buFont typeface="Twentieth Century"/>
              <a:buNone/>
              <a:defRPr sz="3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69"/>
          <p:cNvSpPr txBox="1">
            <a:spLocks noGrp="1"/>
          </p:cNvSpPr>
          <p:nvPr>
            <p:ph type="body" idx="1"/>
          </p:nvPr>
        </p:nvSpPr>
        <p:spPr>
          <a:xfrm>
            <a:off x="487730" y="441414"/>
            <a:ext cx="7596900" cy="565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20000"/>
              </a:lnSpc>
              <a:spcBef>
                <a:spcPts val="1000"/>
              </a:spcBef>
              <a:spcAft>
                <a:spcPts val="0"/>
              </a:spcAft>
              <a:buSzPts val="2000"/>
              <a:buChar char="•"/>
              <a:defRPr sz="2000"/>
            </a:lvl1pPr>
            <a:lvl2pPr marL="914400" lvl="1" indent="-342900" algn="l" rtl="0">
              <a:lnSpc>
                <a:spcPct val="120000"/>
              </a:lnSpc>
              <a:spcBef>
                <a:spcPts val="500"/>
              </a:spcBef>
              <a:spcAft>
                <a:spcPts val="0"/>
              </a:spcAft>
              <a:buSzPts val="1800"/>
              <a:buChar char="•"/>
              <a:defRPr sz="1800"/>
            </a:lvl2pPr>
            <a:lvl3pPr marL="1371600" lvl="2" indent="-330200" algn="l" rtl="0">
              <a:lnSpc>
                <a:spcPct val="120000"/>
              </a:lnSpc>
              <a:spcBef>
                <a:spcPts val="500"/>
              </a:spcBef>
              <a:spcAft>
                <a:spcPts val="0"/>
              </a:spcAft>
              <a:buSzPts val="1600"/>
              <a:buChar char="•"/>
              <a:defRPr sz="1600"/>
            </a:lvl3pPr>
            <a:lvl4pPr marL="1828800" lvl="3" indent="-317500" algn="l" rtl="0">
              <a:lnSpc>
                <a:spcPct val="120000"/>
              </a:lnSpc>
              <a:spcBef>
                <a:spcPts val="500"/>
              </a:spcBef>
              <a:spcAft>
                <a:spcPts val="0"/>
              </a:spcAft>
              <a:buSzPts val="1400"/>
              <a:buChar char="•"/>
              <a:defRPr sz="1400"/>
            </a:lvl4pPr>
            <a:lvl5pPr marL="2286000" lvl="4" indent="-317500" algn="l" rtl="0">
              <a:lnSpc>
                <a:spcPct val="120000"/>
              </a:lnSpc>
              <a:spcBef>
                <a:spcPts val="500"/>
              </a:spcBef>
              <a:spcAft>
                <a:spcPts val="0"/>
              </a:spcAft>
              <a:buSzPts val="1400"/>
              <a:buChar char="•"/>
              <a:defRPr sz="1400"/>
            </a:lvl5pPr>
            <a:lvl6pPr marL="2743200" lvl="5" indent="-317500" algn="l" rtl="0">
              <a:lnSpc>
                <a:spcPct val="120000"/>
              </a:lnSpc>
              <a:spcBef>
                <a:spcPts val="500"/>
              </a:spcBef>
              <a:spcAft>
                <a:spcPts val="0"/>
              </a:spcAft>
              <a:buSzPts val="1400"/>
              <a:buChar char="•"/>
              <a:defRPr sz="1400"/>
            </a:lvl6pPr>
            <a:lvl7pPr marL="3200400" lvl="6" indent="-317500" algn="l" rtl="0">
              <a:lnSpc>
                <a:spcPct val="120000"/>
              </a:lnSpc>
              <a:spcBef>
                <a:spcPts val="500"/>
              </a:spcBef>
              <a:spcAft>
                <a:spcPts val="0"/>
              </a:spcAft>
              <a:buSzPts val="1400"/>
              <a:buChar char="•"/>
              <a:defRPr sz="1400"/>
            </a:lvl7pPr>
            <a:lvl8pPr marL="3657600" lvl="7" indent="-317500" algn="l" rtl="0">
              <a:lnSpc>
                <a:spcPct val="120000"/>
              </a:lnSpc>
              <a:spcBef>
                <a:spcPts val="500"/>
              </a:spcBef>
              <a:spcAft>
                <a:spcPts val="0"/>
              </a:spcAft>
              <a:buSzPts val="1400"/>
              <a:buChar char="•"/>
              <a:defRPr sz="1400"/>
            </a:lvl8pPr>
            <a:lvl9pPr marL="4114800" lvl="8" indent="-317500" algn="l" rtl="0">
              <a:lnSpc>
                <a:spcPct val="120000"/>
              </a:lnSpc>
              <a:spcBef>
                <a:spcPts val="500"/>
              </a:spcBef>
              <a:spcAft>
                <a:spcPts val="0"/>
              </a:spcAft>
              <a:buSzPts val="1400"/>
              <a:buChar char="•"/>
              <a:defRPr sz="1400"/>
            </a:lvl9pPr>
          </a:lstStyle>
          <a:p>
            <a:endParaRPr/>
          </a:p>
        </p:txBody>
      </p:sp>
      <p:sp>
        <p:nvSpPr>
          <p:cNvPr id="417" name="Google Shape;417;p69"/>
          <p:cNvSpPr txBox="1">
            <a:spLocks noGrp="1"/>
          </p:cNvSpPr>
          <p:nvPr>
            <p:ph type="body" idx="2"/>
          </p:nvPr>
        </p:nvSpPr>
        <p:spPr>
          <a:xfrm>
            <a:off x="8476488" y="3223803"/>
            <a:ext cx="3227700" cy="28722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4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418" name="Google Shape;418;p69"/>
          <p:cNvSpPr txBox="1">
            <a:spLocks noGrp="1"/>
          </p:cNvSpPr>
          <p:nvPr>
            <p:ph type="dt" idx="10"/>
          </p:nvPr>
        </p:nvSpPr>
        <p:spPr>
          <a:xfrm>
            <a:off x="8476555" y="6286500"/>
            <a:ext cx="32277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9" name="Google Shape;419;p69"/>
          <p:cNvSpPr txBox="1">
            <a:spLocks noGrp="1"/>
          </p:cNvSpPr>
          <p:nvPr>
            <p:ph type="ftr" idx="11"/>
          </p:nvPr>
        </p:nvSpPr>
        <p:spPr>
          <a:xfrm>
            <a:off x="487730" y="6286500"/>
            <a:ext cx="7596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20" name="Google Shape;420;p69"/>
          <p:cNvSpPr txBox="1">
            <a:spLocks noGrp="1"/>
          </p:cNvSpPr>
          <p:nvPr>
            <p:ph type="sldNum" idx="12"/>
          </p:nvPr>
        </p:nvSpPr>
        <p:spPr>
          <a:xfrm>
            <a:off x="8476488" y="373604"/>
            <a:ext cx="3227700" cy="816600"/>
          </a:xfrm>
          <a:prstGeom prst="rect">
            <a:avLst/>
          </a:prstGeom>
          <a:noFill/>
          <a:ln>
            <a:noFill/>
          </a:ln>
        </p:spPr>
        <p:txBody>
          <a:bodyPr spcFirstLastPara="1" wrap="square" lIns="91425" tIns="45700" rIns="91425" bIns="45700" anchor="t" anchorCtr="0">
            <a:noAutofit/>
          </a:bodyPr>
          <a:lstStyle>
            <a:lvl1pPr marL="0" lvl="0"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1pPr>
            <a:lvl2pPr marL="0" lvl="1"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2pPr>
            <a:lvl3pPr marL="0" lvl="2"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3pPr>
            <a:lvl4pPr marL="0" lvl="3"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4pPr>
            <a:lvl5pPr marL="0" lvl="4"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5pPr>
            <a:lvl6pPr marL="0" lvl="5"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6pPr>
            <a:lvl7pPr marL="0" lvl="6"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7pPr>
            <a:lvl8pPr marL="0" lvl="7"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8pPr>
            <a:lvl9pPr marL="0" lvl="8" indent="0" algn="l" rtl="0">
              <a:spcBef>
                <a:spcPts val="0"/>
              </a:spcBef>
              <a:buNone/>
              <a:defRPr sz="4400" b="0" i="0" u="none" strike="noStrike" cap="none">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1"/>
        <p:cNvGrpSpPr/>
        <p:nvPr/>
      </p:nvGrpSpPr>
      <p:grpSpPr>
        <a:xfrm>
          <a:off x="0" y="0"/>
          <a:ext cx="0" cy="0"/>
          <a:chOff x="0" y="0"/>
          <a:chExt cx="0" cy="0"/>
        </a:xfrm>
      </p:grpSpPr>
      <p:pic>
        <p:nvPicPr>
          <p:cNvPr id="422" name="Google Shape;422;p70"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23" name="Google Shape;423;p70"/>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24" name="Google Shape;424;p70"/>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25" name="Google Shape;425;p70"/>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426"/>
        <p:cNvGrpSpPr/>
        <p:nvPr/>
      </p:nvGrpSpPr>
      <p:grpSpPr>
        <a:xfrm>
          <a:off x="0" y="0"/>
          <a:ext cx="0" cy="0"/>
          <a:chOff x="0" y="0"/>
          <a:chExt cx="0" cy="0"/>
        </a:xfrm>
      </p:grpSpPr>
      <p:sp>
        <p:nvSpPr>
          <p:cNvPr id="427" name="Google Shape;427;p71"/>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8" name="Google Shape;428;p71"/>
          <p:cNvSpPr txBox="1">
            <a:spLocks noGrp="1"/>
          </p:cNvSpPr>
          <p:nvPr>
            <p:ph type="body" idx="1"/>
          </p:nvPr>
        </p:nvSpPr>
        <p:spPr>
          <a:xfrm>
            <a:off x="913775" y="2367093"/>
            <a:ext cx="10364400" cy="34242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29" name="Google Shape;429;p71"/>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0" name="Google Shape;430;p71"/>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1" name="Google Shape;431;p71"/>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32"/>
        <p:cNvGrpSpPr/>
        <p:nvPr/>
      </p:nvGrpSpPr>
      <p:grpSpPr>
        <a:xfrm>
          <a:off x="0" y="0"/>
          <a:ext cx="0" cy="0"/>
          <a:chOff x="0" y="0"/>
          <a:chExt cx="0" cy="0"/>
        </a:xfrm>
      </p:grpSpPr>
      <p:pic>
        <p:nvPicPr>
          <p:cNvPr id="433" name="Google Shape;433;p72" descr="Droplets-HD-Title-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34" name="Google Shape;434;p72"/>
          <p:cNvSpPr txBox="1">
            <a:spLocks noGrp="1"/>
          </p:cNvSpPr>
          <p:nvPr>
            <p:ph type="ctrTitle"/>
          </p:nvPr>
        </p:nvSpPr>
        <p:spPr>
          <a:xfrm>
            <a:off x="1751012" y="1300785"/>
            <a:ext cx="8690100" cy="25092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4800"/>
              <a:buFont typeface="Twentieth Century"/>
              <a:buNone/>
              <a:defRPr sz="4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5" name="Google Shape;435;p72"/>
          <p:cNvSpPr txBox="1">
            <a:spLocks noGrp="1"/>
          </p:cNvSpPr>
          <p:nvPr>
            <p:ph type="subTitle" idx="1"/>
          </p:nvPr>
        </p:nvSpPr>
        <p:spPr>
          <a:xfrm>
            <a:off x="1751012" y="3886200"/>
            <a:ext cx="8690100" cy="1371600"/>
          </a:xfrm>
          <a:prstGeom prst="rect">
            <a:avLst/>
          </a:prstGeom>
          <a:noFill/>
          <a:ln>
            <a:noFill/>
          </a:ln>
        </p:spPr>
        <p:txBody>
          <a:bodyPr spcFirstLastPara="1" wrap="square" lIns="91425" tIns="45700" rIns="91425" bIns="45700" anchor="t" anchorCtr="0">
            <a:normAutofit/>
          </a:bodyPr>
          <a:lstStyle>
            <a:lvl1pPr lvl="0" algn="ctr" rtl="0">
              <a:lnSpc>
                <a:spcPct val="120000"/>
              </a:lnSpc>
              <a:spcBef>
                <a:spcPts val="1000"/>
              </a:spcBef>
              <a:spcAft>
                <a:spcPts val="0"/>
              </a:spcAft>
              <a:buSzPts val="2200"/>
              <a:buNone/>
              <a:defRPr sz="2200">
                <a:solidFill>
                  <a:srgbClr val="7F7F7F"/>
                </a:solidFill>
              </a:defRPr>
            </a:lvl1pPr>
            <a:lvl2pPr lvl="1" algn="ctr" rtl="0">
              <a:lnSpc>
                <a:spcPct val="120000"/>
              </a:lnSpc>
              <a:spcBef>
                <a:spcPts val="500"/>
              </a:spcBef>
              <a:spcAft>
                <a:spcPts val="0"/>
              </a:spcAft>
              <a:buSzPts val="2000"/>
              <a:buNone/>
              <a:defRPr sz="2000"/>
            </a:lvl2pPr>
            <a:lvl3pPr lvl="2" algn="ctr" rtl="0">
              <a:lnSpc>
                <a:spcPct val="120000"/>
              </a:lnSpc>
              <a:spcBef>
                <a:spcPts val="500"/>
              </a:spcBef>
              <a:spcAft>
                <a:spcPts val="0"/>
              </a:spcAft>
              <a:buSzPts val="1800"/>
              <a:buNone/>
              <a:defRPr sz="1800"/>
            </a:lvl3pPr>
            <a:lvl4pPr lvl="3" algn="ctr" rtl="0">
              <a:lnSpc>
                <a:spcPct val="120000"/>
              </a:lnSpc>
              <a:spcBef>
                <a:spcPts val="500"/>
              </a:spcBef>
              <a:spcAft>
                <a:spcPts val="0"/>
              </a:spcAft>
              <a:buSzPts val="1600"/>
              <a:buNone/>
              <a:defRPr sz="1600"/>
            </a:lvl4pPr>
            <a:lvl5pPr lvl="4" algn="ctr" rtl="0">
              <a:lnSpc>
                <a:spcPct val="120000"/>
              </a:lnSpc>
              <a:spcBef>
                <a:spcPts val="500"/>
              </a:spcBef>
              <a:spcAft>
                <a:spcPts val="0"/>
              </a:spcAft>
              <a:buSzPts val="1600"/>
              <a:buNone/>
              <a:defRPr sz="1600"/>
            </a:lvl5pPr>
            <a:lvl6pPr lvl="5" algn="ctr" rtl="0">
              <a:lnSpc>
                <a:spcPct val="120000"/>
              </a:lnSpc>
              <a:spcBef>
                <a:spcPts val="500"/>
              </a:spcBef>
              <a:spcAft>
                <a:spcPts val="0"/>
              </a:spcAft>
              <a:buSzPts val="1600"/>
              <a:buNone/>
              <a:defRPr sz="1600"/>
            </a:lvl6pPr>
            <a:lvl7pPr lvl="6" algn="ctr" rtl="0">
              <a:lnSpc>
                <a:spcPct val="120000"/>
              </a:lnSpc>
              <a:spcBef>
                <a:spcPts val="500"/>
              </a:spcBef>
              <a:spcAft>
                <a:spcPts val="0"/>
              </a:spcAft>
              <a:buSzPts val="1600"/>
              <a:buNone/>
              <a:defRPr sz="1600"/>
            </a:lvl7pPr>
            <a:lvl8pPr lvl="7" algn="ctr" rtl="0">
              <a:lnSpc>
                <a:spcPct val="120000"/>
              </a:lnSpc>
              <a:spcBef>
                <a:spcPts val="500"/>
              </a:spcBef>
              <a:spcAft>
                <a:spcPts val="0"/>
              </a:spcAft>
              <a:buSzPts val="1600"/>
              <a:buNone/>
              <a:defRPr sz="1600"/>
            </a:lvl8pPr>
            <a:lvl9pPr lvl="8" algn="ctr" rtl="0">
              <a:lnSpc>
                <a:spcPct val="120000"/>
              </a:lnSpc>
              <a:spcBef>
                <a:spcPts val="500"/>
              </a:spcBef>
              <a:spcAft>
                <a:spcPts val="0"/>
              </a:spcAft>
              <a:buSzPts val="1600"/>
              <a:buNone/>
              <a:defRPr sz="1600"/>
            </a:lvl9pPr>
          </a:lstStyle>
          <a:p>
            <a:endParaRPr/>
          </a:p>
        </p:txBody>
      </p:sp>
      <p:sp>
        <p:nvSpPr>
          <p:cNvPr id="436" name="Google Shape;436;p72"/>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7" name="Google Shape;437;p72"/>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8" name="Google Shape;438;p72"/>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39"/>
        <p:cNvGrpSpPr/>
        <p:nvPr/>
      </p:nvGrpSpPr>
      <p:grpSpPr>
        <a:xfrm>
          <a:off x="0" y="0"/>
          <a:ext cx="0" cy="0"/>
          <a:chOff x="0" y="0"/>
          <a:chExt cx="0" cy="0"/>
        </a:xfrm>
      </p:grpSpPr>
      <p:pic>
        <p:nvPicPr>
          <p:cNvPr id="440" name="Google Shape;440;p73"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41" name="Google Shape;441;p73"/>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2" name="Google Shape;442;p73"/>
          <p:cNvSpPr txBox="1">
            <a:spLocks noGrp="1"/>
          </p:cNvSpPr>
          <p:nvPr>
            <p:ph type="body" idx="1"/>
          </p:nvPr>
        </p:nvSpPr>
        <p:spPr>
          <a:xfrm>
            <a:off x="913774" y="2367092"/>
            <a:ext cx="10363800" cy="34242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43" name="Google Shape;443;p73"/>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4" name="Google Shape;444;p73"/>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5" name="Google Shape;445;p73"/>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46"/>
        <p:cNvGrpSpPr/>
        <p:nvPr/>
      </p:nvGrpSpPr>
      <p:grpSpPr>
        <a:xfrm>
          <a:off x="0" y="0"/>
          <a:ext cx="0" cy="0"/>
          <a:chOff x="0" y="0"/>
          <a:chExt cx="0" cy="0"/>
        </a:xfrm>
      </p:grpSpPr>
      <p:pic>
        <p:nvPicPr>
          <p:cNvPr id="447" name="Google Shape;447;p74"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48" name="Google Shape;448;p74"/>
          <p:cNvSpPr txBox="1">
            <a:spLocks noGrp="1"/>
          </p:cNvSpPr>
          <p:nvPr>
            <p:ph type="title"/>
          </p:nvPr>
        </p:nvSpPr>
        <p:spPr>
          <a:xfrm>
            <a:off x="913774" y="828563"/>
            <a:ext cx="10351800" cy="27369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4000"/>
              <a:buFont typeface="Twentieth Century"/>
              <a:buNone/>
              <a:defRPr sz="4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9" name="Google Shape;449;p74"/>
          <p:cNvSpPr txBox="1">
            <a:spLocks noGrp="1"/>
          </p:cNvSpPr>
          <p:nvPr>
            <p:ph type="body" idx="1"/>
          </p:nvPr>
        </p:nvSpPr>
        <p:spPr>
          <a:xfrm>
            <a:off x="913774" y="3657457"/>
            <a:ext cx="10351800" cy="13683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2000"/>
              <a:buNone/>
              <a:defRPr sz="2000">
                <a:solidFill>
                  <a:srgbClr val="7F7F7F"/>
                </a:solidFill>
              </a:defRPr>
            </a:lvl1pPr>
            <a:lvl2pPr marL="914400" lvl="1" indent="-228600" algn="l" rtl="0">
              <a:lnSpc>
                <a:spcPct val="120000"/>
              </a:lnSpc>
              <a:spcBef>
                <a:spcPts val="500"/>
              </a:spcBef>
              <a:spcAft>
                <a:spcPts val="0"/>
              </a:spcAft>
              <a:buSzPts val="2000"/>
              <a:buNone/>
              <a:defRPr sz="2000">
                <a:solidFill>
                  <a:srgbClr val="888888"/>
                </a:solidFill>
              </a:defRPr>
            </a:lvl2pPr>
            <a:lvl3pPr marL="1371600" lvl="2" indent="-228600" algn="l" rtl="0">
              <a:lnSpc>
                <a:spcPct val="120000"/>
              </a:lnSpc>
              <a:spcBef>
                <a:spcPts val="500"/>
              </a:spcBef>
              <a:spcAft>
                <a:spcPts val="0"/>
              </a:spcAft>
              <a:buSzPts val="1800"/>
              <a:buNone/>
              <a:defRPr sz="1800">
                <a:solidFill>
                  <a:srgbClr val="888888"/>
                </a:solidFill>
              </a:defRPr>
            </a:lvl3pPr>
            <a:lvl4pPr marL="1828800" lvl="3" indent="-228600" algn="l" rtl="0">
              <a:lnSpc>
                <a:spcPct val="120000"/>
              </a:lnSpc>
              <a:spcBef>
                <a:spcPts val="500"/>
              </a:spcBef>
              <a:spcAft>
                <a:spcPts val="0"/>
              </a:spcAft>
              <a:buSzPts val="1600"/>
              <a:buNone/>
              <a:defRPr sz="1600">
                <a:solidFill>
                  <a:srgbClr val="888888"/>
                </a:solidFill>
              </a:defRPr>
            </a:lvl4pPr>
            <a:lvl5pPr marL="2286000" lvl="4" indent="-228600" algn="l" rtl="0">
              <a:lnSpc>
                <a:spcPct val="120000"/>
              </a:lnSpc>
              <a:spcBef>
                <a:spcPts val="500"/>
              </a:spcBef>
              <a:spcAft>
                <a:spcPts val="0"/>
              </a:spcAft>
              <a:buSzPts val="1600"/>
              <a:buNone/>
              <a:defRPr sz="1600">
                <a:solidFill>
                  <a:srgbClr val="888888"/>
                </a:solidFill>
              </a:defRPr>
            </a:lvl5pPr>
            <a:lvl6pPr marL="2743200" lvl="5" indent="-228600" algn="l" rtl="0">
              <a:lnSpc>
                <a:spcPct val="120000"/>
              </a:lnSpc>
              <a:spcBef>
                <a:spcPts val="500"/>
              </a:spcBef>
              <a:spcAft>
                <a:spcPts val="0"/>
              </a:spcAft>
              <a:buSzPts val="1600"/>
              <a:buNone/>
              <a:defRPr sz="1600">
                <a:solidFill>
                  <a:srgbClr val="888888"/>
                </a:solidFill>
              </a:defRPr>
            </a:lvl6pPr>
            <a:lvl7pPr marL="3200400" lvl="6" indent="-228600" algn="l" rtl="0">
              <a:lnSpc>
                <a:spcPct val="120000"/>
              </a:lnSpc>
              <a:spcBef>
                <a:spcPts val="500"/>
              </a:spcBef>
              <a:spcAft>
                <a:spcPts val="0"/>
              </a:spcAft>
              <a:buSzPts val="1600"/>
              <a:buNone/>
              <a:defRPr sz="1600">
                <a:solidFill>
                  <a:srgbClr val="888888"/>
                </a:solidFill>
              </a:defRPr>
            </a:lvl7pPr>
            <a:lvl8pPr marL="3657600" lvl="7" indent="-228600" algn="l" rtl="0">
              <a:lnSpc>
                <a:spcPct val="120000"/>
              </a:lnSpc>
              <a:spcBef>
                <a:spcPts val="500"/>
              </a:spcBef>
              <a:spcAft>
                <a:spcPts val="0"/>
              </a:spcAft>
              <a:buSzPts val="1600"/>
              <a:buNone/>
              <a:defRPr sz="1600">
                <a:solidFill>
                  <a:srgbClr val="888888"/>
                </a:solidFill>
              </a:defRPr>
            </a:lvl8pPr>
            <a:lvl9pPr marL="4114800" lvl="8" indent="-228600" algn="l" rtl="0">
              <a:lnSpc>
                <a:spcPct val="120000"/>
              </a:lnSpc>
              <a:spcBef>
                <a:spcPts val="500"/>
              </a:spcBef>
              <a:spcAft>
                <a:spcPts val="0"/>
              </a:spcAft>
              <a:buSzPts val="1600"/>
              <a:buNone/>
              <a:defRPr sz="1600">
                <a:solidFill>
                  <a:srgbClr val="888888"/>
                </a:solidFill>
              </a:defRPr>
            </a:lvl9pPr>
          </a:lstStyle>
          <a:p>
            <a:endParaRPr/>
          </a:p>
        </p:txBody>
      </p:sp>
      <p:sp>
        <p:nvSpPr>
          <p:cNvPr id="450" name="Google Shape;450;p74"/>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51" name="Google Shape;451;p74"/>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52" name="Google Shape;452;p74"/>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3"/>
        <p:cNvGrpSpPr/>
        <p:nvPr/>
      </p:nvGrpSpPr>
      <p:grpSpPr>
        <a:xfrm>
          <a:off x="0" y="0"/>
          <a:ext cx="0" cy="0"/>
          <a:chOff x="0" y="0"/>
          <a:chExt cx="0" cy="0"/>
        </a:xfrm>
      </p:grpSpPr>
      <p:pic>
        <p:nvPicPr>
          <p:cNvPr id="454" name="Google Shape;454;p75"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5" name="Google Shape;455;p75"/>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6" name="Google Shape;456;p75"/>
          <p:cNvSpPr txBox="1">
            <a:spLocks noGrp="1"/>
          </p:cNvSpPr>
          <p:nvPr>
            <p:ph type="body" idx="1"/>
          </p:nvPr>
        </p:nvSpPr>
        <p:spPr>
          <a:xfrm>
            <a:off x="913774" y="2367092"/>
            <a:ext cx="5106000" cy="34242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57" name="Google Shape;457;p75"/>
          <p:cNvSpPr txBox="1">
            <a:spLocks noGrp="1"/>
          </p:cNvSpPr>
          <p:nvPr>
            <p:ph type="body" idx="2"/>
          </p:nvPr>
        </p:nvSpPr>
        <p:spPr>
          <a:xfrm>
            <a:off x="6172200" y="2367092"/>
            <a:ext cx="5105400" cy="34242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58" name="Google Shape;458;p75"/>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59" name="Google Shape;459;p75"/>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60" name="Google Shape;460;p75"/>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8"/>
          <p:cNvSpPr txBox="1">
            <a:spLocks noGrp="1"/>
          </p:cNvSpPr>
          <p:nvPr>
            <p:ph type="body" idx="1"/>
          </p:nvPr>
        </p:nvSpPr>
        <p:spPr>
          <a:xfrm>
            <a:off x="3899160" y="44028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4" name="Google Shape;34;p8"/>
          <p:cNvSpPr txBox="1">
            <a:spLocks noGrp="1"/>
          </p:cNvSpPr>
          <p:nvPr>
            <p:ph type="body" idx="2"/>
          </p:nvPr>
        </p:nvSpPr>
        <p:spPr>
          <a:xfrm>
            <a:off x="7836120" y="4402800"/>
            <a:ext cx="3749040" cy="13640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5" name="Google Shape;35;p8"/>
          <p:cNvSpPr txBox="1">
            <a:spLocks noGrp="1"/>
          </p:cNvSpPr>
          <p:nvPr>
            <p:ph type="body" idx="3"/>
          </p:nvPr>
        </p:nvSpPr>
        <p:spPr>
          <a:xfrm>
            <a:off x="3899160" y="51156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1"/>
        <p:cNvGrpSpPr/>
        <p:nvPr/>
      </p:nvGrpSpPr>
      <p:grpSpPr>
        <a:xfrm>
          <a:off x="0" y="0"/>
          <a:ext cx="0" cy="0"/>
          <a:chOff x="0" y="0"/>
          <a:chExt cx="0" cy="0"/>
        </a:xfrm>
      </p:grpSpPr>
      <p:pic>
        <p:nvPicPr>
          <p:cNvPr id="462" name="Google Shape;462;p76"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3" name="Google Shape;463;p76"/>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4" name="Google Shape;464;p76"/>
          <p:cNvSpPr txBox="1">
            <a:spLocks noGrp="1"/>
          </p:cNvSpPr>
          <p:nvPr>
            <p:ph type="body" idx="1"/>
          </p:nvPr>
        </p:nvSpPr>
        <p:spPr>
          <a:xfrm>
            <a:off x="1146328" y="2371018"/>
            <a:ext cx="4873500" cy="680100"/>
          </a:xfrm>
          <a:prstGeom prst="rect">
            <a:avLst/>
          </a:prstGeom>
          <a:noFill/>
          <a:ln>
            <a:noFill/>
          </a:ln>
        </p:spPr>
        <p:txBody>
          <a:bodyPr spcFirstLastPara="1" wrap="square" lIns="91425" tIns="45700" rIns="91425" bIns="45700" anchor="b" anchorCtr="0">
            <a:noAutofit/>
          </a:bodyPr>
          <a:lstStyle>
            <a:lvl1pPr marL="457200" lvl="0" indent="-228600" algn="l" rtl="0">
              <a:lnSpc>
                <a:spcPct val="85000"/>
              </a:lnSpc>
              <a:spcBef>
                <a:spcPts val="1000"/>
              </a:spcBef>
              <a:spcAft>
                <a:spcPts val="0"/>
              </a:spcAft>
              <a:buSzPts val="2600"/>
              <a:buNone/>
              <a:defRPr sz="26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465" name="Google Shape;465;p76"/>
          <p:cNvSpPr txBox="1">
            <a:spLocks noGrp="1"/>
          </p:cNvSpPr>
          <p:nvPr>
            <p:ph type="body" idx="2"/>
          </p:nvPr>
        </p:nvSpPr>
        <p:spPr>
          <a:xfrm>
            <a:off x="913774" y="3051012"/>
            <a:ext cx="5106000" cy="27402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66" name="Google Shape;466;p76"/>
          <p:cNvSpPr txBox="1">
            <a:spLocks noGrp="1"/>
          </p:cNvSpPr>
          <p:nvPr>
            <p:ph type="body" idx="3"/>
          </p:nvPr>
        </p:nvSpPr>
        <p:spPr>
          <a:xfrm>
            <a:off x="6396423" y="2371018"/>
            <a:ext cx="4881900" cy="680100"/>
          </a:xfrm>
          <a:prstGeom prst="rect">
            <a:avLst/>
          </a:prstGeom>
          <a:noFill/>
          <a:ln>
            <a:noFill/>
          </a:ln>
        </p:spPr>
        <p:txBody>
          <a:bodyPr spcFirstLastPara="1" wrap="square" lIns="91425" tIns="45700" rIns="91425" bIns="45700" anchor="b" anchorCtr="0">
            <a:noAutofit/>
          </a:bodyPr>
          <a:lstStyle>
            <a:lvl1pPr marL="457200" lvl="0" indent="-228600" algn="l" rtl="0">
              <a:lnSpc>
                <a:spcPct val="85000"/>
              </a:lnSpc>
              <a:spcBef>
                <a:spcPts val="1000"/>
              </a:spcBef>
              <a:spcAft>
                <a:spcPts val="0"/>
              </a:spcAft>
              <a:buSzPts val="2600"/>
              <a:buNone/>
              <a:defRPr sz="26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467" name="Google Shape;467;p76"/>
          <p:cNvSpPr txBox="1">
            <a:spLocks noGrp="1"/>
          </p:cNvSpPr>
          <p:nvPr>
            <p:ph type="body" idx="4"/>
          </p:nvPr>
        </p:nvSpPr>
        <p:spPr>
          <a:xfrm>
            <a:off x="6172200" y="3051012"/>
            <a:ext cx="5105400" cy="27402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68" name="Google Shape;468;p76"/>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69" name="Google Shape;469;p76"/>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0" name="Google Shape;470;p76"/>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1"/>
        <p:cNvGrpSpPr/>
        <p:nvPr/>
      </p:nvGrpSpPr>
      <p:grpSpPr>
        <a:xfrm>
          <a:off x="0" y="0"/>
          <a:ext cx="0" cy="0"/>
          <a:chOff x="0" y="0"/>
          <a:chExt cx="0" cy="0"/>
        </a:xfrm>
      </p:grpSpPr>
      <p:pic>
        <p:nvPicPr>
          <p:cNvPr id="472" name="Google Shape;472;p77"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73" name="Google Shape;473;p77"/>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4" name="Google Shape;474;p77"/>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5" name="Google Shape;475;p77"/>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6" name="Google Shape;476;p77"/>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77"/>
        <p:cNvGrpSpPr/>
        <p:nvPr/>
      </p:nvGrpSpPr>
      <p:grpSpPr>
        <a:xfrm>
          <a:off x="0" y="0"/>
          <a:ext cx="0" cy="0"/>
          <a:chOff x="0" y="0"/>
          <a:chExt cx="0" cy="0"/>
        </a:xfrm>
      </p:grpSpPr>
      <p:pic>
        <p:nvPicPr>
          <p:cNvPr id="478" name="Google Shape;478;p78"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79" name="Google Shape;479;p78"/>
          <p:cNvSpPr txBox="1">
            <a:spLocks noGrp="1"/>
          </p:cNvSpPr>
          <p:nvPr>
            <p:ph type="title"/>
          </p:nvPr>
        </p:nvSpPr>
        <p:spPr>
          <a:xfrm>
            <a:off x="913775" y="609600"/>
            <a:ext cx="3935700" cy="20232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0" name="Google Shape;480;p78"/>
          <p:cNvSpPr txBox="1">
            <a:spLocks noGrp="1"/>
          </p:cNvSpPr>
          <p:nvPr>
            <p:ph type="body" idx="1"/>
          </p:nvPr>
        </p:nvSpPr>
        <p:spPr>
          <a:xfrm>
            <a:off x="5078062" y="609600"/>
            <a:ext cx="6200100" cy="51816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481" name="Google Shape;481;p78"/>
          <p:cNvSpPr txBox="1">
            <a:spLocks noGrp="1"/>
          </p:cNvSpPr>
          <p:nvPr>
            <p:ph type="body" idx="2"/>
          </p:nvPr>
        </p:nvSpPr>
        <p:spPr>
          <a:xfrm>
            <a:off x="913774" y="2632852"/>
            <a:ext cx="3935700" cy="31584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482" name="Google Shape;482;p78"/>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3" name="Google Shape;483;p78"/>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4" name="Google Shape;484;p78"/>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85"/>
        <p:cNvGrpSpPr/>
        <p:nvPr/>
      </p:nvGrpSpPr>
      <p:grpSpPr>
        <a:xfrm>
          <a:off x="0" y="0"/>
          <a:ext cx="0" cy="0"/>
          <a:chOff x="0" y="0"/>
          <a:chExt cx="0" cy="0"/>
        </a:xfrm>
      </p:grpSpPr>
      <p:pic>
        <p:nvPicPr>
          <p:cNvPr id="486" name="Google Shape;486;p79"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87" name="Google Shape;487;p79"/>
          <p:cNvSpPr txBox="1">
            <a:spLocks noGrp="1"/>
          </p:cNvSpPr>
          <p:nvPr>
            <p:ph type="title"/>
          </p:nvPr>
        </p:nvSpPr>
        <p:spPr>
          <a:xfrm>
            <a:off x="913774" y="609600"/>
            <a:ext cx="5934900" cy="20232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8" name="Google Shape;488;p79"/>
          <p:cNvSpPr>
            <a:spLocks noGrp="1"/>
          </p:cNvSpPr>
          <p:nvPr>
            <p:ph type="pic" idx="2"/>
          </p:nvPr>
        </p:nvSpPr>
        <p:spPr>
          <a:xfrm>
            <a:off x="7424803" y="609601"/>
            <a:ext cx="3255300" cy="5181600"/>
          </a:xfrm>
          <a:prstGeom prst="roundRect">
            <a:avLst>
              <a:gd name="adj" fmla="val 4943"/>
            </a:avLst>
          </a:prstGeom>
          <a:noFill/>
          <a:ln w="82550" cap="sq" cmpd="sng">
            <a:solidFill>
              <a:srgbClr val="EAEAEA"/>
            </a:solidFill>
            <a:prstDash val="solid"/>
            <a:miter lim="800000"/>
            <a:headEnd type="none" w="sm" len="sm"/>
            <a:tailEnd type="none" w="sm" len="sm"/>
          </a:ln>
        </p:spPr>
        <p:txBody>
          <a:bodyPr spcFirstLastPara="1" wrap="square" lIns="91425" tIns="45700" rIns="91425" bIns="45700" anchor="t" anchorCtr="0">
            <a:noAutofit/>
          </a:bodyPr>
          <a:lstStyle>
            <a:lvl1pPr marR="0" lvl="0" algn="l" rtl="0">
              <a:lnSpc>
                <a:spcPct val="120000"/>
              </a:lnSpc>
              <a:spcBef>
                <a:spcPts val="1000"/>
              </a:spcBef>
              <a:spcAft>
                <a:spcPts val="0"/>
              </a:spcAft>
              <a:buClr>
                <a:schemeClr val="dk1"/>
              </a:buClr>
              <a:buSzPts val="3200"/>
              <a:buFont typeface="Arial"/>
              <a:buNone/>
              <a:defRPr sz="3200" b="0" i="0" u="none" strike="noStrike" cap="none">
                <a:solidFill>
                  <a:schemeClr val="dk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dk1"/>
              </a:buClr>
              <a:buSzPts val="2800"/>
              <a:buFont typeface="Arial"/>
              <a:buNone/>
              <a:defRPr sz="2800" b="0" i="0" u="none" strike="noStrike" cap="none">
                <a:solidFill>
                  <a:schemeClr val="dk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dk1"/>
              </a:buClr>
              <a:buSzPts val="2400"/>
              <a:buFont typeface="Arial"/>
              <a:buNone/>
              <a:defRPr sz="2400" b="0" i="0" u="none" strike="noStrike" cap="none">
                <a:solidFill>
                  <a:schemeClr val="dk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489" name="Google Shape;489;p79"/>
          <p:cNvSpPr txBox="1">
            <a:spLocks noGrp="1"/>
          </p:cNvSpPr>
          <p:nvPr>
            <p:ph type="body" idx="1"/>
          </p:nvPr>
        </p:nvSpPr>
        <p:spPr>
          <a:xfrm>
            <a:off x="913794" y="2632852"/>
            <a:ext cx="5934900" cy="31584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490" name="Google Shape;490;p79"/>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1" name="Google Shape;491;p79"/>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2" name="Google Shape;492;p79"/>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493"/>
        <p:cNvGrpSpPr/>
        <p:nvPr/>
      </p:nvGrpSpPr>
      <p:grpSpPr>
        <a:xfrm>
          <a:off x="0" y="0"/>
          <a:ext cx="0" cy="0"/>
          <a:chOff x="0" y="0"/>
          <a:chExt cx="0" cy="0"/>
        </a:xfrm>
      </p:grpSpPr>
      <p:pic>
        <p:nvPicPr>
          <p:cNvPr id="494" name="Google Shape;494;p80"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5" name="Google Shape;495;p80"/>
          <p:cNvSpPr txBox="1">
            <a:spLocks noGrp="1"/>
          </p:cNvSpPr>
          <p:nvPr>
            <p:ph type="title"/>
          </p:nvPr>
        </p:nvSpPr>
        <p:spPr>
          <a:xfrm>
            <a:off x="913794" y="4289374"/>
            <a:ext cx="10364400" cy="8115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96" name="Google Shape;496;p80"/>
          <p:cNvSpPr>
            <a:spLocks noGrp="1"/>
          </p:cNvSpPr>
          <p:nvPr>
            <p:ph type="pic" idx="2"/>
          </p:nvPr>
        </p:nvSpPr>
        <p:spPr>
          <a:xfrm>
            <a:off x="1184744" y="698261"/>
            <a:ext cx="9822600" cy="3214200"/>
          </a:xfrm>
          <a:prstGeom prst="roundRect">
            <a:avLst>
              <a:gd name="adj" fmla="val 4944"/>
            </a:avLst>
          </a:prstGeom>
          <a:noFill/>
          <a:ln w="82550" cap="sq" cmpd="sng">
            <a:solidFill>
              <a:srgbClr val="EAEAEA"/>
            </a:solidFill>
            <a:prstDash val="solid"/>
            <a:miter lim="800000"/>
            <a:headEnd type="none" w="sm" len="sm"/>
            <a:tailEnd type="none" w="sm" len="sm"/>
          </a:ln>
        </p:spPr>
        <p:txBody>
          <a:bodyPr spcFirstLastPara="1" wrap="square" lIns="91425" tIns="45700" rIns="91425" bIns="45700" anchor="t" anchorCtr="0">
            <a:noAutofit/>
          </a:bodyPr>
          <a:lstStyle>
            <a:lvl1pPr marR="0" lvl="0" algn="ctr" rtl="0">
              <a:lnSpc>
                <a:spcPct val="120000"/>
              </a:lnSpc>
              <a:spcBef>
                <a:spcPts val="1000"/>
              </a:spcBef>
              <a:spcAft>
                <a:spcPts val="0"/>
              </a:spcAft>
              <a:buClr>
                <a:schemeClr val="dk1"/>
              </a:buClr>
              <a:buSzPts val="3200"/>
              <a:buFont typeface="Arial"/>
              <a:buNone/>
              <a:defRPr sz="3200" b="0" i="0" u="none" strike="noStrike" cap="none">
                <a:solidFill>
                  <a:schemeClr val="dk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dk1"/>
              </a:buClr>
              <a:buSzPts val="2800"/>
              <a:buFont typeface="Arial"/>
              <a:buNone/>
              <a:defRPr sz="2800" b="0" i="0" u="none" strike="noStrike" cap="none">
                <a:solidFill>
                  <a:schemeClr val="dk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dk1"/>
              </a:buClr>
              <a:buSzPts val="2400"/>
              <a:buFont typeface="Arial"/>
              <a:buNone/>
              <a:defRPr sz="2400" b="0" i="0" u="none" strike="noStrike" cap="none">
                <a:solidFill>
                  <a:schemeClr val="dk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dk1"/>
              </a:buClr>
              <a:buSzPts val="2000"/>
              <a:buFont typeface="Arial"/>
              <a:buNone/>
              <a:defRPr sz="20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497" name="Google Shape;497;p80"/>
          <p:cNvSpPr txBox="1">
            <a:spLocks noGrp="1"/>
          </p:cNvSpPr>
          <p:nvPr>
            <p:ph type="body" idx="1"/>
          </p:nvPr>
        </p:nvSpPr>
        <p:spPr>
          <a:xfrm>
            <a:off x="913774" y="5108728"/>
            <a:ext cx="10364400" cy="6825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498" name="Google Shape;498;p80"/>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9" name="Google Shape;499;p80"/>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0" name="Google Shape;500;p80"/>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501"/>
        <p:cNvGrpSpPr/>
        <p:nvPr/>
      </p:nvGrpSpPr>
      <p:grpSpPr>
        <a:xfrm>
          <a:off x="0" y="0"/>
          <a:ext cx="0" cy="0"/>
          <a:chOff x="0" y="0"/>
          <a:chExt cx="0" cy="0"/>
        </a:xfrm>
      </p:grpSpPr>
      <p:pic>
        <p:nvPicPr>
          <p:cNvPr id="502" name="Google Shape;502;p81"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03" name="Google Shape;503;p81"/>
          <p:cNvSpPr txBox="1">
            <a:spLocks noGrp="1"/>
          </p:cNvSpPr>
          <p:nvPr>
            <p:ph type="title"/>
          </p:nvPr>
        </p:nvSpPr>
        <p:spPr>
          <a:xfrm>
            <a:off x="913774" y="609599"/>
            <a:ext cx="10364400" cy="34272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4" name="Google Shape;504;p81"/>
          <p:cNvSpPr txBox="1">
            <a:spLocks noGrp="1"/>
          </p:cNvSpPr>
          <p:nvPr>
            <p:ph type="body" idx="1"/>
          </p:nvPr>
        </p:nvSpPr>
        <p:spPr>
          <a:xfrm>
            <a:off x="913775" y="4204821"/>
            <a:ext cx="10364400" cy="1586400"/>
          </a:xfrm>
          <a:prstGeom prst="rect">
            <a:avLst/>
          </a:prstGeom>
          <a:noFill/>
          <a:ln>
            <a:noFill/>
          </a:ln>
        </p:spPr>
        <p:txBody>
          <a:bodyPr spcFirstLastPara="1" wrap="square" lIns="91425" tIns="45700" rIns="91425" bIns="45700" anchor="ctr" anchorCtr="0">
            <a:normAutofit/>
          </a:bodyPr>
          <a:lstStyle>
            <a:lvl1pPr marL="457200" lvl="0" indent="-228600" algn="ctr" rtl="0">
              <a:lnSpc>
                <a:spcPct val="120000"/>
              </a:lnSpc>
              <a:spcBef>
                <a:spcPts val="10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505" name="Google Shape;505;p81"/>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6" name="Google Shape;506;p81"/>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7" name="Google Shape;507;p81"/>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508"/>
        <p:cNvGrpSpPr/>
        <p:nvPr/>
      </p:nvGrpSpPr>
      <p:grpSpPr>
        <a:xfrm>
          <a:off x="0" y="0"/>
          <a:ext cx="0" cy="0"/>
          <a:chOff x="0" y="0"/>
          <a:chExt cx="0" cy="0"/>
        </a:xfrm>
      </p:grpSpPr>
      <p:pic>
        <p:nvPicPr>
          <p:cNvPr id="509" name="Google Shape;509;p82"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0" name="Google Shape;510;p82"/>
          <p:cNvSpPr txBox="1">
            <a:spLocks noGrp="1"/>
          </p:cNvSpPr>
          <p:nvPr>
            <p:ph type="title"/>
          </p:nvPr>
        </p:nvSpPr>
        <p:spPr>
          <a:xfrm>
            <a:off x="1446212" y="609600"/>
            <a:ext cx="9302700" cy="29928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1" name="Google Shape;511;p82"/>
          <p:cNvSpPr txBox="1">
            <a:spLocks noGrp="1"/>
          </p:cNvSpPr>
          <p:nvPr>
            <p:ph type="body" idx="1"/>
          </p:nvPr>
        </p:nvSpPr>
        <p:spPr>
          <a:xfrm>
            <a:off x="1720644" y="3610032"/>
            <a:ext cx="8752200" cy="5949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512" name="Google Shape;512;p82"/>
          <p:cNvSpPr txBox="1">
            <a:spLocks noGrp="1"/>
          </p:cNvSpPr>
          <p:nvPr>
            <p:ph type="body" idx="2"/>
          </p:nvPr>
        </p:nvSpPr>
        <p:spPr>
          <a:xfrm>
            <a:off x="913774" y="4372796"/>
            <a:ext cx="10364400" cy="1421100"/>
          </a:xfrm>
          <a:prstGeom prst="rect">
            <a:avLst/>
          </a:prstGeom>
          <a:noFill/>
          <a:ln>
            <a:noFill/>
          </a:ln>
        </p:spPr>
        <p:txBody>
          <a:bodyPr spcFirstLastPara="1" wrap="square" lIns="91425" tIns="45700" rIns="91425" bIns="45700" anchor="ctr" anchorCtr="0">
            <a:normAutofit/>
          </a:bodyPr>
          <a:lstStyle>
            <a:lvl1pPr marL="457200" lvl="0" indent="-228600" algn="ctr" rtl="0">
              <a:lnSpc>
                <a:spcPct val="120000"/>
              </a:lnSpc>
              <a:spcBef>
                <a:spcPts val="10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513" name="Google Shape;513;p82"/>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4" name="Google Shape;514;p82"/>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15" name="Google Shape;515;p82"/>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16" name="Google Shape;516;p82"/>
          <p:cNvSpPr txBox="1"/>
          <p:nvPr/>
        </p:nvSpPr>
        <p:spPr>
          <a:xfrm>
            <a:off x="1001488" y="754166"/>
            <a:ext cx="609600" cy="584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Twentieth Century"/>
              <a:buNone/>
            </a:pPr>
            <a:r>
              <a:rPr lang="en-US" sz="8000" b="0" cap="none">
                <a:solidFill>
                  <a:schemeClr val="dk1"/>
                </a:solidFill>
                <a:latin typeface="Twentieth Century"/>
                <a:ea typeface="Twentieth Century"/>
                <a:cs typeface="Twentieth Century"/>
                <a:sym typeface="Twentieth Century"/>
              </a:rPr>
              <a:t>“</a:t>
            </a:r>
            <a:endParaRPr/>
          </a:p>
        </p:txBody>
      </p:sp>
      <p:sp>
        <p:nvSpPr>
          <p:cNvPr id="517" name="Google Shape;517;p82"/>
          <p:cNvSpPr txBox="1"/>
          <p:nvPr/>
        </p:nvSpPr>
        <p:spPr>
          <a:xfrm>
            <a:off x="10557558" y="2993578"/>
            <a:ext cx="609600" cy="5847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Twentieth Century"/>
              <a:buNone/>
            </a:pPr>
            <a:r>
              <a:rPr lang="en-US" sz="8000" b="0"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518"/>
        <p:cNvGrpSpPr/>
        <p:nvPr/>
      </p:nvGrpSpPr>
      <p:grpSpPr>
        <a:xfrm>
          <a:off x="0" y="0"/>
          <a:ext cx="0" cy="0"/>
          <a:chOff x="0" y="0"/>
          <a:chExt cx="0" cy="0"/>
        </a:xfrm>
      </p:grpSpPr>
      <p:pic>
        <p:nvPicPr>
          <p:cNvPr id="519" name="Google Shape;519;p83"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0" name="Google Shape;520;p83"/>
          <p:cNvSpPr txBox="1">
            <a:spLocks noGrp="1"/>
          </p:cNvSpPr>
          <p:nvPr>
            <p:ph type="title"/>
          </p:nvPr>
        </p:nvSpPr>
        <p:spPr>
          <a:xfrm>
            <a:off x="913775" y="2138721"/>
            <a:ext cx="10364400" cy="25119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1" name="Google Shape;521;p83"/>
          <p:cNvSpPr txBox="1">
            <a:spLocks noGrp="1"/>
          </p:cNvSpPr>
          <p:nvPr>
            <p:ph type="body" idx="1"/>
          </p:nvPr>
        </p:nvSpPr>
        <p:spPr>
          <a:xfrm>
            <a:off x="913775" y="4662335"/>
            <a:ext cx="10364400" cy="11406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600"/>
              <a:buNone/>
              <a:defRPr sz="1600"/>
            </a:lvl1pPr>
            <a:lvl2pPr marL="914400" lvl="1" indent="-228600" algn="l" rtl="0">
              <a:lnSpc>
                <a:spcPct val="120000"/>
              </a:lnSpc>
              <a:spcBef>
                <a:spcPts val="500"/>
              </a:spcBef>
              <a:spcAft>
                <a:spcPts val="0"/>
              </a:spcAft>
              <a:buSzPts val="1400"/>
              <a:buNone/>
              <a:defRPr sz="1400"/>
            </a:lvl2pPr>
            <a:lvl3pPr marL="1371600" lvl="2" indent="-228600" algn="l" rtl="0">
              <a:lnSpc>
                <a:spcPct val="120000"/>
              </a:lnSpc>
              <a:spcBef>
                <a:spcPts val="500"/>
              </a:spcBef>
              <a:spcAft>
                <a:spcPts val="0"/>
              </a:spcAft>
              <a:buSzPts val="1200"/>
              <a:buNone/>
              <a:defRPr sz="1200"/>
            </a:lvl3pPr>
            <a:lvl4pPr marL="1828800" lvl="3" indent="-228600" algn="l" rtl="0">
              <a:lnSpc>
                <a:spcPct val="120000"/>
              </a:lnSpc>
              <a:spcBef>
                <a:spcPts val="500"/>
              </a:spcBef>
              <a:spcAft>
                <a:spcPts val="0"/>
              </a:spcAft>
              <a:buSzPts val="1000"/>
              <a:buNone/>
              <a:defRPr sz="1000"/>
            </a:lvl4pPr>
            <a:lvl5pPr marL="2286000" lvl="4" indent="-228600" algn="l" rtl="0">
              <a:lnSpc>
                <a:spcPct val="120000"/>
              </a:lnSpc>
              <a:spcBef>
                <a:spcPts val="500"/>
              </a:spcBef>
              <a:spcAft>
                <a:spcPts val="0"/>
              </a:spcAft>
              <a:buSzPts val="1000"/>
              <a:buNone/>
              <a:defRPr sz="1000"/>
            </a:lvl5pPr>
            <a:lvl6pPr marL="2743200" lvl="5" indent="-228600" algn="l" rtl="0">
              <a:lnSpc>
                <a:spcPct val="120000"/>
              </a:lnSpc>
              <a:spcBef>
                <a:spcPts val="500"/>
              </a:spcBef>
              <a:spcAft>
                <a:spcPts val="0"/>
              </a:spcAft>
              <a:buSzPts val="1000"/>
              <a:buNone/>
              <a:defRPr sz="1000"/>
            </a:lvl6pPr>
            <a:lvl7pPr marL="3200400" lvl="6" indent="-228600" algn="l" rtl="0">
              <a:lnSpc>
                <a:spcPct val="120000"/>
              </a:lnSpc>
              <a:spcBef>
                <a:spcPts val="500"/>
              </a:spcBef>
              <a:spcAft>
                <a:spcPts val="0"/>
              </a:spcAft>
              <a:buSzPts val="1000"/>
              <a:buNone/>
              <a:defRPr sz="1000"/>
            </a:lvl7pPr>
            <a:lvl8pPr marL="3657600" lvl="7" indent="-228600" algn="l" rtl="0">
              <a:lnSpc>
                <a:spcPct val="120000"/>
              </a:lnSpc>
              <a:spcBef>
                <a:spcPts val="500"/>
              </a:spcBef>
              <a:spcAft>
                <a:spcPts val="0"/>
              </a:spcAft>
              <a:buSzPts val="1000"/>
              <a:buNone/>
              <a:defRPr sz="1000"/>
            </a:lvl8pPr>
            <a:lvl9pPr marL="4114800" lvl="8" indent="-228600" algn="l" rtl="0">
              <a:lnSpc>
                <a:spcPct val="120000"/>
              </a:lnSpc>
              <a:spcBef>
                <a:spcPts val="500"/>
              </a:spcBef>
              <a:spcAft>
                <a:spcPts val="0"/>
              </a:spcAft>
              <a:buSzPts val="1000"/>
              <a:buNone/>
              <a:defRPr sz="1000"/>
            </a:lvl9pPr>
          </a:lstStyle>
          <a:p>
            <a:endParaRPr/>
          </a:p>
        </p:txBody>
      </p:sp>
      <p:sp>
        <p:nvSpPr>
          <p:cNvPr id="522" name="Google Shape;522;p83"/>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3" name="Google Shape;523;p83"/>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4" name="Google Shape;524;p83"/>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525"/>
        <p:cNvGrpSpPr/>
        <p:nvPr/>
      </p:nvGrpSpPr>
      <p:grpSpPr>
        <a:xfrm>
          <a:off x="0" y="0"/>
          <a:ext cx="0" cy="0"/>
          <a:chOff x="0" y="0"/>
          <a:chExt cx="0" cy="0"/>
        </a:xfrm>
      </p:grpSpPr>
      <p:pic>
        <p:nvPicPr>
          <p:cNvPr id="526" name="Google Shape;526;p84"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7" name="Google Shape;527;p84"/>
          <p:cNvSpPr txBox="1">
            <a:spLocks noGrp="1"/>
          </p:cNvSpPr>
          <p:nvPr>
            <p:ph type="title"/>
          </p:nvPr>
        </p:nvSpPr>
        <p:spPr>
          <a:xfrm>
            <a:off x="913774" y="609600"/>
            <a:ext cx="10364400" cy="16050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8" name="Google Shape;528;p84"/>
          <p:cNvSpPr txBox="1">
            <a:spLocks noGrp="1"/>
          </p:cNvSpPr>
          <p:nvPr>
            <p:ph type="body" idx="1"/>
          </p:nvPr>
        </p:nvSpPr>
        <p:spPr>
          <a:xfrm>
            <a:off x="913774" y="2367093"/>
            <a:ext cx="3299100" cy="576300"/>
          </a:xfrm>
          <a:prstGeom prst="rect">
            <a:avLst/>
          </a:prstGeom>
          <a:noFill/>
          <a:ln>
            <a:noFill/>
          </a:ln>
        </p:spPr>
        <p:txBody>
          <a:bodyPr spcFirstLastPara="1" wrap="square" lIns="91425" tIns="45700" rIns="91425" bIns="45700" anchor="b" anchorCtr="0">
            <a:noAutofit/>
          </a:bodyPr>
          <a:lstStyle>
            <a:lvl1pPr marL="457200" lvl="0" indent="-228600" algn="ctr" rtl="0">
              <a:lnSpc>
                <a:spcPct val="85000"/>
              </a:lnSpc>
              <a:spcBef>
                <a:spcPts val="1000"/>
              </a:spcBef>
              <a:spcAft>
                <a:spcPts val="0"/>
              </a:spcAft>
              <a:buSzPts val="2400"/>
              <a:buNone/>
              <a:defRPr sz="24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529" name="Google Shape;529;p84"/>
          <p:cNvSpPr txBox="1">
            <a:spLocks noGrp="1"/>
          </p:cNvSpPr>
          <p:nvPr>
            <p:ph type="body" idx="2"/>
          </p:nvPr>
        </p:nvSpPr>
        <p:spPr>
          <a:xfrm>
            <a:off x="913774" y="2943355"/>
            <a:ext cx="3299100" cy="28479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200"/>
              <a:buNone/>
              <a:defRPr sz="1200"/>
            </a:lvl2pPr>
            <a:lvl3pPr marL="1371600" lvl="2" indent="-228600" algn="l" rtl="0">
              <a:lnSpc>
                <a:spcPct val="120000"/>
              </a:lnSpc>
              <a:spcBef>
                <a:spcPts val="500"/>
              </a:spcBef>
              <a:spcAft>
                <a:spcPts val="0"/>
              </a:spcAft>
              <a:buSzPts val="1000"/>
              <a:buNone/>
              <a:defRPr sz="1000"/>
            </a:lvl3pPr>
            <a:lvl4pPr marL="1828800" lvl="3" indent="-228600" algn="l" rtl="0">
              <a:lnSpc>
                <a:spcPct val="120000"/>
              </a:lnSpc>
              <a:spcBef>
                <a:spcPts val="500"/>
              </a:spcBef>
              <a:spcAft>
                <a:spcPts val="0"/>
              </a:spcAft>
              <a:buSzPts val="900"/>
              <a:buNone/>
              <a:defRPr sz="900"/>
            </a:lvl4pPr>
            <a:lvl5pPr marL="2286000" lvl="4" indent="-228600" algn="l" rtl="0">
              <a:lnSpc>
                <a:spcPct val="120000"/>
              </a:lnSpc>
              <a:spcBef>
                <a:spcPts val="500"/>
              </a:spcBef>
              <a:spcAft>
                <a:spcPts val="0"/>
              </a:spcAft>
              <a:buSzPts val="900"/>
              <a:buNone/>
              <a:defRPr sz="900"/>
            </a:lvl5pPr>
            <a:lvl6pPr marL="2743200" lvl="5" indent="-228600" algn="l" rtl="0">
              <a:lnSpc>
                <a:spcPct val="120000"/>
              </a:lnSpc>
              <a:spcBef>
                <a:spcPts val="500"/>
              </a:spcBef>
              <a:spcAft>
                <a:spcPts val="0"/>
              </a:spcAft>
              <a:buSzPts val="900"/>
              <a:buNone/>
              <a:defRPr sz="900"/>
            </a:lvl6pPr>
            <a:lvl7pPr marL="3200400" lvl="6" indent="-228600" algn="l" rtl="0">
              <a:lnSpc>
                <a:spcPct val="120000"/>
              </a:lnSpc>
              <a:spcBef>
                <a:spcPts val="500"/>
              </a:spcBef>
              <a:spcAft>
                <a:spcPts val="0"/>
              </a:spcAft>
              <a:buSzPts val="900"/>
              <a:buNone/>
              <a:defRPr sz="900"/>
            </a:lvl7pPr>
            <a:lvl8pPr marL="3657600" lvl="7" indent="-228600" algn="l" rtl="0">
              <a:lnSpc>
                <a:spcPct val="120000"/>
              </a:lnSpc>
              <a:spcBef>
                <a:spcPts val="500"/>
              </a:spcBef>
              <a:spcAft>
                <a:spcPts val="0"/>
              </a:spcAft>
              <a:buSzPts val="900"/>
              <a:buNone/>
              <a:defRPr sz="900"/>
            </a:lvl8pPr>
            <a:lvl9pPr marL="4114800" lvl="8" indent="-228600" algn="l" rtl="0">
              <a:lnSpc>
                <a:spcPct val="120000"/>
              </a:lnSpc>
              <a:spcBef>
                <a:spcPts val="500"/>
              </a:spcBef>
              <a:spcAft>
                <a:spcPts val="0"/>
              </a:spcAft>
              <a:buSzPts val="900"/>
              <a:buNone/>
              <a:defRPr sz="900"/>
            </a:lvl9pPr>
          </a:lstStyle>
          <a:p>
            <a:endParaRPr/>
          </a:p>
        </p:txBody>
      </p:sp>
      <p:sp>
        <p:nvSpPr>
          <p:cNvPr id="530" name="Google Shape;530;p84"/>
          <p:cNvSpPr txBox="1">
            <a:spLocks noGrp="1"/>
          </p:cNvSpPr>
          <p:nvPr>
            <p:ph type="body" idx="3"/>
          </p:nvPr>
        </p:nvSpPr>
        <p:spPr>
          <a:xfrm>
            <a:off x="4452389" y="2367093"/>
            <a:ext cx="3291600" cy="576300"/>
          </a:xfrm>
          <a:prstGeom prst="rect">
            <a:avLst/>
          </a:prstGeom>
          <a:noFill/>
          <a:ln>
            <a:noFill/>
          </a:ln>
        </p:spPr>
        <p:txBody>
          <a:bodyPr spcFirstLastPara="1" wrap="square" lIns="91425" tIns="45700" rIns="91425" bIns="45700" anchor="b" anchorCtr="0">
            <a:noAutofit/>
          </a:bodyPr>
          <a:lstStyle>
            <a:lvl1pPr marL="457200" lvl="0" indent="-228600" algn="ctr" rtl="0">
              <a:lnSpc>
                <a:spcPct val="85000"/>
              </a:lnSpc>
              <a:spcBef>
                <a:spcPts val="1000"/>
              </a:spcBef>
              <a:spcAft>
                <a:spcPts val="0"/>
              </a:spcAft>
              <a:buSzPts val="2400"/>
              <a:buNone/>
              <a:defRPr sz="24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531" name="Google Shape;531;p84"/>
          <p:cNvSpPr txBox="1">
            <a:spLocks noGrp="1"/>
          </p:cNvSpPr>
          <p:nvPr>
            <p:ph type="body" idx="4"/>
          </p:nvPr>
        </p:nvSpPr>
        <p:spPr>
          <a:xfrm>
            <a:off x="4441348" y="2943355"/>
            <a:ext cx="3303300" cy="28479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200"/>
              <a:buNone/>
              <a:defRPr sz="1200"/>
            </a:lvl2pPr>
            <a:lvl3pPr marL="1371600" lvl="2" indent="-228600" algn="l" rtl="0">
              <a:lnSpc>
                <a:spcPct val="120000"/>
              </a:lnSpc>
              <a:spcBef>
                <a:spcPts val="500"/>
              </a:spcBef>
              <a:spcAft>
                <a:spcPts val="0"/>
              </a:spcAft>
              <a:buSzPts val="1000"/>
              <a:buNone/>
              <a:defRPr sz="1000"/>
            </a:lvl3pPr>
            <a:lvl4pPr marL="1828800" lvl="3" indent="-228600" algn="l" rtl="0">
              <a:lnSpc>
                <a:spcPct val="120000"/>
              </a:lnSpc>
              <a:spcBef>
                <a:spcPts val="500"/>
              </a:spcBef>
              <a:spcAft>
                <a:spcPts val="0"/>
              </a:spcAft>
              <a:buSzPts val="900"/>
              <a:buNone/>
              <a:defRPr sz="900"/>
            </a:lvl4pPr>
            <a:lvl5pPr marL="2286000" lvl="4" indent="-228600" algn="l" rtl="0">
              <a:lnSpc>
                <a:spcPct val="120000"/>
              </a:lnSpc>
              <a:spcBef>
                <a:spcPts val="500"/>
              </a:spcBef>
              <a:spcAft>
                <a:spcPts val="0"/>
              </a:spcAft>
              <a:buSzPts val="900"/>
              <a:buNone/>
              <a:defRPr sz="900"/>
            </a:lvl5pPr>
            <a:lvl6pPr marL="2743200" lvl="5" indent="-228600" algn="l" rtl="0">
              <a:lnSpc>
                <a:spcPct val="120000"/>
              </a:lnSpc>
              <a:spcBef>
                <a:spcPts val="500"/>
              </a:spcBef>
              <a:spcAft>
                <a:spcPts val="0"/>
              </a:spcAft>
              <a:buSzPts val="900"/>
              <a:buNone/>
              <a:defRPr sz="900"/>
            </a:lvl6pPr>
            <a:lvl7pPr marL="3200400" lvl="6" indent="-228600" algn="l" rtl="0">
              <a:lnSpc>
                <a:spcPct val="120000"/>
              </a:lnSpc>
              <a:spcBef>
                <a:spcPts val="500"/>
              </a:spcBef>
              <a:spcAft>
                <a:spcPts val="0"/>
              </a:spcAft>
              <a:buSzPts val="900"/>
              <a:buNone/>
              <a:defRPr sz="900"/>
            </a:lvl7pPr>
            <a:lvl8pPr marL="3657600" lvl="7" indent="-228600" algn="l" rtl="0">
              <a:lnSpc>
                <a:spcPct val="120000"/>
              </a:lnSpc>
              <a:spcBef>
                <a:spcPts val="500"/>
              </a:spcBef>
              <a:spcAft>
                <a:spcPts val="0"/>
              </a:spcAft>
              <a:buSzPts val="900"/>
              <a:buNone/>
              <a:defRPr sz="900"/>
            </a:lvl8pPr>
            <a:lvl9pPr marL="4114800" lvl="8" indent="-228600" algn="l" rtl="0">
              <a:lnSpc>
                <a:spcPct val="120000"/>
              </a:lnSpc>
              <a:spcBef>
                <a:spcPts val="500"/>
              </a:spcBef>
              <a:spcAft>
                <a:spcPts val="0"/>
              </a:spcAft>
              <a:buSzPts val="900"/>
              <a:buNone/>
              <a:defRPr sz="900"/>
            </a:lvl9pPr>
          </a:lstStyle>
          <a:p>
            <a:endParaRPr/>
          </a:p>
        </p:txBody>
      </p:sp>
      <p:sp>
        <p:nvSpPr>
          <p:cNvPr id="532" name="Google Shape;532;p84"/>
          <p:cNvSpPr txBox="1">
            <a:spLocks noGrp="1"/>
          </p:cNvSpPr>
          <p:nvPr>
            <p:ph type="body" idx="5"/>
          </p:nvPr>
        </p:nvSpPr>
        <p:spPr>
          <a:xfrm>
            <a:off x="7973298" y="2367093"/>
            <a:ext cx="3304800" cy="576300"/>
          </a:xfrm>
          <a:prstGeom prst="rect">
            <a:avLst/>
          </a:prstGeom>
          <a:noFill/>
          <a:ln>
            <a:noFill/>
          </a:ln>
        </p:spPr>
        <p:txBody>
          <a:bodyPr spcFirstLastPara="1" wrap="square" lIns="91425" tIns="45700" rIns="91425" bIns="45700" anchor="b" anchorCtr="0">
            <a:noAutofit/>
          </a:bodyPr>
          <a:lstStyle>
            <a:lvl1pPr marL="457200" lvl="0" indent="-228600" algn="ctr" rtl="0">
              <a:lnSpc>
                <a:spcPct val="85000"/>
              </a:lnSpc>
              <a:spcBef>
                <a:spcPts val="1000"/>
              </a:spcBef>
              <a:spcAft>
                <a:spcPts val="0"/>
              </a:spcAft>
              <a:buSzPts val="2400"/>
              <a:buNone/>
              <a:defRPr sz="24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533" name="Google Shape;533;p84"/>
          <p:cNvSpPr txBox="1">
            <a:spLocks noGrp="1"/>
          </p:cNvSpPr>
          <p:nvPr>
            <p:ph type="body" idx="6"/>
          </p:nvPr>
        </p:nvSpPr>
        <p:spPr>
          <a:xfrm>
            <a:off x="7973298" y="2943355"/>
            <a:ext cx="3304800" cy="28479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200"/>
              <a:buNone/>
              <a:defRPr sz="1200"/>
            </a:lvl2pPr>
            <a:lvl3pPr marL="1371600" lvl="2" indent="-228600" algn="l" rtl="0">
              <a:lnSpc>
                <a:spcPct val="120000"/>
              </a:lnSpc>
              <a:spcBef>
                <a:spcPts val="500"/>
              </a:spcBef>
              <a:spcAft>
                <a:spcPts val="0"/>
              </a:spcAft>
              <a:buSzPts val="1000"/>
              <a:buNone/>
              <a:defRPr sz="1000"/>
            </a:lvl3pPr>
            <a:lvl4pPr marL="1828800" lvl="3" indent="-228600" algn="l" rtl="0">
              <a:lnSpc>
                <a:spcPct val="120000"/>
              </a:lnSpc>
              <a:spcBef>
                <a:spcPts val="500"/>
              </a:spcBef>
              <a:spcAft>
                <a:spcPts val="0"/>
              </a:spcAft>
              <a:buSzPts val="900"/>
              <a:buNone/>
              <a:defRPr sz="900"/>
            </a:lvl4pPr>
            <a:lvl5pPr marL="2286000" lvl="4" indent="-228600" algn="l" rtl="0">
              <a:lnSpc>
                <a:spcPct val="120000"/>
              </a:lnSpc>
              <a:spcBef>
                <a:spcPts val="500"/>
              </a:spcBef>
              <a:spcAft>
                <a:spcPts val="0"/>
              </a:spcAft>
              <a:buSzPts val="900"/>
              <a:buNone/>
              <a:defRPr sz="900"/>
            </a:lvl5pPr>
            <a:lvl6pPr marL="2743200" lvl="5" indent="-228600" algn="l" rtl="0">
              <a:lnSpc>
                <a:spcPct val="120000"/>
              </a:lnSpc>
              <a:spcBef>
                <a:spcPts val="500"/>
              </a:spcBef>
              <a:spcAft>
                <a:spcPts val="0"/>
              </a:spcAft>
              <a:buSzPts val="900"/>
              <a:buNone/>
              <a:defRPr sz="900"/>
            </a:lvl6pPr>
            <a:lvl7pPr marL="3200400" lvl="6" indent="-228600" algn="l" rtl="0">
              <a:lnSpc>
                <a:spcPct val="120000"/>
              </a:lnSpc>
              <a:spcBef>
                <a:spcPts val="500"/>
              </a:spcBef>
              <a:spcAft>
                <a:spcPts val="0"/>
              </a:spcAft>
              <a:buSzPts val="900"/>
              <a:buNone/>
              <a:defRPr sz="900"/>
            </a:lvl7pPr>
            <a:lvl8pPr marL="3657600" lvl="7" indent="-228600" algn="l" rtl="0">
              <a:lnSpc>
                <a:spcPct val="120000"/>
              </a:lnSpc>
              <a:spcBef>
                <a:spcPts val="500"/>
              </a:spcBef>
              <a:spcAft>
                <a:spcPts val="0"/>
              </a:spcAft>
              <a:buSzPts val="900"/>
              <a:buNone/>
              <a:defRPr sz="900"/>
            </a:lvl8pPr>
            <a:lvl9pPr marL="4114800" lvl="8" indent="-228600" algn="l" rtl="0">
              <a:lnSpc>
                <a:spcPct val="120000"/>
              </a:lnSpc>
              <a:spcBef>
                <a:spcPts val="500"/>
              </a:spcBef>
              <a:spcAft>
                <a:spcPts val="0"/>
              </a:spcAft>
              <a:buSzPts val="900"/>
              <a:buNone/>
              <a:defRPr sz="900"/>
            </a:lvl9pPr>
          </a:lstStyle>
          <a:p>
            <a:endParaRPr/>
          </a:p>
        </p:txBody>
      </p:sp>
      <p:sp>
        <p:nvSpPr>
          <p:cNvPr id="534" name="Google Shape;534;p84"/>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5" name="Google Shape;535;p84"/>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6" name="Google Shape;536;p84"/>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537"/>
        <p:cNvGrpSpPr/>
        <p:nvPr/>
      </p:nvGrpSpPr>
      <p:grpSpPr>
        <a:xfrm>
          <a:off x="0" y="0"/>
          <a:ext cx="0" cy="0"/>
          <a:chOff x="0" y="0"/>
          <a:chExt cx="0" cy="0"/>
        </a:xfrm>
      </p:grpSpPr>
      <p:pic>
        <p:nvPicPr>
          <p:cNvPr id="538" name="Google Shape;538;p85"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9" name="Google Shape;539;p85"/>
          <p:cNvSpPr txBox="1">
            <a:spLocks noGrp="1"/>
          </p:cNvSpPr>
          <p:nvPr>
            <p:ph type="title"/>
          </p:nvPr>
        </p:nvSpPr>
        <p:spPr>
          <a:xfrm>
            <a:off x="913774" y="610772"/>
            <a:ext cx="10364400" cy="16038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0" name="Google Shape;540;p85"/>
          <p:cNvSpPr txBox="1">
            <a:spLocks noGrp="1"/>
          </p:cNvSpPr>
          <p:nvPr>
            <p:ph type="body" idx="1"/>
          </p:nvPr>
        </p:nvSpPr>
        <p:spPr>
          <a:xfrm>
            <a:off x="913774" y="4204820"/>
            <a:ext cx="3296400" cy="576300"/>
          </a:xfrm>
          <a:prstGeom prst="rect">
            <a:avLst/>
          </a:prstGeom>
          <a:noFill/>
          <a:ln>
            <a:noFill/>
          </a:ln>
        </p:spPr>
        <p:txBody>
          <a:bodyPr spcFirstLastPara="1" wrap="square" lIns="91425" tIns="45700" rIns="91425" bIns="45700" anchor="b" anchorCtr="0">
            <a:noAutofit/>
          </a:bodyPr>
          <a:lstStyle>
            <a:lvl1pPr marL="457200" lvl="0" indent="-228600" algn="ctr" rtl="0">
              <a:lnSpc>
                <a:spcPct val="85000"/>
              </a:lnSpc>
              <a:spcBef>
                <a:spcPts val="1000"/>
              </a:spcBef>
              <a:spcAft>
                <a:spcPts val="0"/>
              </a:spcAft>
              <a:buSzPts val="2200"/>
              <a:buNone/>
              <a:defRPr sz="22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541" name="Google Shape;541;p85"/>
          <p:cNvSpPr>
            <a:spLocks noGrp="1"/>
          </p:cNvSpPr>
          <p:nvPr>
            <p:ph type="pic" idx="2"/>
          </p:nvPr>
        </p:nvSpPr>
        <p:spPr>
          <a:xfrm>
            <a:off x="913774" y="2367093"/>
            <a:ext cx="3296400" cy="1524000"/>
          </a:xfrm>
          <a:prstGeom prst="roundRect">
            <a:avLst>
              <a:gd name="adj" fmla="val 9363"/>
            </a:avLst>
          </a:prstGeom>
          <a:noFill/>
          <a:ln w="82550" cap="sq" cmpd="sng">
            <a:solidFill>
              <a:srgbClr val="EAEAEA"/>
            </a:solidFill>
            <a:prstDash val="solid"/>
            <a:miter lim="800000"/>
            <a:headEnd type="none" w="sm" len="sm"/>
            <a:tailEnd type="none" w="sm" len="sm"/>
          </a:ln>
        </p:spPr>
        <p:txBody>
          <a:bodyPr spcFirstLastPara="1" wrap="square" lIns="91425" tIns="45700" rIns="91425" bIns="45700" anchor="t" anchorCtr="0">
            <a:noAutofit/>
          </a:bodyPr>
          <a:lstStyle>
            <a:lvl1pPr marR="0" lvl="0" algn="ctr" rtl="0">
              <a:lnSpc>
                <a:spcPct val="120000"/>
              </a:lnSpc>
              <a:spcBef>
                <a:spcPts val="10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542" name="Google Shape;542;p85"/>
          <p:cNvSpPr txBox="1">
            <a:spLocks noGrp="1"/>
          </p:cNvSpPr>
          <p:nvPr>
            <p:ph type="body" idx="3"/>
          </p:nvPr>
        </p:nvSpPr>
        <p:spPr>
          <a:xfrm>
            <a:off x="913774" y="4781082"/>
            <a:ext cx="3296400" cy="10101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200"/>
              <a:buNone/>
              <a:defRPr sz="1200"/>
            </a:lvl2pPr>
            <a:lvl3pPr marL="1371600" lvl="2" indent="-228600" algn="l" rtl="0">
              <a:lnSpc>
                <a:spcPct val="120000"/>
              </a:lnSpc>
              <a:spcBef>
                <a:spcPts val="500"/>
              </a:spcBef>
              <a:spcAft>
                <a:spcPts val="0"/>
              </a:spcAft>
              <a:buSzPts val="1000"/>
              <a:buNone/>
              <a:defRPr sz="1000"/>
            </a:lvl3pPr>
            <a:lvl4pPr marL="1828800" lvl="3" indent="-228600" algn="l" rtl="0">
              <a:lnSpc>
                <a:spcPct val="120000"/>
              </a:lnSpc>
              <a:spcBef>
                <a:spcPts val="500"/>
              </a:spcBef>
              <a:spcAft>
                <a:spcPts val="0"/>
              </a:spcAft>
              <a:buSzPts val="900"/>
              <a:buNone/>
              <a:defRPr sz="900"/>
            </a:lvl4pPr>
            <a:lvl5pPr marL="2286000" lvl="4" indent="-228600" algn="l" rtl="0">
              <a:lnSpc>
                <a:spcPct val="120000"/>
              </a:lnSpc>
              <a:spcBef>
                <a:spcPts val="500"/>
              </a:spcBef>
              <a:spcAft>
                <a:spcPts val="0"/>
              </a:spcAft>
              <a:buSzPts val="900"/>
              <a:buNone/>
              <a:defRPr sz="900"/>
            </a:lvl5pPr>
            <a:lvl6pPr marL="2743200" lvl="5" indent="-228600" algn="l" rtl="0">
              <a:lnSpc>
                <a:spcPct val="120000"/>
              </a:lnSpc>
              <a:spcBef>
                <a:spcPts val="500"/>
              </a:spcBef>
              <a:spcAft>
                <a:spcPts val="0"/>
              </a:spcAft>
              <a:buSzPts val="900"/>
              <a:buNone/>
              <a:defRPr sz="900"/>
            </a:lvl6pPr>
            <a:lvl7pPr marL="3200400" lvl="6" indent="-228600" algn="l" rtl="0">
              <a:lnSpc>
                <a:spcPct val="120000"/>
              </a:lnSpc>
              <a:spcBef>
                <a:spcPts val="500"/>
              </a:spcBef>
              <a:spcAft>
                <a:spcPts val="0"/>
              </a:spcAft>
              <a:buSzPts val="900"/>
              <a:buNone/>
              <a:defRPr sz="900"/>
            </a:lvl7pPr>
            <a:lvl8pPr marL="3657600" lvl="7" indent="-228600" algn="l" rtl="0">
              <a:lnSpc>
                <a:spcPct val="120000"/>
              </a:lnSpc>
              <a:spcBef>
                <a:spcPts val="500"/>
              </a:spcBef>
              <a:spcAft>
                <a:spcPts val="0"/>
              </a:spcAft>
              <a:buSzPts val="900"/>
              <a:buNone/>
              <a:defRPr sz="900"/>
            </a:lvl8pPr>
            <a:lvl9pPr marL="4114800" lvl="8" indent="-228600" algn="l" rtl="0">
              <a:lnSpc>
                <a:spcPct val="120000"/>
              </a:lnSpc>
              <a:spcBef>
                <a:spcPts val="500"/>
              </a:spcBef>
              <a:spcAft>
                <a:spcPts val="0"/>
              </a:spcAft>
              <a:buSzPts val="900"/>
              <a:buNone/>
              <a:defRPr sz="900"/>
            </a:lvl9pPr>
          </a:lstStyle>
          <a:p>
            <a:endParaRPr/>
          </a:p>
        </p:txBody>
      </p:sp>
      <p:sp>
        <p:nvSpPr>
          <p:cNvPr id="543" name="Google Shape;543;p85"/>
          <p:cNvSpPr txBox="1">
            <a:spLocks noGrp="1"/>
          </p:cNvSpPr>
          <p:nvPr>
            <p:ph type="body" idx="4"/>
          </p:nvPr>
        </p:nvSpPr>
        <p:spPr>
          <a:xfrm>
            <a:off x="4442759" y="4204820"/>
            <a:ext cx="3301800" cy="576300"/>
          </a:xfrm>
          <a:prstGeom prst="rect">
            <a:avLst/>
          </a:prstGeom>
          <a:noFill/>
          <a:ln>
            <a:noFill/>
          </a:ln>
        </p:spPr>
        <p:txBody>
          <a:bodyPr spcFirstLastPara="1" wrap="square" lIns="91425" tIns="45700" rIns="91425" bIns="45700" anchor="b" anchorCtr="0">
            <a:noAutofit/>
          </a:bodyPr>
          <a:lstStyle>
            <a:lvl1pPr marL="457200" lvl="0" indent="-228600" algn="ctr" rtl="0">
              <a:lnSpc>
                <a:spcPct val="85000"/>
              </a:lnSpc>
              <a:spcBef>
                <a:spcPts val="1000"/>
              </a:spcBef>
              <a:spcAft>
                <a:spcPts val="0"/>
              </a:spcAft>
              <a:buSzPts val="2200"/>
              <a:buNone/>
              <a:defRPr sz="22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544" name="Google Shape;544;p85"/>
          <p:cNvSpPr>
            <a:spLocks noGrp="1"/>
          </p:cNvSpPr>
          <p:nvPr>
            <p:ph type="pic" idx="5"/>
          </p:nvPr>
        </p:nvSpPr>
        <p:spPr>
          <a:xfrm>
            <a:off x="4441348" y="2367093"/>
            <a:ext cx="3303300" cy="1524000"/>
          </a:xfrm>
          <a:prstGeom prst="roundRect">
            <a:avLst>
              <a:gd name="adj" fmla="val 8841"/>
            </a:avLst>
          </a:prstGeom>
          <a:noFill/>
          <a:ln w="82550" cap="sq" cmpd="sng">
            <a:solidFill>
              <a:srgbClr val="EAEAEA"/>
            </a:solidFill>
            <a:prstDash val="solid"/>
            <a:miter lim="800000"/>
            <a:headEnd type="none" w="sm" len="sm"/>
            <a:tailEnd type="none" w="sm" len="sm"/>
          </a:ln>
        </p:spPr>
        <p:txBody>
          <a:bodyPr spcFirstLastPara="1" wrap="square" lIns="91425" tIns="45700" rIns="91425" bIns="45700" anchor="t" anchorCtr="0">
            <a:noAutofit/>
          </a:bodyPr>
          <a:lstStyle>
            <a:lvl1pPr marR="0" lvl="0" algn="ctr" rtl="0">
              <a:lnSpc>
                <a:spcPct val="120000"/>
              </a:lnSpc>
              <a:spcBef>
                <a:spcPts val="10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545" name="Google Shape;545;p85"/>
          <p:cNvSpPr txBox="1">
            <a:spLocks noGrp="1"/>
          </p:cNvSpPr>
          <p:nvPr>
            <p:ph type="body" idx="6"/>
          </p:nvPr>
        </p:nvSpPr>
        <p:spPr>
          <a:xfrm>
            <a:off x="4441348" y="4781080"/>
            <a:ext cx="3303300" cy="10101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200"/>
              <a:buNone/>
              <a:defRPr sz="1200"/>
            </a:lvl2pPr>
            <a:lvl3pPr marL="1371600" lvl="2" indent="-228600" algn="l" rtl="0">
              <a:lnSpc>
                <a:spcPct val="120000"/>
              </a:lnSpc>
              <a:spcBef>
                <a:spcPts val="500"/>
              </a:spcBef>
              <a:spcAft>
                <a:spcPts val="0"/>
              </a:spcAft>
              <a:buSzPts val="1000"/>
              <a:buNone/>
              <a:defRPr sz="1000"/>
            </a:lvl3pPr>
            <a:lvl4pPr marL="1828800" lvl="3" indent="-228600" algn="l" rtl="0">
              <a:lnSpc>
                <a:spcPct val="120000"/>
              </a:lnSpc>
              <a:spcBef>
                <a:spcPts val="500"/>
              </a:spcBef>
              <a:spcAft>
                <a:spcPts val="0"/>
              </a:spcAft>
              <a:buSzPts val="900"/>
              <a:buNone/>
              <a:defRPr sz="900"/>
            </a:lvl4pPr>
            <a:lvl5pPr marL="2286000" lvl="4" indent="-228600" algn="l" rtl="0">
              <a:lnSpc>
                <a:spcPct val="120000"/>
              </a:lnSpc>
              <a:spcBef>
                <a:spcPts val="500"/>
              </a:spcBef>
              <a:spcAft>
                <a:spcPts val="0"/>
              </a:spcAft>
              <a:buSzPts val="900"/>
              <a:buNone/>
              <a:defRPr sz="900"/>
            </a:lvl5pPr>
            <a:lvl6pPr marL="2743200" lvl="5" indent="-228600" algn="l" rtl="0">
              <a:lnSpc>
                <a:spcPct val="120000"/>
              </a:lnSpc>
              <a:spcBef>
                <a:spcPts val="500"/>
              </a:spcBef>
              <a:spcAft>
                <a:spcPts val="0"/>
              </a:spcAft>
              <a:buSzPts val="900"/>
              <a:buNone/>
              <a:defRPr sz="900"/>
            </a:lvl6pPr>
            <a:lvl7pPr marL="3200400" lvl="6" indent="-228600" algn="l" rtl="0">
              <a:lnSpc>
                <a:spcPct val="120000"/>
              </a:lnSpc>
              <a:spcBef>
                <a:spcPts val="500"/>
              </a:spcBef>
              <a:spcAft>
                <a:spcPts val="0"/>
              </a:spcAft>
              <a:buSzPts val="900"/>
              <a:buNone/>
              <a:defRPr sz="900"/>
            </a:lvl7pPr>
            <a:lvl8pPr marL="3657600" lvl="7" indent="-228600" algn="l" rtl="0">
              <a:lnSpc>
                <a:spcPct val="120000"/>
              </a:lnSpc>
              <a:spcBef>
                <a:spcPts val="500"/>
              </a:spcBef>
              <a:spcAft>
                <a:spcPts val="0"/>
              </a:spcAft>
              <a:buSzPts val="900"/>
              <a:buNone/>
              <a:defRPr sz="900"/>
            </a:lvl8pPr>
            <a:lvl9pPr marL="4114800" lvl="8" indent="-228600" algn="l" rtl="0">
              <a:lnSpc>
                <a:spcPct val="120000"/>
              </a:lnSpc>
              <a:spcBef>
                <a:spcPts val="500"/>
              </a:spcBef>
              <a:spcAft>
                <a:spcPts val="0"/>
              </a:spcAft>
              <a:buSzPts val="900"/>
              <a:buNone/>
              <a:defRPr sz="900"/>
            </a:lvl9pPr>
          </a:lstStyle>
          <a:p>
            <a:endParaRPr/>
          </a:p>
        </p:txBody>
      </p:sp>
      <p:sp>
        <p:nvSpPr>
          <p:cNvPr id="546" name="Google Shape;546;p85"/>
          <p:cNvSpPr txBox="1">
            <a:spLocks noGrp="1"/>
          </p:cNvSpPr>
          <p:nvPr>
            <p:ph type="body" idx="7"/>
          </p:nvPr>
        </p:nvSpPr>
        <p:spPr>
          <a:xfrm>
            <a:off x="7973298" y="4204820"/>
            <a:ext cx="3300600" cy="576300"/>
          </a:xfrm>
          <a:prstGeom prst="rect">
            <a:avLst/>
          </a:prstGeom>
          <a:noFill/>
          <a:ln>
            <a:noFill/>
          </a:ln>
        </p:spPr>
        <p:txBody>
          <a:bodyPr spcFirstLastPara="1" wrap="square" lIns="91425" tIns="45700" rIns="91425" bIns="45700" anchor="b" anchorCtr="0">
            <a:noAutofit/>
          </a:bodyPr>
          <a:lstStyle>
            <a:lvl1pPr marL="457200" lvl="0" indent="-228600" algn="ctr" rtl="0">
              <a:lnSpc>
                <a:spcPct val="85000"/>
              </a:lnSpc>
              <a:spcBef>
                <a:spcPts val="1000"/>
              </a:spcBef>
              <a:spcAft>
                <a:spcPts val="0"/>
              </a:spcAft>
              <a:buSzPts val="2200"/>
              <a:buNone/>
              <a:defRPr sz="2200" b="0">
                <a:solidFill>
                  <a:schemeClr val="dk1"/>
                </a:solidFill>
              </a:defRPr>
            </a:lvl1pPr>
            <a:lvl2pPr marL="914400" lvl="1" indent="-228600" algn="l" rtl="0">
              <a:lnSpc>
                <a:spcPct val="120000"/>
              </a:lnSpc>
              <a:spcBef>
                <a:spcPts val="500"/>
              </a:spcBef>
              <a:spcAft>
                <a:spcPts val="0"/>
              </a:spcAft>
              <a:buSzPts val="2000"/>
              <a:buNone/>
              <a:defRPr sz="2000" b="1"/>
            </a:lvl2pPr>
            <a:lvl3pPr marL="1371600" lvl="2" indent="-228600" algn="l" rtl="0">
              <a:lnSpc>
                <a:spcPct val="120000"/>
              </a:lnSpc>
              <a:spcBef>
                <a:spcPts val="500"/>
              </a:spcBef>
              <a:spcAft>
                <a:spcPts val="0"/>
              </a:spcAft>
              <a:buSzPts val="1800"/>
              <a:buNone/>
              <a:defRPr sz="1800" b="1"/>
            </a:lvl3pPr>
            <a:lvl4pPr marL="1828800" lvl="3" indent="-228600" algn="l" rtl="0">
              <a:lnSpc>
                <a:spcPct val="120000"/>
              </a:lnSpc>
              <a:spcBef>
                <a:spcPts val="500"/>
              </a:spcBef>
              <a:spcAft>
                <a:spcPts val="0"/>
              </a:spcAft>
              <a:buSzPts val="1600"/>
              <a:buNone/>
              <a:defRPr sz="1600" b="1"/>
            </a:lvl4pPr>
            <a:lvl5pPr marL="2286000" lvl="4" indent="-228600" algn="l" rtl="0">
              <a:lnSpc>
                <a:spcPct val="120000"/>
              </a:lnSpc>
              <a:spcBef>
                <a:spcPts val="500"/>
              </a:spcBef>
              <a:spcAft>
                <a:spcPts val="0"/>
              </a:spcAft>
              <a:buSzPts val="1600"/>
              <a:buNone/>
              <a:defRPr sz="1600" b="1"/>
            </a:lvl5pPr>
            <a:lvl6pPr marL="2743200" lvl="5" indent="-228600" algn="l" rtl="0">
              <a:lnSpc>
                <a:spcPct val="120000"/>
              </a:lnSpc>
              <a:spcBef>
                <a:spcPts val="500"/>
              </a:spcBef>
              <a:spcAft>
                <a:spcPts val="0"/>
              </a:spcAft>
              <a:buSzPts val="1600"/>
              <a:buNone/>
              <a:defRPr sz="1600" b="1"/>
            </a:lvl6pPr>
            <a:lvl7pPr marL="3200400" lvl="6" indent="-228600" algn="l" rtl="0">
              <a:lnSpc>
                <a:spcPct val="120000"/>
              </a:lnSpc>
              <a:spcBef>
                <a:spcPts val="500"/>
              </a:spcBef>
              <a:spcAft>
                <a:spcPts val="0"/>
              </a:spcAft>
              <a:buSzPts val="1600"/>
              <a:buNone/>
              <a:defRPr sz="1600" b="1"/>
            </a:lvl7pPr>
            <a:lvl8pPr marL="3657600" lvl="7" indent="-228600" algn="l" rtl="0">
              <a:lnSpc>
                <a:spcPct val="120000"/>
              </a:lnSpc>
              <a:spcBef>
                <a:spcPts val="500"/>
              </a:spcBef>
              <a:spcAft>
                <a:spcPts val="0"/>
              </a:spcAft>
              <a:buSzPts val="1600"/>
              <a:buNone/>
              <a:defRPr sz="1600" b="1"/>
            </a:lvl8pPr>
            <a:lvl9pPr marL="4114800" lvl="8" indent="-228600" algn="l" rtl="0">
              <a:lnSpc>
                <a:spcPct val="120000"/>
              </a:lnSpc>
              <a:spcBef>
                <a:spcPts val="500"/>
              </a:spcBef>
              <a:spcAft>
                <a:spcPts val="0"/>
              </a:spcAft>
              <a:buSzPts val="1600"/>
              <a:buNone/>
              <a:defRPr sz="1600" b="1"/>
            </a:lvl9pPr>
          </a:lstStyle>
          <a:p>
            <a:endParaRPr/>
          </a:p>
        </p:txBody>
      </p:sp>
      <p:sp>
        <p:nvSpPr>
          <p:cNvPr id="547" name="Google Shape;547;p85"/>
          <p:cNvSpPr>
            <a:spLocks noGrp="1"/>
          </p:cNvSpPr>
          <p:nvPr>
            <p:ph type="pic" idx="8"/>
          </p:nvPr>
        </p:nvSpPr>
        <p:spPr>
          <a:xfrm>
            <a:off x="7973298" y="2367093"/>
            <a:ext cx="3304800" cy="1524000"/>
          </a:xfrm>
          <a:prstGeom prst="roundRect">
            <a:avLst>
              <a:gd name="adj" fmla="val 8841"/>
            </a:avLst>
          </a:prstGeom>
          <a:noFill/>
          <a:ln w="82550" cap="sq" cmpd="sng">
            <a:solidFill>
              <a:srgbClr val="EAEAEA"/>
            </a:solidFill>
            <a:prstDash val="solid"/>
            <a:miter lim="800000"/>
            <a:headEnd type="none" w="sm" len="sm"/>
            <a:tailEnd type="none" w="sm" len="sm"/>
          </a:ln>
        </p:spPr>
        <p:txBody>
          <a:bodyPr spcFirstLastPara="1" wrap="square" lIns="91425" tIns="45700" rIns="91425" bIns="45700" anchor="t" anchorCtr="0">
            <a:noAutofit/>
          </a:bodyPr>
          <a:lstStyle>
            <a:lvl1pPr marR="0" lvl="0" algn="ctr" rtl="0">
              <a:lnSpc>
                <a:spcPct val="120000"/>
              </a:lnSpc>
              <a:spcBef>
                <a:spcPts val="10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1pPr>
            <a:lvl2pPr marR="0" lvl="1"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2pPr>
            <a:lvl3pPr marR="0" lvl="2"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3pPr>
            <a:lvl4pPr marR="0" lvl="3"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4pPr>
            <a:lvl5pPr marR="0" lvl="4"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5pPr>
            <a:lvl6pPr marR="0" lvl="5"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6pPr>
            <a:lvl7pPr marR="0" lvl="6"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7pPr>
            <a:lvl8pPr marR="0" lvl="7"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8pPr>
            <a:lvl9pPr marR="0" lvl="8" algn="l" rtl="0">
              <a:lnSpc>
                <a:spcPct val="120000"/>
              </a:lnSpc>
              <a:spcBef>
                <a:spcPts val="500"/>
              </a:spcBef>
              <a:spcAft>
                <a:spcPts val="0"/>
              </a:spcAft>
              <a:buClr>
                <a:schemeClr val="dk1"/>
              </a:buClr>
              <a:buSzPts val="1600"/>
              <a:buFont typeface="Arial"/>
              <a:buNone/>
              <a:defRPr sz="16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548" name="Google Shape;548;p85"/>
          <p:cNvSpPr txBox="1">
            <a:spLocks noGrp="1"/>
          </p:cNvSpPr>
          <p:nvPr>
            <p:ph type="body" idx="9"/>
          </p:nvPr>
        </p:nvSpPr>
        <p:spPr>
          <a:xfrm>
            <a:off x="7973173" y="4781078"/>
            <a:ext cx="3305100" cy="1010100"/>
          </a:xfrm>
          <a:prstGeom prst="rect">
            <a:avLst/>
          </a:prstGeom>
          <a:noFill/>
          <a:ln>
            <a:noFill/>
          </a:ln>
        </p:spPr>
        <p:txBody>
          <a:bodyPr spcFirstLastPara="1" wrap="square" lIns="91425" tIns="45700" rIns="91425" bIns="45700" anchor="t" anchorCtr="0">
            <a:normAutofit/>
          </a:bodyPr>
          <a:lstStyle>
            <a:lvl1pPr marL="457200" lvl="0" indent="-228600" algn="ctr" rtl="0">
              <a:lnSpc>
                <a:spcPct val="120000"/>
              </a:lnSpc>
              <a:spcBef>
                <a:spcPts val="1000"/>
              </a:spcBef>
              <a:spcAft>
                <a:spcPts val="0"/>
              </a:spcAft>
              <a:buSzPts val="1400"/>
              <a:buNone/>
              <a:defRPr sz="1400"/>
            </a:lvl1pPr>
            <a:lvl2pPr marL="914400" lvl="1" indent="-228600" algn="l" rtl="0">
              <a:lnSpc>
                <a:spcPct val="120000"/>
              </a:lnSpc>
              <a:spcBef>
                <a:spcPts val="500"/>
              </a:spcBef>
              <a:spcAft>
                <a:spcPts val="0"/>
              </a:spcAft>
              <a:buSzPts val="1200"/>
              <a:buNone/>
              <a:defRPr sz="1200"/>
            </a:lvl2pPr>
            <a:lvl3pPr marL="1371600" lvl="2" indent="-228600" algn="l" rtl="0">
              <a:lnSpc>
                <a:spcPct val="120000"/>
              </a:lnSpc>
              <a:spcBef>
                <a:spcPts val="500"/>
              </a:spcBef>
              <a:spcAft>
                <a:spcPts val="0"/>
              </a:spcAft>
              <a:buSzPts val="1000"/>
              <a:buNone/>
              <a:defRPr sz="1000"/>
            </a:lvl3pPr>
            <a:lvl4pPr marL="1828800" lvl="3" indent="-228600" algn="l" rtl="0">
              <a:lnSpc>
                <a:spcPct val="120000"/>
              </a:lnSpc>
              <a:spcBef>
                <a:spcPts val="500"/>
              </a:spcBef>
              <a:spcAft>
                <a:spcPts val="0"/>
              </a:spcAft>
              <a:buSzPts val="900"/>
              <a:buNone/>
              <a:defRPr sz="900"/>
            </a:lvl4pPr>
            <a:lvl5pPr marL="2286000" lvl="4" indent="-228600" algn="l" rtl="0">
              <a:lnSpc>
                <a:spcPct val="120000"/>
              </a:lnSpc>
              <a:spcBef>
                <a:spcPts val="500"/>
              </a:spcBef>
              <a:spcAft>
                <a:spcPts val="0"/>
              </a:spcAft>
              <a:buSzPts val="900"/>
              <a:buNone/>
              <a:defRPr sz="900"/>
            </a:lvl5pPr>
            <a:lvl6pPr marL="2743200" lvl="5" indent="-228600" algn="l" rtl="0">
              <a:lnSpc>
                <a:spcPct val="120000"/>
              </a:lnSpc>
              <a:spcBef>
                <a:spcPts val="500"/>
              </a:spcBef>
              <a:spcAft>
                <a:spcPts val="0"/>
              </a:spcAft>
              <a:buSzPts val="900"/>
              <a:buNone/>
              <a:defRPr sz="900"/>
            </a:lvl6pPr>
            <a:lvl7pPr marL="3200400" lvl="6" indent="-228600" algn="l" rtl="0">
              <a:lnSpc>
                <a:spcPct val="120000"/>
              </a:lnSpc>
              <a:spcBef>
                <a:spcPts val="500"/>
              </a:spcBef>
              <a:spcAft>
                <a:spcPts val="0"/>
              </a:spcAft>
              <a:buSzPts val="900"/>
              <a:buNone/>
              <a:defRPr sz="900"/>
            </a:lvl7pPr>
            <a:lvl8pPr marL="3657600" lvl="7" indent="-228600" algn="l" rtl="0">
              <a:lnSpc>
                <a:spcPct val="120000"/>
              </a:lnSpc>
              <a:spcBef>
                <a:spcPts val="500"/>
              </a:spcBef>
              <a:spcAft>
                <a:spcPts val="0"/>
              </a:spcAft>
              <a:buSzPts val="900"/>
              <a:buNone/>
              <a:defRPr sz="900"/>
            </a:lvl8pPr>
            <a:lvl9pPr marL="4114800" lvl="8" indent="-228600" algn="l" rtl="0">
              <a:lnSpc>
                <a:spcPct val="120000"/>
              </a:lnSpc>
              <a:spcBef>
                <a:spcPts val="500"/>
              </a:spcBef>
              <a:spcAft>
                <a:spcPts val="0"/>
              </a:spcAft>
              <a:buSzPts val="900"/>
              <a:buNone/>
              <a:defRPr sz="900"/>
            </a:lvl9pPr>
          </a:lstStyle>
          <a:p>
            <a:endParaRPr/>
          </a:p>
        </p:txBody>
      </p:sp>
      <p:sp>
        <p:nvSpPr>
          <p:cNvPr id="549" name="Google Shape;549;p85"/>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0" name="Google Shape;550;p85"/>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1" name="Google Shape;551;p85"/>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3899160" y="4402800"/>
            <a:ext cx="3749040" cy="13640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9" name="Google Shape;39;p9"/>
          <p:cNvSpPr txBox="1">
            <a:spLocks noGrp="1"/>
          </p:cNvSpPr>
          <p:nvPr>
            <p:ph type="body" idx="2"/>
          </p:nvPr>
        </p:nvSpPr>
        <p:spPr>
          <a:xfrm>
            <a:off x="7836120" y="44028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0" name="Google Shape;40;p9"/>
          <p:cNvSpPr txBox="1">
            <a:spLocks noGrp="1"/>
          </p:cNvSpPr>
          <p:nvPr>
            <p:ph type="body" idx="3"/>
          </p:nvPr>
        </p:nvSpPr>
        <p:spPr>
          <a:xfrm>
            <a:off x="7836120" y="51156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52"/>
        <p:cNvGrpSpPr/>
        <p:nvPr/>
      </p:nvGrpSpPr>
      <p:grpSpPr>
        <a:xfrm>
          <a:off x="0" y="0"/>
          <a:ext cx="0" cy="0"/>
          <a:chOff x="0" y="0"/>
          <a:chExt cx="0" cy="0"/>
        </a:xfrm>
      </p:grpSpPr>
      <p:pic>
        <p:nvPicPr>
          <p:cNvPr id="553" name="Google Shape;553;p86"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4" name="Google Shape;554;p86"/>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55" name="Google Shape;555;p86"/>
          <p:cNvSpPr txBox="1">
            <a:spLocks noGrp="1"/>
          </p:cNvSpPr>
          <p:nvPr>
            <p:ph type="body" idx="1"/>
          </p:nvPr>
        </p:nvSpPr>
        <p:spPr>
          <a:xfrm rot="5400000">
            <a:off x="4383927" y="-1103007"/>
            <a:ext cx="3424200" cy="103644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556" name="Google Shape;556;p86"/>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7" name="Google Shape;557;p86"/>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8" name="Google Shape;558;p86"/>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59"/>
        <p:cNvGrpSpPr/>
        <p:nvPr/>
      </p:nvGrpSpPr>
      <p:grpSpPr>
        <a:xfrm>
          <a:off x="0" y="0"/>
          <a:ext cx="0" cy="0"/>
          <a:chOff x="0" y="0"/>
          <a:chExt cx="0" cy="0"/>
        </a:xfrm>
      </p:grpSpPr>
      <p:pic>
        <p:nvPicPr>
          <p:cNvPr id="560" name="Google Shape;560;p87"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61" name="Google Shape;561;p87"/>
          <p:cNvSpPr txBox="1">
            <a:spLocks noGrp="1"/>
          </p:cNvSpPr>
          <p:nvPr>
            <p:ph type="title"/>
          </p:nvPr>
        </p:nvSpPr>
        <p:spPr>
          <a:xfrm rot="5400000">
            <a:off x="7410776" y="1923751"/>
            <a:ext cx="5181600" cy="2553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3600"/>
              <a:buFont typeface="Twentieth Century"/>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2" name="Google Shape;562;p87"/>
          <p:cNvSpPr txBox="1">
            <a:spLocks noGrp="1"/>
          </p:cNvSpPr>
          <p:nvPr>
            <p:ph type="body" idx="1"/>
          </p:nvPr>
        </p:nvSpPr>
        <p:spPr>
          <a:xfrm rot="5400000">
            <a:off x="2152349" y="-628949"/>
            <a:ext cx="5181600" cy="7658700"/>
          </a:xfrm>
          <a:prstGeom prst="rect">
            <a:avLst/>
          </a:prstGeom>
          <a:noFill/>
          <a:ln>
            <a:noFill/>
          </a:ln>
        </p:spPr>
        <p:txBody>
          <a:bodyPr spcFirstLastPara="1" wrap="square" lIns="91425" tIns="45700" rIns="91425" bIns="45700" anchor="t" anchorCtr="0">
            <a:normAutofit/>
          </a:bodyPr>
          <a:lstStyle>
            <a:lvl1pPr marL="457200" lvl="0" indent="-342900" algn="l" rtl="0">
              <a:lnSpc>
                <a:spcPct val="120000"/>
              </a:lnSpc>
              <a:spcBef>
                <a:spcPts val="1000"/>
              </a:spcBef>
              <a:spcAft>
                <a:spcPts val="0"/>
              </a:spcAft>
              <a:buSzPts val="1800"/>
              <a:buChar char="•"/>
              <a:defRPr/>
            </a:lvl1pPr>
            <a:lvl2pPr marL="914400" lvl="1" indent="-342900" algn="l" rtl="0">
              <a:lnSpc>
                <a:spcPct val="120000"/>
              </a:lnSpc>
              <a:spcBef>
                <a:spcPts val="500"/>
              </a:spcBef>
              <a:spcAft>
                <a:spcPts val="0"/>
              </a:spcAft>
              <a:buSzPts val="1800"/>
              <a:buChar char="•"/>
              <a:defRPr/>
            </a:lvl2pPr>
            <a:lvl3pPr marL="1371600" lvl="2" indent="-342900" algn="l" rtl="0">
              <a:lnSpc>
                <a:spcPct val="120000"/>
              </a:lnSpc>
              <a:spcBef>
                <a:spcPts val="500"/>
              </a:spcBef>
              <a:spcAft>
                <a:spcPts val="0"/>
              </a:spcAft>
              <a:buSzPts val="1800"/>
              <a:buChar char="•"/>
              <a:defRPr/>
            </a:lvl3pPr>
            <a:lvl4pPr marL="1828800" lvl="3" indent="-342900" algn="l" rtl="0">
              <a:lnSpc>
                <a:spcPct val="120000"/>
              </a:lnSpc>
              <a:spcBef>
                <a:spcPts val="500"/>
              </a:spcBef>
              <a:spcAft>
                <a:spcPts val="0"/>
              </a:spcAft>
              <a:buSzPts val="1800"/>
              <a:buChar char="•"/>
              <a:defRPr/>
            </a:lvl4pPr>
            <a:lvl5pPr marL="2286000" lvl="4" indent="-342900" algn="l" rtl="0">
              <a:lnSpc>
                <a:spcPct val="120000"/>
              </a:lnSpc>
              <a:spcBef>
                <a:spcPts val="500"/>
              </a:spcBef>
              <a:spcAft>
                <a:spcPts val="0"/>
              </a:spcAft>
              <a:buSzPts val="1800"/>
              <a:buChar char="•"/>
              <a:defRPr/>
            </a:lvl5pPr>
            <a:lvl6pPr marL="2743200" lvl="5" indent="-342900" algn="l" rtl="0">
              <a:lnSpc>
                <a:spcPct val="120000"/>
              </a:lnSpc>
              <a:spcBef>
                <a:spcPts val="500"/>
              </a:spcBef>
              <a:spcAft>
                <a:spcPts val="0"/>
              </a:spcAft>
              <a:buSzPts val="1800"/>
              <a:buChar char="•"/>
              <a:defRPr/>
            </a:lvl6pPr>
            <a:lvl7pPr marL="3200400" lvl="6" indent="-342900" algn="l" rtl="0">
              <a:lnSpc>
                <a:spcPct val="120000"/>
              </a:lnSpc>
              <a:spcBef>
                <a:spcPts val="500"/>
              </a:spcBef>
              <a:spcAft>
                <a:spcPts val="0"/>
              </a:spcAft>
              <a:buSzPts val="1800"/>
              <a:buChar char="•"/>
              <a:defRPr/>
            </a:lvl7pPr>
            <a:lvl8pPr marL="3657600" lvl="7" indent="-342900" algn="l" rtl="0">
              <a:lnSpc>
                <a:spcPct val="120000"/>
              </a:lnSpc>
              <a:spcBef>
                <a:spcPts val="500"/>
              </a:spcBef>
              <a:spcAft>
                <a:spcPts val="0"/>
              </a:spcAft>
              <a:buSzPts val="1800"/>
              <a:buChar char="•"/>
              <a:defRPr/>
            </a:lvl8pPr>
            <a:lvl9pPr marL="4114800" lvl="8" indent="-342900" algn="l" rtl="0">
              <a:lnSpc>
                <a:spcPct val="120000"/>
              </a:lnSpc>
              <a:spcBef>
                <a:spcPts val="500"/>
              </a:spcBef>
              <a:spcAft>
                <a:spcPts val="0"/>
              </a:spcAft>
              <a:buSzPts val="1800"/>
              <a:buChar char="•"/>
              <a:defRPr/>
            </a:lvl9pPr>
          </a:lstStyle>
          <a:p>
            <a:endParaRPr/>
          </a:p>
        </p:txBody>
      </p:sp>
      <p:sp>
        <p:nvSpPr>
          <p:cNvPr id="563" name="Google Shape;563;p87"/>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4" name="Google Shape;564;p87"/>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5" name="Google Shape;565;p87"/>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73"/>
        <p:cNvGrpSpPr/>
        <p:nvPr/>
      </p:nvGrpSpPr>
      <p:grpSpPr>
        <a:xfrm>
          <a:off x="0" y="0"/>
          <a:ext cx="0" cy="0"/>
          <a:chOff x="0" y="0"/>
          <a:chExt cx="0" cy="0"/>
        </a:xfrm>
      </p:grpSpPr>
      <p:sp>
        <p:nvSpPr>
          <p:cNvPr id="574" name="Google Shape;574;p89"/>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lvl="0" algn="ctr" rtl="0">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5" name="Google Shape;575;p89"/>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6" name="Google Shape;576;p89"/>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7" name="Google Shape;577;p89"/>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78" name="Google Shape;578;p89"/>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9"/>
        <p:cNvGrpSpPr/>
        <p:nvPr/>
      </p:nvGrpSpPr>
      <p:grpSpPr>
        <a:xfrm>
          <a:off x="0" y="0"/>
          <a:ext cx="0" cy="0"/>
          <a:chOff x="0" y="0"/>
          <a:chExt cx="0" cy="0"/>
        </a:xfrm>
      </p:grpSpPr>
      <p:sp>
        <p:nvSpPr>
          <p:cNvPr id="580" name="Google Shape;580;p90"/>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1" name="Google Shape;581;p9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2" name="Google Shape;582;p90"/>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83"/>
        <p:cNvGrpSpPr/>
        <p:nvPr/>
      </p:nvGrpSpPr>
      <p:grpSpPr>
        <a:xfrm>
          <a:off x="0" y="0"/>
          <a:ext cx="0" cy="0"/>
          <a:chOff x="0" y="0"/>
          <a:chExt cx="0" cy="0"/>
        </a:xfrm>
      </p:grpSpPr>
      <p:sp>
        <p:nvSpPr>
          <p:cNvPr id="584" name="Google Shape;584;p91"/>
          <p:cNvSpPr txBox="1">
            <a:spLocks noGrp="1"/>
          </p:cNvSpPr>
          <p:nvPr>
            <p:ph type="title"/>
          </p:nvPr>
        </p:nvSpPr>
        <p:spPr>
          <a:xfrm>
            <a:off x="985251" y="4179093"/>
            <a:ext cx="10363200" cy="1362000"/>
          </a:xfrm>
          <a:prstGeom prst="rect">
            <a:avLst/>
          </a:prstGeom>
          <a:solidFill>
            <a:srgbClr val="960000"/>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lvl="0" algn="l" rtl="0">
              <a:spcBef>
                <a:spcPts val="0"/>
              </a:spcBef>
              <a:spcAft>
                <a:spcPts val="0"/>
              </a:spcAft>
              <a:buClr>
                <a:schemeClr val="lt1"/>
              </a:buClr>
              <a:buSzPts val="4000"/>
              <a:buFont typeface="Arial"/>
              <a:buNone/>
              <a:defRPr sz="4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5" name="Google Shape;585;p91"/>
          <p:cNvSpPr txBox="1">
            <a:spLocks noGrp="1"/>
          </p:cNvSpPr>
          <p:nvPr>
            <p:ph type="body" idx="1"/>
          </p:nvPr>
        </p:nvSpPr>
        <p:spPr>
          <a:xfrm>
            <a:off x="985251" y="2678906"/>
            <a:ext cx="10363200" cy="1500300"/>
          </a:xfrm>
          <a:prstGeom prst="rect">
            <a:avLst/>
          </a:prstGeom>
          <a:noFill/>
          <a:ln>
            <a:noFill/>
          </a:ln>
        </p:spPr>
        <p:txBody>
          <a:bodyPr spcFirstLastPara="1" wrap="square" lIns="91425" tIns="45700" rIns="91425" bIns="45700" anchor="b" anchorCtr="0">
            <a:normAutofit/>
          </a:bodyPr>
          <a:lstStyle>
            <a:lvl1pPr marL="457200" lvl="0" indent="-228600" algn="l" rtl="0">
              <a:spcBef>
                <a:spcPts val="400"/>
              </a:spcBef>
              <a:spcAft>
                <a:spcPts val="0"/>
              </a:spcAft>
              <a:buClr>
                <a:srgbClr val="888888"/>
              </a:buClr>
              <a:buSzPts val="2000"/>
              <a:buNone/>
              <a:defRPr sz="2000">
                <a:solidFill>
                  <a:srgbClr val="888888"/>
                </a:solidFill>
              </a:defRPr>
            </a:lvl1pPr>
            <a:lvl2pPr marL="914400" lvl="1" indent="-228600" algn="l" rtl="0">
              <a:spcBef>
                <a:spcPts val="360"/>
              </a:spcBef>
              <a:spcAft>
                <a:spcPts val="0"/>
              </a:spcAft>
              <a:buClr>
                <a:srgbClr val="888888"/>
              </a:buClr>
              <a:buSzPts val="1800"/>
              <a:buNone/>
              <a:defRPr sz="1800">
                <a:solidFill>
                  <a:srgbClr val="888888"/>
                </a:solidFill>
              </a:defRPr>
            </a:lvl2pPr>
            <a:lvl3pPr marL="1371600" lvl="2" indent="-228600" algn="l" rtl="0">
              <a:spcBef>
                <a:spcPts val="320"/>
              </a:spcBef>
              <a:spcAft>
                <a:spcPts val="0"/>
              </a:spcAft>
              <a:buClr>
                <a:srgbClr val="888888"/>
              </a:buClr>
              <a:buSzPts val="1600"/>
              <a:buNone/>
              <a:defRPr sz="1600">
                <a:solidFill>
                  <a:srgbClr val="888888"/>
                </a:solidFill>
              </a:defRPr>
            </a:lvl3pPr>
            <a:lvl4pPr marL="1828800" lvl="3" indent="-228600" algn="l" rtl="0">
              <a:spcBef>
                <a:spcPts val="280"/>
              </a:spcBef>
              <a:spcAft>
                <a:spcPts val="0"/>
              </a:spcAft>
              <a:buClr>
                <a:srgbClr val="888888"/>
              </a:buClr>
              <a:buSzPts val="1400"/>
              <a:buNone/>
              <a:defRPr sz="1400">
                <a:solidFill>
                  <a:srgbClr val="888888"/>
                </a:solidFill>
              </a:defRPr>
            </a:lvl4pPr>
            <a:lvl5pPr marL="2286000" lvl="4" indent="-228600" algn="l" rtl="0">
              <a:spcBef>
                <a:spcPts val="280"/>
              </a:spcBef>
              <a:spcAft>
                <a:spcPts val="0"/>
              </a:spcAft>
              <a:buClr>
                <a:srgbClr val="888888"/>
              </a:buClr>
              <a:buSzPts val="1400"/>
              <a:buNone/>
              <a:defRPr sz="1400">
                <a:solidFill>
                  <a:srgbClr val="888888"/>
                </a:solidFill>
              </a:defRPr>
            </a:lvl5pPr>
            <a:lvl6pPr marL="2743200" lvl="5" indent="-228600" algn="l" rtl="0">
              <a:spcBef>
                <a:spcPts val="280"/>
              </a:spcBef>
              <a:spcAft>
                <a:spcPts val="0"/>
              </a:spcAft>
              <a:buClr>
                <a:srgbClr val="888888"/>
              </a:buClr>
              <a:buSzPts val="1400"/>
              <a:buNone/>
              <a:defRPr sz="1400">
                <a:solidFill>
                  <a:srgbClr val="888888"/>
                </a:solidFill>
              </a:defRPr>
            </a:lvl6pPr>
            <a:lvl7pPr marL="3200400" lvl="6" indent="-228600" algn="l" rtl="0">
              <a:spcBef>
                <a:spcPts val="280"/>
              </a:spcBef>
              <a:spcAft>
                <a:spcPts val="0"/>
              </a:spcAft>
              <a:buClr>
                <a:srgbClr val="888888"/>
              </a:buClr>
              <a:buSzPts val="1400"/>
              <a:buNone/>
              <a:defRPr sz="1400">
                <a:solidFill>
                  <a:srgbClr val="888888"/>
                </a:solidFill>
              </a:defRPr>
            </a:lvl7pPr>
            <a:lvl8pPr marL="3657600" lvl="7" indent="-228600" algn="l" rtl="0">
              <a:spcBef>
                <a:spcPts val="280"/>
              </a:spcBef>
              <a:spcAft>
                <a:spcPts val="0"/>
              </a:spcAft>
              <a:buClr>
                <a:srgbClr val="888888"/>
              </a:buClr>
              <a:buSzPts val="1400"/>
              <a:buNone/>
              <a:defRPr sz="1400">
                <a:solidFill>
                  <a:srgbClr val="888888"/>
                </a:solidFill>
              </a:defRPr>
            </a:lvl8pPr>
            <a:lvl9pPr marL="4114800" lvl="8" indent="-228600" algn="l" rtl="0">
              <a:spcBef>
                <a:spcPts val="280"/>
              </a:spcBef>
              <a:spcAft>
                <a:spcPts val="0"/>
              </a:spcAft>
              <a:buClr>
                <a:srgbClr val="888888"/>
              </a:buClr>
              <a:buSzPts val="1400"/>
              <a:buNone/>
              <a:defRPr sz="1400">
                <a:solidFill>
                  <a:srgbClr val="888888"/>
                </a:solidFill>
              </a:defRPr>
            </a:lvl9pPr>
          </a:lstStyle>
          <a:p>
            <a:endParaRPr/>
          </a:p>
        </p:txBody>
      </p:sp>
      <p:sp>
        <p:nvSpPr>
          <p:cNvPr id="586" name="Google Shape;586;p91"/>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7" name="Google Shape;587;p91"/>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8" name="Google Shape;588;p91"/>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9"/>
        <p:cNvGrpSpPr/>
        <p:nvPr/>
      </p:nvGrpSpPr>
      <p:grpSpPr>
        <a:xfrm>
          <a:off x="0" y="0"/>
          <a:ext cx="0" cy="0"/>
          <a:chOff x="0" y="0"/>
          <a:chExt cx="0" cy="0"/>
        </a:xfrm>
      </p:grpSpPr>
      <p:sp>
        <p:nvSpPr>
          <p:cNvPr id="590" name="Google Shape;590;p92"/>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lvl="0" algn="ctr" rtl="0">
              <a:spcBef>
                <a:spcPts val="0"/>
              </a:spcBef>
              <a:spcAft>
                <a:spcPts val="0"/>
              </a:spcAft>
              <a:buClr>
                <a:schemeClr val="lt1"/>
              </a:buClr>
              <a:buSzPts val="44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1" name="Google Shape;591;p92"/>
          <p:cNvSpPr txBox="1">
            <a:spLocks noGrp="1"/>
          </p:cNvSpPr>
          <p:nvPr>
            <p:ph type="body" idx="1"/>
          </p:nvPr>
        </p:nvSpPr>
        <p:spPr>
          <a:xfrm>
            <a:off x="609600" y="1535113"/>
            <a:ext cx="5386800" cy="639900"/>
          </a:xfrm>
          <a:prstGeom prst="rect">
            <a:avLst/>
          </a:prstGeom>
          <a:noFill/>
          <a:ln>
            <a:noFill/>
          </a:ln>
        </p:spPr>
        <p:txBody>
          <a:bodyPr spcFirstLastPara="1" wrap="square" lIns="91425" tIns="45700" rIns="91425" bIns="45700" anchor="b" anchorCtr="0">
            <a:norm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592" name="Google Shape;592;p92"/>
          <p:cNvSpPr txBox="1">
            <a:spLocks noGrp="1"/>
          </p:cNvSpPr>
          <p:nvPr>
            <p:ph type="body" idx="2"/>
          </p:nvPr>
        </p:nvSpPr>
        <p:spPr>
          <a:xfrm>
            <a:off x="609600" y="2174875"/>
            <a:ext cx="5386800" cy="3951300"/>
          </a:xfrm>
          <a:prstGeom prst="rect">
            <a:avLst/>
          </a:prstGeom>
          <a:noFill/>
          <a:ln>
            <a:noFill/>
          </a:ln>
        </p:spPr>
        <p:txBody>
          <a:bodyPr spcFirstLastPara="1" wrap="square" lIns="91425" tIns="45700" rIns="91425" bIns="45700" anchor="t" anchorCtr="0">
            <a:norm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593" name="Google Shape;593;p92"/>
          <p:cNvSpPr txBox="1">
            <a:spLocks noGrp="1"/>
          </p:cNvSpPr>
          <p:nvPr>
            <p:ph type="body" idx="3"/>
          </p:nvPr>
        </p:nvSpPr>
        <p:spPr>
          <a:xfrm>
            <a:off x="6193367" y="1535113"/>
            <a:ext cx="5389200" cy="639900"/>
          </a:xfrm>
          <a:prstGeom prst="rect">
            <a:avLst/>
          </a:prstGeom>
          <a:noFill/>
          <a:ln>
            <a:noFill/>
          </a:ln>
        </p:spPr>
        <p:txBody>
          <a:bodyPr spcFirstLastPara="1" wrap="square" lIns="91425" tIns="45700" rIns="91425" bIns="45700" anchor="b" anchorCtr="0">
            <a:normAutofit/>
          </a:bodyPr>
          <a:lstStyle>
            <a:lvl1pPr marL="457200" lvl="0" indent="-228600" algn="l" rtl="0">
              <a:spcBef>
                <a:spcPts val="480"/>
              </a:spcBef>
              <a:spcAft>
                <a:spcPts val="0"/>
              </a:spcAft>
              <a:buClr>
                <a:schemeClr val="dk1"/>
              </a:buClr>
              <a:buSzPts val="2400"/>
              <a:buNone/>
              <a:defRPr sz="2400" b="1"/>
            </a:lvl1pPr>
            <a:lvl2pPr marL="914400" lvl="1" indent="-228600" algn="l" rtl="0">
              <a:spcBef>
                <a:spcPts val="400"/>
              </a:spcBef>
              <a:spcAft>
                <a:spcPts val="0"/>
              </a:spcAft>
              <a:buClr>
                <a:schemeClr val="dk1"/>
              </a:buClr>
              <a:buSzPts val="2000"/>
              <a:buNone/>
              <a:defRPr sz="2000" b="1"/>
            </a:lvl2pPr>
            <a:lvl3pPr marL="1371600" lvl="2" indent="-228600" algn="l" rtl="0">
              <a:spcBef>
                <a:spcPts val="360"/>
              </a:spcBef>
              <a:spcAft>
                <a:spcPts val="0"/>
              </a:spcAft>
              <a:buClr>
                <a:schemeClr val="dk1"/>
              </a:buClr>
              <a:buSzPts val="1800"/>
              <a:buNone/>
              <a:defRPr sz="1800" b="1"/>
            </a:lvl3pPr>
            <a:lvl4pPr marL="1828800" lvl="3" indent="-228600" algn="l" rtl="0">
              <a:spcBef>
                <a:spcPts val="320"/>
              </a:spcBef>
              <a:spcAft>
                <a:spcPts val="0"/>
              </a:spcAft>
              <a:buClr>
                <a:schemeClr val="dk1"/>
              </a:buClr>
              <a:buSzPts val="1600"/>
              <a:buNone/>
              <a:defRPr sz="1600" b="1"/>
            </a:lvl4pPr>
            <a:lvl5pPr marL="2286000" lvl="4" indent="-228600" algn="l" rtl="0">
              <a:spcBef>
                <a:spcPts val="320"/>
              </a:spcBef>
              <a:spcAft>
                <a:spcPts val="0"/>
              </a:spcAft>
              <a:buClr>
                <a:schemeClr val="dk1"/>
              </a:buClr>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594" name="Google Shape;594;p92"/>
          <p:cNvSpPr txBox="1">
            <a:spLocks noGrp="1"/>
          </p:cNvSpPr>
          <p:nvPr>
            <p:ph type="body" idx="4"/>
          </p:nvPr>
        </p:nvSpPr>
        <p:spPr>
          <a:xfrm>
            <a:off x="6193367" y="2174875"/>
            <a:ext cx="5389200" cy="3951300"/>
          </a:xfrm>
          <a:prstGeom prst="rect">
            <a:avLst/>
          </a:prstGeom>
          <a:noFill/>
          <a:ln>
            <a:noFill/>
          </a:ln>
        </p:spPr>
        <p:txBody>
          <a:bodyPr spcFirstLastPara="1" wrap="square" lIns="91425" tIns="45700" rIns="91425" bIns="45700" anchor="t" anchorCtr="0">
            <a:normAutofit/>
          </a:bodyPr>
          <a:lstStyle>
            <a:lvl1pPr marL="457200" lvl="0" indent="-381000" algn="l" rtl="0">
              <a:spcBef>
                <a:spcPts val="480"/>
              </a:spcBef>
              <a:spcAft>
                <a:spcPts val="0"/>
              </a:spcAft>
              <a:buClr>
                <a:schemeClr val="dk1"/>
              </a:buClr>
              <a:buSzPts val="2400"/>
              <a:buChar char="•"/>
              <a:defRPr sz="2400"/>
            </a:lvl1pPr>
            <a:lvl2pPr marL="914400" lvl="1" indent="-355600" algn="l" rtl="0">
              <a:spcBef>
                <a:spcPts val="400"/>
              </a:spcBef>
              <a:spcAft>
                <a:spcPts val="0"/>
              </a:spcAft>
              <a:buClr>
                <a:schemeClr val="dk1"/>
              </a:buClr>
              <a:buSzPts val="2000"/>
              <a:buChar char="–"/>
              <a:defRPr sz="2000"/>
            </a:lvl2pPr>
            <a:lvl3pPr marL="1371600" lvl="2" indent="-342900" algn="l" rtl="0">
              <a:spcBef>
                <a:spcPts val="360"/>
              </a:spcBef>
              <a:spcAft>
                <a:spcPts val="0"/>
              </a:spcAft>
              <a:buClr>
                <a:schemeClr val="dk1"/>
              </a:buClr>
              <a:buSzPts val="1800"/>
              <a:buChar char="•"/>
              <a:defRPr sz="1800"/>
            </a:lvl3pPr>
            <a:lvl4pPr marL="1828800" lvl="3" indent="-330200" algn="l" rtl="0">
              <a:spcBef>
                <a:spcPts val="320"/>
              </a:spcBef>
              <a:spcAft>
                <a:spcPts val="0"/>
              </a:spcAft>
              <a:buClr>
                <a:schemeClr val="dk1"/>
              </a:buClr>
              <a:buSzPts val="1600"/>
              <a:buChar char="–"/>
              <a:defRPr sz="1600"/>
            </a:lvl4pPr>
            <a:lvl5pPr marL="2286000" lvl="4" indent="-330200" algn="l" rtl="0">
              <a:spcBef>
                <a:spcPts val="320"/>
              </a:spcBef>
              <a:spcAft>
                <a:spcPts val="0"/>
              </a:spcAft>
              <a:buClr>
                <a:schemeClr val="dk1"/>
              </a:buClr>
              <a:buSzPts val="1600"/>
              <a:buChar char="»"/>
              <a:defRPr sz="16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595" name="Google Shape;595;p92"/>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6" name="Google Shape;596;p92"/>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7" name="Google Shape;597;p92"/>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Arial"/>
                <a:ea typeface="Arial"/>
                <a:cs typeface="Arial"/>
                <a:sym typeface="Arial"/>
              </a:defRPr>
            </a:lvl1pPr>
            <a:lvl2pPr marL="0" marR="0" lvl="1" indent="0" algn="r" rtl="0">
              <a:spcBef>
                <a:spcPts val="0"/>
              </a:spcBef>
              <a:buNone/>
              <a:defRPr sz="1200">
                <a:solidFill>
                  <a:srgbClr val="888888"/>
                </a:solidFill>
                <a:latin typeface="Arial"/>
                <a:ea typeface="Arial"/>
                <a:cs typeface="Arial"/>
                <a:sym typeface="Arial"/>
              </a:defRPr>
            </a:lvl2pPr>
            <a:lvl3pPr marL="0" marR="0" lvl="2" indent="0" algn="r" rtl="0">
              <a:spcBef>
                <a:spcPts val="0"/>
              </a:spcBef>
              <a:buNone/>
              <a:defRPr sz="1200">
                <a:solidFill>
                  <a:srgbClr val="888888"/>
                </a:solidFill>
                <a:latin typeface="Arial"/>
                <a:ea typeface="Arial"/>
                <a:cs typeface="Arial"/>
                <a:sym typeface="Arial"/>
              </a:defRPr>
            </a:lvl3pPr>
            <a:lvl4pPr marL="0" marR="0" lvl="3" indent="0" algn="r" rtl="0">
              <a:spcBef>
                <a:spcPts val="0"/>
              </a:spcBef>
              <a:buNone/>
              <a:defRPr sz="1200">
                <a:solidFill>
                  <a:srgbClr val="888888"/>
                </a:solidFill>
                <a:latin typeface="Arial"/>
                <a:ea typeface="Arial"/>
                <a:cs typeface="Arial"/>
                <a:sym typeface="Arial"/>
              </a:defRPr>
            </a:lvl4pPr>
            <a:lvl5pPr marL="0" marR="0" lvl="4" indent="0" algn="r" rtl="0">
              <a:spcBef>
                <a:spcPts val="0"/>
              </a:spcBef>
              <a:buNone/>
              <a:defRPr sz="1200">
                <a:solidFill>
                  <a:srgbClr val="888888"/>
                </a:solidFill>
                <a:latin typeface="Arial"/>
                <a:ea typeface="Arial"/>
                <a:cs typeface="Arial"/>
                <a:sym typeface="Arial"/>
              </a:defRPr>
            </a:lvl5pPr>
            <a:lvl6pPr marL="0" marR="0" lvl="5" indent="0" algn="r" rtl="0">
              <a:spcBef>
                <a:spcPts val="0"/>
              </a:spcBef>
              <a:buNone/>
              <a:defRPr sz="1200">
                <a:solidFill>
                  <a:srgbClr val="888888"/>
                </a:solidFill>
                <a:latin typeface="Arial"/>
                <a:ea typeface="Arial"/>
                <a:cs typeface="Arial"/>
                <a:sym typeface="Arial"/>
              </a:defRPr>
            </a:lvl6pPr>
            <a:lvl7pPr marL="0" marR="0" lvl="6" indent="0" algn="r" rtl="0">
              <a:spcBef>
                <a:spcPts val="0"/>
              </a:spcBef>
              <a:buNone/>
              <a:defRPr sz="1200">
                <a:solidFill>
                  <a:srgbClr val="888888"/>
                </a:solidFill>
                <a:latin typeface="Arial"/>
                <a:ea typeface="Arial"/>
                <a:cs typeface="Arial"/>
                <a:sym typeface="Arial"/>
              </a:defRPr>
            </a:lvl7pPr>
            <a:lvl8pPr marL="0" marR="0" lvl="7" indent="0" algn="r" rtl="0">
              <a:spcBef>
                <a:spcPts val="0"/>
              </a:spcBef>
              <a:buNone/>
              <a:defRPr sz="1200">
                <a:solidFill>
                  <a:srgbClr val="888888"/>
                </a:solidFill>
                <a:latin typeface="Arial"/>
                <a:ea typeface="Arial"/>
                <a:cs typeface="Arial"/>
                <a:sym typeface="Arial"/>
              </a:defRPr>
            </a:lvl8pPr>
            <a:lvl9pPr marL="0" marR="0" lvl="8" indent="0" algn="r" rtl="0">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8"/>
        <p:cNvGrpSpPr/>
        <p:nvPr/>
      </p:nvGrpSpPr>
      <p:grpSpPr>
        <a:xfrm>
          <a:off x="0" y="0"/>
          <a:ext cx="0" cy="0"/>
          <a:chOff x="0" y="0"/>
          <a:chExt cx="0" cy="0"/>
        </a:xfrm>
      </p:grpSpPr>
      <p:sp>
        <p:nvSpPr>
          <p:cNvPr id="599" name="Google Shape;599;p93"/>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lvl="0" algn="ctr" rtl="0">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0" name="Google Shape;600;p93"/>
          <p:cNvSpPr txBox="1">
            <a:spLocks noGrp="1"/>
          </p:cNvSpPr>
          <p:nvPr>
            <p:ph type="body" idx="1"/>
          </p:nvPr>
        </p:nvSpPr>
        <p:spPr>
          <a:xfrm>
            <a:off x="609600" y="1600200"/>
            <a:ext cx="5384700" cy="4526100"/>
          </a:xfrm>
          <a:prstGeom prst="rect">
            <a:avLst/>
          </a:prstGeom>
          <a:noFill/>
          <a:ln>
            <a:noFill/>
          </a:ln>
        </p:spPr>
        <p:txBody>
          <a:bodyPr spcFirstLastPara="1" wrap="square" lIns="91425" tIns="45700" rIns="91425" bIns="45700" anchor="t" anchorCtr="0">
            <a:norm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
        <p:nvSpPr>
          <p:cNvPr id="601" name="Google Shape;601;p93"/>
          <p:cNvSpPr txBox="1">
            <a:spLocks noGrp="1"/>
          </p:cNvSpPr>
          <p:nvPr>
            <p:ph type="body" idx="2"/>
          </p:nvPr>
        </p:nvSpPr>
        <p:spPr>
          <a:xfrm>
            <a:off x="6197600" y="1600200"/>
            <a:ext cx="5384700" cy="4526100"/>
          </a:xfrm>
          <a:prstGeom prst="rect">
            <a:avLst/>
          </a:prstGeom>
          <a:noFill/>
          <a:ln>
            <a:noFill/>
          </a:ln>
        </p:spPr>
        <p:txBody>
          <a:bodyPr spcFirstLastPara="1" wrap="square" lIns="91425" tIns="45700" rIns="91425" bIns="45700" anchor="t" anchorCtr="0">
            <a:normAutofit/>
          </a:bodyPr>
          <a:lstStyle>
            <a:lvl1pPr marL="457200" lvl="0" indent="-406400" algn="l" rtl="0">
              <a:spcBef>
                <a:spcPts val="560"/>
              </a:spcBef>
              <a:spcAft>
                <a:spcPts val="0"/>
              </a:spcAft>
              <a:buClr>
                <a:schemeClr val="dk1"/>
              </a:buClr>
              <a:buSzPts val="2800"/>
              <a:buChar char="•"/>
              <a:defRPr sz="2800"/>
            </a:lvl1pPr>
            <a:lvl2pPr marL="914400" lvl="1" indent="-381000" algn="l" rtl="0">
              <a:spcBef>
                <a:spcPts val="480"/>
              </a:spcBef>
              <a:spcAft>
                <a:spcPts val="0"/>
              </a:spcAft>
              <a:buClr>
                <a:schemeClr val="dk1"/>
              </a:buClr>
              <a:buSzPts val="2400"/>
              <a:buChar char="–"/>
              <a:defRPr sz="2400"/>
            </a:lvl2pPr>
            <a:lvl3pPr marL="1371600" lvl="2" indent="-355600" algn="l" rtl="0">
              <a:spcBef>
                <a:spcPts val="400"/>
              </a:spcBef>
              <a:spcAft>
                <a:spcPts val="0"/>
              </a:spcAft>
              <a:buClr>
                <a:schemeClr val="dk1"/>
              </a:buClr>
              <a:buSzPts val="2000"/>
              <a:buChar char="•"/>
              <a:defRPr sz="2000"/>
            </a:lvl3pPr>
            <a:lvl4pPr marL="1828800" lvl="3" indent="-342900" algn="l" rtl="0">
              <a:spcBef>
                <a:spcPts val="360"/>
              </a:spcBef>
              <a:spcAft>
                <a:spcPts val="0"/>
              </a:spcAft>
              <a:buClr>
                <a:schemeClr val="dk1"/>
              </a:buClr>
              <a:buSzPts val="1800"/>
              <a:buChar char="–"/>
              <a:defRPr sz="1800"/>
            </a:lvl4pPr>
            <a:lvl5pPr marL="2286000" lvl="4" indent="-342900" algn="l" rtl="0">
              <a:spcBef>
                <a:spcPts val="360"/>
              </a:spcBef>
              <a:spcAft>
                <a:spcPts val="0"/>
              </a:spcAft>
              <a:buClr>
                <a:schemeClr val="dk1"/>
              </a:buClr>
              <a:buSzPts val="1800"/>
              <a:buChar char="»"/>
              <a:defRPr sz="1800"/>
            </a:lvl5pPr>
            <a:lvl6pPr marL="2743200" lvl="5" indent="-342900" algn="l" rtl="0">
              <a:spcBef>
                <a:spcPts val="360"/>
              </a:spcBef>
              <a:spcAft>
                <a:spcPts val="0"/>
              </a:spcAft>
              <a:buClr>
                <a:schemeClr val="dk1"/>
              </a:buClr>
              <a:buSzPts val="1800"/>
              <a:buChar char="•"/>
              <a:defRPr sz="1800"/>
            </a:lvl6pPr>
            <a:lvl7pPr marL="3200400" lvl="6" indent="-342900" algn="l" rtl="0">
              <a:spcBef>
                <a:spcPts val="360"/>
              </a:spcBef>
              <a:spcAft>
                <a:spcPts val="0"/>
              </a:spcAft>
              <a:buClr>
                <a:schemeClr val="dk1"/>
              </a:buClr>
              <a:buSzPts val="1800"/>
              <a:buChar char="•"/>
              <a:defRPr sz="1800"/>
            </a:lvl7pPr>
            <a:lvl8pPr marL="3657600" lvl="7" indent="-342900" algn="l" rtl="0">
              <a:spcBef>
                <a:spcPts val="360"/>
              </a:spcBef>
              <a:spcAft>
                <a:spcPts val="0"/>
              </a:spcAft>
              <a:buClr>
                <a:schemeClr val="dk1"/>
              </a:buClr>
              <a:buSzPts val="1800"/>
              <a:buChar char="•"/>
              <a:defRPr sz="1800"/>
            </a:lvl8pPr>
            <a:lvl9pPr marL="4114800" lvl="8" indent="-342900" algn="l" rtl="0">
              <a:spcBef>
                <a:spcPts val="360"/>
              </a:spcBef>
              <a:spcAft>
                <a:spcPts val="0"/>
              </a:spcAft>
              <a:buClr>
                <a:schemeClr val="dk1"/>
              </a:buClr>
              <a:buSzPts val="1800"/>
              <a:buChar char="•"/>
              <a:defRPr sz="1800"/>
            </a:lvl9pPr>
          </a:lstStyle>
          <a:p>
            <a:endParaRPr/>
          </a:p>
        </p:txBody>
      </p:sp>
      <p:sp>
        <p:nvSpPr>
          <p:cNvPr id="602" name="Google Shape;602;p93"/>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3" name="Google Shape;603;p93"/>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4" name="Google Shape;604;p93"/>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605"/>
        <p:cNvGrpSpPr/>
        <p:nvPr/>
      </p:nvGrpSpPr>
      <p:grpSpPr>
        <a:xfrm>
          <a:off x="0" y="0"/>
          <a:ext cx="0" cy="0"/>
          <a:chOff x="0" y="0"/>
          <a:chExt cx="0" cy="0"/>
        </a:xfrm>
      </p:grpSpPr>
      <p:sp>
        <p:nvSpPr>
          <p:cNvPr id="606" name="Google Shape;606;p94"/>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lvl="0" algn="ctr" rtl="0">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7" name="Google Shape;607;p94"/>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8" name="Google Shape;608;p94"/>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9" name="Google Shape;609;p94"/>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10"/>
        <p:cNvGrpSpPr/>
        <p:nvPr/>
      </p:nvGrpSpPr>
      <p:grpSpPr>
        <a:xfrm>
          <a:off x="0" y="0"/>
          <a:ext cx="0" cy="0"/>
          <a:chOff x="0" y="0"/>
          <a:chExt cx="0" cy="0"/>
        </a:xfrm>
      </p:grpSpPr>
      <p:sp>
        <p:nvSpPr>
          <p:cNvPr id="611" name="Google Shape;611;p95"/>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lvl="0" algn="ctr" rtl="0">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2" name="Google Shape;612;p95"/>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3" name="Google Shape;613;p95"/>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4" name="Google Shape;614;p95"/>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15" name="Google Shape;615;p95"/>
          <p:cNvSpPr txBox="1"/>
          <p:nvPr/>
        </p:nvSpPr>
        <p:spPr>
          <a:xfrm>
            <a:off x="609600" y="1752600"/>
            <a:ext cx="10972800" cy="369300"/>
          </a:xfrm>
          <a:prstGeom prst="rect">
            <a:avLst/>
          </a:prstGeom>
          <a:noFill/>
          <a:ln w="9525" cap="flat" cmpd="sng">
            <a:solidFill>
              <a:srgbClr val="4F6128"/>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6"/>
        <p:cNvGrpSpPr/>
        <p:nvPr/>
      </p:nvGrpSpPr>
      <p:grpSpPr>
        <a:xfrm>
          <a:off x="0" y="0"/>
          <a:ext cx="0" cy="0"/>
          <a:chOff x="0" y="0"/>
          <a:chExt cx="0" cy="0"/>
        </a:xfrm>
      </p:grpSpPr>
      <p:sp>
        <p:nvSpPr>
          <p:cNvPr id="617" name="Google Shape;617;p96"/>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lvl="0" algn="ctr" rtl="0">
              <a:spcBef>
                <a:spcPts val="0"/>
              </a:spcBef>
              <a:spcAft>
                <a:spcPts val="0"/>
              </a:spcAft>
              <a:buClr>
                <a:schemeClr val="lt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8" name="Google Shape;618;p96"/>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9" name="Google Shape;619;p96"/>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0" name="Google Shape;620;p96"/>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2319480" y="914400"/>
            <a:ext cx="9262440" cy="3488040"/>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0"/>
          <p:cNvSpPr txBox="1">
            <a:spLocks noGrp="1"/>
          </p:cNvSpPr>
          <p:nvPr>
            <p:ph type="body" idx="1"/>
          </p:nvPr>
        </p:nvSpPr>
        <p:spPr>
          <a:xfrm>
            <a:off x="3899160" y="44028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4" name="Google Shape;44;p10"/>
          <p:cNvSpPr txBox="1">
            <a:spLocks noGrp="1"/>
          </p:cNvSpPr>
          <p:nvPr>
            <p:ph type="body" idx="2"/>
          </p:nvPr>
        </p:nvSpPr>
        <p:spPr>
          <a:xfrm>
            <a:off x="7836120" y="4402800"/>
            <a:ext cx="374904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5" name="Google Shape;45;p10"/>
          <p:cNvSpPr txBox="1">
            <a:spLocks noGrp="1"/>
          </p:cNvSpPr>
          <p:nvPr>
            <p:ph type="body" idx="3"/>
          </p:nvPr>
        </p:nvSpPr>
        <p:spPr>
          <a:xfrm>
            <a:off x="3899160" y="5115600"/>
            <a:ext cx="7683120" cy="650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621"/>
        <p:cNvGrpSpPr/>
        <p:nvPr/>
      </p:nvGrpSpPr>
      <p:grpSpPr>
        <a:xfrm>
          <a:off x="0" y="0"/>
          <a:ext cx="0" cy="0"/>
          <a:chOff x="0" y="0"/>
          <a:chExt cx="0" cy="0"/>
        </a:xfrm>
      </p:grpSpPr>
      <p:pic>
        <p:nvPicPr>
          <p:cNvPr id="622" name="Google Shape;622;p97" descr="logo bar"/>
          <p:cNvPicPr preferRelativeResize="0"/>
          <p:nvPr/>
        </p:nvPicPr>
        <p:blipFill rotWithShape="1">
          <a:blip r:embed="rId2">
            <a:alphaModFix/>
          </a:blip>
          <a:srcRect/>
          <a:stretch/>
        </p:blipFill>
        <p:spPr>
          <a:xfrm>
            <a:off x="0" y="0"/>
            <a:ext cx="9167816" cy="1066800"/>
          </a:xfrm>
          <a:prstGeom prst="rect">
            <a:avLst/>
          </a:prstGeom>
          <a:noFill/>
          <a:ln>
            <a:noFill/>
          </a:ln>
        </p:spPr>
      </p:pic>
      <p:pic>
        <p:nvPicPr>
          <p:cNvPr id="623" name="Google Shape;623;p97" descr="nInova_OpenPlus for PPT"/>
          <p:cNvPicPr preferRelativeResize="0"/>
          <p:nvPr/>
        </p:nvPicPr>
        <p:blipFill rotWithShape="1">
          <a:blip r:embed="rId3">
            <a:alphaModFix/>
          </a:blip>
          <a:srcRect/>
          <a:stretch/>
        </p:blipFill>
        <p:spPr>
          <a:xfrm>
            <a:off x="3031067" y="2451100"/>
            <a:ext cx="1450975" cy="2273300"/>
          </a:xfrm>
          <a:prstGeom prst="rect">
            <a:avLst/>
          </a:prstGeom>
          <a:noFill/>
          <a:ln>
            <a:noFill/>
          </a:ln>
        </p:spPr>
      </p:pic>
      <p:sp>
        <p:nvSpPr>
          <p:cNvPr id="624" name="Google Shape;624;p97"/>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5" name="Google Shape;625;p97"/>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6" name="Google Shape;626;p97"/>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Arial"/>
                <a:ea typeface="Arial"/>
                <a:cs typeface="Arial"/>
                <a:sym typeface="Arial"/>
              </a:defRPr>
            </a:lvl1pPr>
            <a:lvl2pPr marL="0" marR="0" lvl="1" indent="0" algn="r" rtl="0">
              <a:spcBef>
                <a:spcPts val="0"/>
              </a:spcBef>
              <a:buNone/>
              <a:defRPr sz="1200">
                <a:solidFill>
                  <a:srgbClr val="888888"/>
                </a:solidFill>
                <a:latin typeface="Arial"/>
                <a:ea typeface="Arial"/>
                <a:cs typeface="Arial"/>
                <a:sym typeface="Arial"/>
              </a:defRPr>
            </a:lvl2pPr>
            <a:lvl3pPr marL="0" marR="0" lvl="2" indent="0" algn="r" rtl="0">
              <a:spcBef>
                <a:spcPts val="0"/>
              </a:spcBef>
              <a:buNone/>
              <a:defRPr sz="1200">
                <a:solidFill>
                  <a:srgbClr val="888888"/>
                </a:solidFill>
                <a:latin typeface="Arial"/>
                <a:ea typeface="Arial"/>
                <a:cs typeface="Arial"/>
                <a:sym typeface="Arial"/>
              </a:defRPr>
            </a:lvl3pPr>
            <a:lvl4pPr marL="0" marR="0" lvl="3" indent="0" algn="r" rtl="0">
              <a:spcBef>
                <a:spcPts val="0"/>
              </a:spcBef>
              <a:buNone/>
              <a:defRPr sz="1200">
                <a:solidFill>
                  <a:srgbClr val="888888"/>
                </a:solidFill>
                <a:latin typeface="Arial"/>
                <a:ea typeface="Arial"/>
                <a:cs typeface="Arial"/>
                <a:sym typeface="Arial"/>
              </a:defRPr>
            </a:lvl4pPr>
            <a:lvl5pPr marL="0" marR="0" lvl="4" indent="0" algn="r" rtl="0">
              <a:spcBef>
                <a:spcPts val="0"/>
              </a:spcBef>
              <a:buNone/>
              <a:defRPr sz="1200">
                <a:solidFill>
                  <a:srgbClr val="888888"/>
                </a:solidFill>
                <a:latin typeface="Arial"/>
                <a:ea typeface="Arial"/>
                <a:cs typeface="Arial"/>
                <a:sym typeface="Arial"/>
              </a:defRPr>
            </a:lvl5pPr>
            <a:lvl6pPr marL="0" marR="0" lvl="5" indent="0" algn="r" rtl="0">
              <a:spcBef>
                <a:spcPts val="0"/>
              </a:spcBef>
              <a:buNone/>
              <a:defRPr sz="1200">
                <a:solidFill>
                  <a:srgbClr val="888888"/>
                </a:solidFill>
                <a:latin typeface="Arial"/>
                <a:ea typeface="Arial"/>
                <a:cs typeface="Arial"/>
                <a:sym typeface="Arial"/>
              </a:defRPr>
            </a:lvl6pPr>
            <a:lvl7pPr marL="0" marR="0" lvl="6" indent="0" algn="r" rtl="0">
              <a:spcBef>
                <a:spcPts val="0"/>
              </a:spcBef>
              <a:buNone/>
              <a:defRPr sz="1200">
                <a:solidFill>
                  <a:srgbClr val="888888"/>
                </a:solidFill>
                <a:latin typeface="Arial"/>
                <a:ea typeface="Arial"/>
                <a:cs typeface="Arial"/>
                <a:sym typeface="Arial"/>
              </a:defRPr>
            </a:lvl7pPr>
            <a:lvl8pPr marL="0" marR="0" lvl="7" indent="0" algn="r" rtl="0">
              <a:spcBef>
                <a:spcPts val="0"/>
              </a:spcBef>
              <a:buNone/>
              <a:defRPr sz="1200">
                <a:solidFill>
                  <a:srgbClr val="888888"/>
                </a:solidFill>
                <a:latin typeface="Arial"/>
                <a:ea typeface="Arial"/>
                <a:cs typeface="Arial"/>
                <a:sym typeface="Arial"/>
              </a:defRPr>
            </a:lvl8pPr>
            <a:lvl9pPr marL="0" marR="0" lvl="8" indent="0" algn="r" rtl="0">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3"/>
        <p:cNvGrpSpPr/>
        <p:nvPr/>
      </p:nvGrpSpPr>
      <p:grpSpPr>
        <a:xfrm>
          <a:off x="0" y="0"/>
          <a:ext cx="0" cy="0"/>
          <a:chOff x="0" y="0"/>
          <a:chExt cx="0" cy="0"/>
        </a:xfrm>
      </p:grpSpPr>
      <p:sp>
        <p:nvSpPr>
          <p:cNvPr id="634" name="Google Shape;634;p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35" name="Google Shape;635;p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36" name="Google Shape;636;p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37"/>
        <p:cNvGrpSpPr/>
        <p:nvPr/>
      </p:nvGrpSpPr>
      <p:grpSpPr>
        <a:xfrm>
          <a:off x="0" y="0"/>
          <a:ext cx="0" cy="0"/>
          <a:chOff x="0" y="0"/>
          <a:chExt cx="0" cy="0"/>
        </a:xfrm>
      </p:grpSpPr>
      <p:sp>
        <p:nvSpPr>
          <p:cNvPr id="638" name="Google Shape;638;p10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9" name="Google Shape;639;p10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0" name="Google Shape;640;p10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41" name="Google Shape;641;p10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42" name="Google Shape;642;p10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3"/>
        <p:cNvGrpSpPr/>
        <p:nvPr/>
      </p:nvGrpSpPr>
      <p:grpSpPr>
        <a:xfrm>
          <a:off x="0" y="0"/>
          <a:ext cx="0" cy="0"/>
          <a:chOff x="0" y="0"/>
          <a:chExt cx="0" cy="0"/>
        </a:xfrm>
      </p:grpSpPr>
      <p:sp>
        <p:nvSpPr>
          <p:cNvPr id="644" name="Google Shape;644;p10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Arial"/>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5" name="Google Shape;645;p10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646" name="Google Shape;646;p1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47" name="Google Shape;647;p1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48" name="Google Shape;648;p1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9"/>
        <p:cNvGrpSpPr/>
        <p:nvPr/>
      </p:nvGrpSpPr>
      <p:grpSpPr>
        <a:xfrm>
          <a:off x="0" y="0"/>
          <a:ext cx="0" cy="0"/>
          <a:chOff x="0" y="0"/>
          <a:chExt cx="0" cy="0"/>
        </a:xfrm>
      </p:grpSpPr>
      <p:sp>
        <p:nvSpPr>
          <p:cNvPr id="650" name="Google Shape;650;p10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Arial"/>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51" name="Google Shape;651;p10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52" name="Google Shape;652;p1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3" name="Google Shape;653;p1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4" name="Google Shape;654;p1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5"/>
        <p:cNvGrpSpPr/>
        <p:nvPr/>
      </p:nvGrpSpPr>
      <p:grpSpPr>
        <a:xfrm>
          <a:off x="0" y="0"/>
          <a:ext cx="0" cy="0"/>
          <a:chOff x="0" y="0"/>
          <a:chExt cx="0" cy="0"/>
        </a:xfrm>
      </p:grpSpPr>
      <p:sp>
        <p:nvSpPr>
          <p:cNvPr id="656" name="Google Shape;656;p10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57" name="Google Shape;657;p10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58" name="Google Shape;658;p10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59" name="Google Shape;659;p10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0" name="Google Shape;660;p10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1" name="Google Shape;661;p10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2"/>
        <p:cNvGrpSpPr/>
        <p:nvPr/>
      </p:nvGrpSpPr>
      <p:grpSpPr>
        <a:xfrm>
          <a:off x="0" y="0"/>
          <a:ext cx="0" cy="0"/>
          <a:chOff x="0" y="0"/>
          <a:chExt cx="0" cy="0"/>
        </a:xfrm>
      </p:grpSpPr>
      <p:sp>
        <p:nvSpPr>
          <p:cNvPr id="663" name="Google Shape;663;p10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64" name="Google Shape;664;p10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65" name="Google Shape;665;p10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66" name="Google Shape;666;p10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667" name="Google Shape;667;p10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68" name="Google Shape;668;p10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9" name="Google Shape;669;p10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0" name="Google Shape;670;p10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1"/>
        <p:cNvGrpSpPr/>
        <p:nvPr/>
      </p:nvGrpSpPr>
      <p:grpSpPr>
        <a:xfrm>
          <a:off x="0" y="0"/>
          <a:ext cx="0" cy="0"/>
          <a:chOff x="0" y="0"/>
          <a:chExt cx="0" cy="0"/>
        </a:xfrm>
      </p:grpSpPr>
      <p:sp>
        <p:nvSpPr>
          <p:cNvPr id="672" name="Google Shape;672;p10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3" name="Google Shape;673;p1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4" name="Google Shape;674;p1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5" name="Google Shape;675;p1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6"/>
        <p:cNvGrpSpPr/>
        <p:nvPr/>
      </p:nvGrpSpPr>
      <p:grpSpPr>
        <a:xfrm>
          <a:off x="0" y="0"/>
          <a:ext cx="0" cy="0"/>
          <a:chOff x="0" y="0"/>
          <a:chExt cx="0" cy="0"/>
        </a:xfrm>
      </p:grpSpPr>
      <p:sp>
        <p:nvSpPr>
          <p:cNvPr id="677" name="Google Shape;677;p106"/>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8" name="Google Shape;678;p106"/>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679" name="Google Shape;679;p10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680" name="Google Shape;680;p1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1" name="Google Shape;681;p1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2" name="Google Shape;682;p1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3"/>
        <p:cNvGrpSpPr/>
        <p:nvPr/>
      </p:nvGrpSpPr>
      <p:grpSpPr>
        <a:xfrm>
          <a:off x="0" y="0"/>
          <a:ext cx="0" cy="0"/>
          <a:chOff x="0" y="0"/>
          <a:chExt cx="0" cy="0"/>
        </a:xfrm>
      </p:grpSpPr>
      <p:sp>
        <p:nvSpPr>
          <p:cNvPr id="684" name="Google Shape;684;p10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5" name="Google Shape;685;p107"/>
          <p:cNvSpPr>
            <a:spLocks noGrp="1"/>
          </p:cNvSpPr>
          <p:nvPr>
            <p:ph type="pic" idx="2"/>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86" name="Google Shape;686;p10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687" name="Google Shape;687;p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8" name="Google Shape;688;p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9" name="Google Shape;689;p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6.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 Type="http://schemas.openxmlformats.org/officeDocument/2006/relationships/slideLayout" Target="../slideLayouts/slideLayout65.xml"/><Relationship Id="rId21" Type="http://schemas.openxmlformats.org/officeDocument/2006/relationships/image" Target="../media/image7.png"/><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theme" Target="../theme/theme6.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image" Target="../media/image10.png"/><Relationship Id="rId5" Type="http://schemas.openxmlformats.org/officeDocument/2006/relationships/slideLayout" Target="../slideLayouts/slideLayout86.xml"/><Relationship Id="rId10" Type="http://schemas.openxmlformats.org/officeDocument/2006/relationships/theme" Target="../theme/theme7.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8.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1">
            <a:alphaModFix/>
          </a:blip>
          <a:stretch>
            <a:fillRect/>
          </a:stretch>
        </a:blipFill>
        <a:effectLst/>
      </p:bgPr>
    </p:bg>
    <p:spTree>
      <p:nvGrpSpPr>
        <p:cNvPr id="1" name="Shape 5"/>
        <p:cNvGrpSpPr/>
        <p:nvPr/>
      </p:nvGrpSpPr>
      <p:grpSpPr>
        <a:xfrm>
          <a:off x="0" y="0"/>
          <a:ext cx="0" cy="0"/>
          <a:chOff x="0" y="0"/>
          <a:chExt cx="0" cy="0"/>
        </a:xfrm>
      </p:grpSpPr>
      <p:grpSp>
        <p:nvGrpSpPr>
          <p:cNvPr id="6" name="Google Shape;6;p1"/>
          <p:cNvGrpSpPr/>
          <p:nvPr/>
        </p:nvGrpSpPr>
        <p:grpSpPr>
          <a:xfrm>
            <a:off x="150840" y="0"/>
            <a:ext cx="2436480" cy="6857640"/>
            <a:chOff x="150840" y="0"/>
            <a:chExt cx="2436480" cy="6857640"/>
          </a:xfrm>
        </p:grpSpPr>
        <p:sp>
          <p:nvSpPr>
            <p:cNvPr id="7" name="Google Shape;7;p1"/>
            <p:cNvSpPr/>
            <p:nvPr/>
          </p:nvSpPr>
          <p:spPr>
            <a:xfrm>
              <a:off x="457200" y="0"/>
              <a:ext cx="1122120" cy="5328720"/>
            </a:xfrm>
            <a:custGeom>
              <a:avLst/>
              <a:gdLst/>
              <a:ahLst/>
              <a:cxnLst/>
              <a:rect l="l" t="t" r="r" b="b"/>
              <a:pathLst>
                <a:path w="21600" h="21600" extrusionOk="0">
                  <a:moveTo>
                    <a:pt x="0" y="21426"/>
                  </a:moveTo>
                  <a:lnTo>
                    <a:pt x="4766" y="21600"/>
                  </a:lnTo>
                  <a:lnTo>
                    <a:pt x="21600" y="0"/>
                  </a:lnTo>
                  <a:lnTo>
                    <a:pt x="16712" y="0"/>
                  </a:lnTo>
                  <a:lnTo>
                    <a:pt x="0" y="21426"/>
                  </a:lnTo>
                  <a:close/>
                </a:path>
              </a:pathLst>
            </a:custGeom>
            <a:solidFill>
              <a:schemeClr val="accent1"/>
            </a:solidFill>
            <a:ln>
              <a:noFill/>
            </a:ln>
          </p:spPr>
          <p:txBody>
            <a:bodyPr/>
            <a:lstStyle/>
            <a:p>
              <a:endParaRPr lang="en-US"/>
            </a:p>
          </p:txBody>
        </p:sp>
        <p:sp>
          <p:nvSpPr>
            <p:cNvPr id="8" name="Google Shape;8;p1"/>
            <p:cNvSpPr/>
            <p:nvPr/>
          </p:nvSpPr>
          <p:spPr>
            <a:xfrm>
              <a:off x="150840" y="0"/>
              <a:ext cx="1117080" cy="5276520"/>
            </a:xfrm>
            <a:custGeom>
              <a:avLst/>
              <a:gdLst/>
              <a:ahLst/>
              <a:cxnLst/>
              <a:rect l="l" t="t" r="r" b="b"/>
              <a:pathLst>
                <a:path w="21600" h="21600" extrusionOk="0">
                  <a:moveTo>
                    <a:pt x="21600" y="0"/>
                  </a:moveTo>
                  <a:lnTo>
                    <a:pt x="16722" y="0"/>
                  </a:lnTo>
                  <a:lnTo>
                    <a:pt x="0" y="21444"/>
                  </a:lnTo>
                  <a:lnTo>
                    <a:pt x="4817" y="21600"/>
                  </a:lnTo>
                  <a:lnTo>
                    <a:pt x="21600" y="0"/>
                  </a:lnTo>
                  <a:close/>
                </a:path>
              </a:pathLst>
            </a:custGeom>
            <a:solidFill>
              <a:srgbClr val="9B111E"/>
            </a:solidFill>
            <a:ln>
              <a:noFill/>
            </a:ln>
          </p:spPr>
          <p:txBody>
            <a:bodyPr/>
            <a:lstStyle/>
            <a:p>
              <a:endParaRPr lang="en-US"/>
            </a:p>
          </p:txBody>
        </p:sp>
        <p:sp>
          <p:nvSpPr>
            <p:cNvPr id="9" name="Google Shape;9;p1"/>
            <p:cNvSpPr/>
            <p:nvPr/>
          </p:nvSpPr>
          <p:spPr>
            <a:xfrm>
              <a:off x="150840" y="5238720"/>
              <a:ext cx="1228320" cy="1618920"/>
            </a:xfrm>
            <a:custGeom>
              <a:avLst/>
              <a:gdLst/>
              <a:ahLst/>
              <a:cxnLst/>
              <a:rect l="l" t="t" r="r" b="b"/>
              <a:pathLst>
                <a:path w="21600" h="21600" extrusionOk="0">
                  <a:moveTo>
                    <a:pt x="0" y="0"/>
                  </a:moveTo>
                  <a:lnTo>
                    <a:pt x="20651" y="21600"/>
                  </a:lnTo>
                  <a:lnTo>
                    <a:pt x="21600" y="21600"/>
                  </a:lnTo>
                  <a:lnTo>
                    <a:pt x="0" y="0"/>
                  </a:lnTo>
                  <a:close/>
                </a:path>
              </a:pathLst>
            </a:custGeom>
            <a:solidFill>
              <a:srgbClr val="262626"/>
            </a:solidFill>
            <a:ln>
              <a:noFill/>
            </a:ln>
          </p:spPr>
          <p:txBody>
            <a:bodyPr/>
            <a:lstStyle/>
            <a:p>
              <a:endParaRPr lang="en-US"/>
            </a:p>
          </p:txBody>
        </p:sp>
        <p:sp>
          <p:nvSpPr>
            <p:cNvPr id="10" name="Google Shape;10;p1"/>
            <p:cNvSpPr/>
            <p:nvPr/>
          </p:nvSpPr>
          <p:spPr>
            <a:xfrm>
              <a:off x="457200" y="5291280"/>
              <a:ext cx="1495080" cy="1566360"/>
            </a:xfrm>
            <a:custGeom>
              <a:avLst/>
              <a:gdLst/>
              <a:ahLst/>
              <a:cxnLst/>
              <a:rect l="l" t="t" r="r" b="b"/>
              <a:pathLst>
                <a:path w="21600" h="21600" extrusionOk="0">
                  <a:moveTo>
                    <a:pt x="0" y="0"/>
                  </a:moveTo>
                  <a:lnTo>
                    <a:pt x="20843" y="21600"/>
                  </a:lnTo>
                  <a:lnTo>
                    <a:pt x="21600" y="21600"/>
                  </a:lnTo>
                  <a:lnTo>
                    <a:pt x="0" y="0"/>
                  </a:lnTo>
                  <a:close/>
                </a:path>
              </a:pathLst>
            </a:custGeom>
            <a:solidFill>
              <a:srgbClr val="455A19"/>
            </a:solidFill>
            <a:ln>
              <a:noFill/>
            </a:ln>
          </p:spPr>
          <p:txBody>
            <a:bodyPr/>
            <a:lstStyle/>
            <a:p>
              <a:endParaRPr lang="en-US"/>
            </a:p>
          </p:txBody>
        </p:sp>
        <p:sp>
          <p:nvSpPr>
            <p:cNvPr id="11" name="Google Shape;11;p1"/>
            <p:cNvSpPr/>
            <p:nvPr/>
          </p:nvSpPr>
          <p:spPr>
            <a:xfrm>
              <a:off x="457200" y="5286240"/>
              <a:ext cx="2130120" cy="1571400"/>
            </a:xfrm>
            <a:custGeom>
              <a:avLst/>
              <a:gdLst/>
              <a:ahLst/>
              <a:cxnLst/>
              <a:rect l="l" t="t" r="r" b="b"/>
              <a:pathLst>
                <a:path w="21600" h="21600" extrusionOk="0">
                  <a:moveTo>
                    <a:pt x="0" y="65"/>
                  </a:moveTo>
                  <a:lnTo>
                    <a:pt x="15162" y="21600"/>
                  </a:lnTo>
                  <a:lnTo>
                    <a:pt x="21600" y="21600"/>
                  </a:lnTo>
                  <a:lnTo>
                    <a:pt x="2511" y="589"/>
                  </a:lnTo>
                  <a:lnTo>
                    <a:pt x="0" y="0"/>
                  </a:lnTo>
                  <a:lnTo>
                    <a:pt x="0" y="65"/>
                  </a:lnTo>
                  <a:close/>
                </a:path>
              </a:pathLst>
            </a:custGeom>
            <a:solidFill>
              <a:srgbClr val="688726"/>
            </a:solidFill>
            <a:ln>
              <a:noFill/>
            </a:ln>
          </p:spPr>
          <p:txBody>
            <a:bodyPr/>
            <a:lstStyle/>
            <a:p>
              <a:endParaRPr lang="en-US"/>
            </a:p>
          </p:txBody>
        </p:sp>
        <p:sp>
          <p:nvSpPr>
            <p:cNvPr id="12" name="Google Shape;12;p1"/>
            <p:cNvSpPr/>
            <p:nvPr/>
          </p:nvSpPr>
          <p:spPr>
            <a:xfrm>
              <a:off x="150840" y="5238720"/>
              <a:ext cx="1695240" cy="1618920"/>
            </a:xfrm>
            <a:custGeom>
              <a:avLst/>
              <a:gdLst/>
              <a:ahLst/>
              <a:cxnLst/>
              <a:rect l="l" t="t" r="r" b="b"/>
              <a:pathLst>
                <a:path w="21600" h="21600" extrusionOk="0">
                  <a:moveTo>
                    <a:pt x="21600" y="21600"/>
                  </a:moveTo>
                  <a:lnTo>
                    <a:pt x="3721" y="1271"/>
                  </a:lnTo>
                  <a:lnTo>
                    <a:pt x="3115" y="572"/>
                  </a:lnTo>
                  <a:lnTo>
                    <a:pt x="3175" y="572"/>
                  </a:lnTo>
                  <a:lnTo>
                    <a:pt x="3175" y="508"/>
                  </a:lnTo>
                  <a:lnTo>
                    <a:pt x="3115" y="508"/>
                  </a:lnTo>
                  <a:lnTo>
                    <a:pt x="0" y="0"/>
                  </a:lnTo>
                  <a:lnTo>
                    <a:pt x="15654" y="21600"/>
                  </a:lnTo>
                  <a:lnTo>
                    <a:pt x="21600" y="21600"/>
                  </a:lnTo>
                  <a:close/>
                </a:path>
              </a:pathLst>
            </a:custGeom>
            <a:solidFill>
              <a:srgbClr val="910E1A"/>
            </a:solidFill>
            <a:ln>
              <a:noFill/>
            </a:ln>
          </p:spPr>
          <p:txBody>
            <a:bodyPr/>
            <a:lstStyle/>
            <a:p>
              <a:endParaRPr lang="en-US"/>
            </a:p>
          </p:txBody>
        </p:sp>
      </p:grpSp>
      <p:sp>
        <p:nvSpPr>
          <p:cNvPr id="13" name="Google Shape;13;p1"/>
          <p:cNvSpPr txBox="1">
            <a:spLocks noGrp="1"/>
          </p:cNvSpPr>
          <p:nvPr>
            <p:ph type="title"/>
          </p:nvPr>
        </p:nvSpPr>
        <p:spPr>
          <a:xfrm>
            <a:off x="2928240" y="1380240"/>
            <a:ext cx="8574120" cy="2615760"/>
          </a:xfrm>
          <a:prstGeom prst="rect">
            <a:avLst/>
          </a:prstGeom>
          <a:noFill/>
          <a:ln>
            <a:noFill/>
          </a:ln>
        </p:spPr>
        <p:txBody>
          <a:bodyPr spcFirstLastPara="1" wrap="square" lIns="45700" tIns="45700" rIns="45700" bIns="45700" anchor="b"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14" name="Google Shape;14;p1"/>
          <p:cNvSpPr txBox="1">
            <a:spLocks noGrp="1"/>
          </p:cNvSpPr>
          <p:nvPr>
            <p:ph type="body" idx="1"/>
          </p:nvPr>
        </p:nvSpPr>
        <p:spPr>
          <a:xfrm>
            <a:off x="4515480" y="3996360"/>
            <a:ext cx="6987240" cy="1388160"/>
          </a:xfrm>
          <a:prstGeom prst="rect">
            <a:avLst/>
          </a:prstGeom>
          <a:noFill/>
          <a:ln>
            <a:noFill/>
          </a:ln>
        </p:spPr>
        <p:txBody>
          <a:bodyPr spcFirstLastPara="1" wrap="square" lIns="45700" tIns="45700" rIns="45700"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5" name="Google Shape;15;p1"/>
          <p:cNvSpPr txBox="1">
            <a:spLocks noGrp="1"/>
          </p:cNvSpPr>
          <p:nvPr>
            <p:ph type="sldNum" idx="12"/>
          </p:nvPr>
        </p:nvSpPr>
        <p:spPr>
          <a:xfrm>
            <a:off x="11271960" y="5950440"/>
            <a:ext cx="230760" cy="230760"/>
          </a:xfrm>
          <a:prstGeom prst="rect">
            <a:avLst/>
          </a:prstGeom>
          <a:noFill/>
          <a:ln>
            <a:noFill/>
          </a:ln>
        </p:spPr>
        <p:txBody>
          <a:bodyPr spcFirstLastPara="1" wrap="square" lIns="45700" tIns="45700" rIns="45700" bIns="45700" anchor="ctr" anchorCtr="0">
            <a:noAutofit/>
          </a:bodyPr>
          <a:lstStyle>
            <a:lvl1pPr marL="0" marR="0" lvl="0" indent="0" algn="l" rtl="0">
              <a:spcBef>
                <a:spcPts val="0"/>
              </a:spcBef>
              <a:buNone/>
              <a:defRPr sz="2400" b="0" strike="noStrike">
                <a:latin typeface="Times New Roman"/>
                <a:ea typeface="Times New Roman"/>
                <a:cs typeface="Times New Roman"/>
                <a:sym typeface="Times New Roman"/>
              </a:defRPr>
            </a:lvl1pPr>
            <a:lvl2pPr marL="0" marR="0" lvl="1" indent="0" algn="l" rtl="0">
              <a:spcBef>
                <a:spcPts val="0"/>
              </a:spcBef>
              <a:buNone/>
              <a:defRPr sz="2400" b="0" strike="noStrike">
                <a:latin typeface="Times New Roman"/>
                <a:ea typeface="Times New Roman"/>
                <a:cs typeface="Times New Roman"/>
                <a:sym typeface="Times New Roman"/>
              </a:defRPr>
            </a:lvl2pPr>
            <a:lvl3pPr marL="0" marR="0" lvl="2" indent="0" algn="l" rtl="0">
              <a:spcBef>
                <a:spcPts val="0"/>
              </a:spcBef>
              <a:buNone/>
              <a:defRPr sz="2400" b="0" strike="noStrike">
                <a:latin typeface="Times New Roman"/>
                <a:ea typeface="Times New Roman"/>
                <a:cs typeface="Times New Roman"/>
                <a:sym typeface="Times New Roman"/>
              </a:defRPr>
            </a:lvl3pPr>
            <a:lvl4pPr marL="0" marR="0" lvl="3" indent="0" algn="l" rtl="0">
              <a:spcBef>
                <a:spcPts val="0"/>
              </a:spcBef>
              <a:buNone/>
              <a:defRPr sz="2400" b="0" strike="noStrike">
                <a:latin typeface="Times New Roman"/>
                <a:ea typeface="Times New Roman"/>
                <a:cs typeface="Times New Roman"/>
                <a:sym typeface="Times New Roman"/>
              </a:defRPr>
            </a:lvl4pPr>
            <a:lvl5pPr marL="0" marR="0" lvl="4" indent="0" algn="l" rtl="0">
              <a:spcBef>
                <a:spcPts val="0"/>
              </a:spcBef>
              <a:buNone/>
              <a:defRPr sz="2400" b="0" strike="noStrike">
                <a:latin typeface="Times New Roman"/>
                <a:ea typeface="Times New Roman"/>
                <a:cs typeface="Times New Roman"/>
                <a:sym typeface="Times New Roman"/>
              </a:defRPr>
            </a:lvl5pPr>
            <a:lvl6pPr marL="0" marR="0" lvl="5" indent="0" algn="l" rtl="0">
              <a:spcBef>
                <a:spcPts val="0"/>
              </a:spcBef>
              <a:buNone/>
              <a:defRPr sz="2400" b="0" strike="noStrike">
                <a:latin typeface="Times New Roman"/>
                <a:ea typeface="Times New Roman"/>
                <a:cs typeface="Times New Roman"/>
                <a:sym typeface="Times New Roman"/>
              </a:defRPr>
            </a:lvl6pPr>
            <a:lvl7pPr marL="0" marR="0" lvl="6" indent="0" algn="l" rtl="0">
              <a:spcBef>
                <a:spcPts val="0"/>
              </a:spcBef>
              <a:buNone/>
              <a:defRPr sz="2400" b="0" strike="noStrike">
                <a:latin typeface="Times New Roman"/>
                <a:ea typeface="Times New Roman"/>
                <a:cs typeface="Times New Roman"/>
                <a:sym typeface="Times New Roman"/>
              </a:defRPr>
            </a:lvl7pPr>
            <a:lvl8pPr marL="0" marR="0" lvl="7" indent="0" algn="l" rtl="0">
              <a:spcBef>
                <a:spcPts val="0"/>
              </a:spcBef>
              <a:buNone/>
              <a:defRPr sz="2400" b="0" strike="noStrike">
                <a:latin typeface="Times New Roman"/>
                <a:ea typeface="Times New Roman"/>
                <a:cs typeface="Times New Roman"/>
                <a:sym typeface="Times New Roman"/>
              </a:defRPr>
            </a:lvl8pPr>
            <a:lvl9pPr marL="0" marR="0" lvl="8" indent="0" algn="l" rtl="0">
              <a:spcBef>
                <a:spcPts val="0"/>
              </a:spcBef>
              <a:buNone/>
              <a:defRPr sz="2400" b="0" strike="noStrike">
                <a:latin typeface="Times New Roman"/>
                <a:ea typeface="Times New Roman"/>
                <a:cs typeface="Times New Roman"/>
                <a:sym typeface="Times New Roman"/>
              </a:defRPr>
            </a:lvl9p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8" name="Google Shape;108;p2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1"/>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21"/>
          <p:cNvSpPr txBox="1">
            <a:spLocks noGrp="1"/>
          </p:cNvSpPr>
          <p:nvPr>
            <p:ph type="ftr" idx="11"/>
          </p:nvPr>
        </p:nvSpPr>
        <p:spPr>
          <a:xfrm>
            <a:off x="4038600" y="6356351"/>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21"/>
          <p:cNvSpPr txBox="1">
            <a:spLocks noGrp="1"/>
          </p:cNvSpPr>
          <p:nvPr>
            <p:ph type="sldNum" idx="12"/>
          </p:nvPr>
        </p:nvSpPr>
        <p:spPr>
          <a:xfrm>
            <a:off x="8610600" y="6356351"/>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181"/>
        <p:cNvGrpSpPr/>
        <p:nvPr/>
      </p:nvGrpSpPr>
      <p:grpSpPr>
        <a:xfrm>
          <a:off x="0" y="0"/>
          <a:ext cx="0" cy="0"/>
          <a:chOff x="0" y="0"/>
          <a:chExt cx="0" cy="0"/>
        </a:xfrm>
      </p:grpSpPr>
      <p:grpSp>
        <p:nvGrpSpPr>
          <p:cNvPr id="182" name="Google Shape;182;p33"/>
          <p:cNvGrpSpPr/>
          <p:nvPr/>
        </p:nvGrpSpPr>
        <p:grpSpPr>
          <a:xfrm>
            <a:off x="1" y="0"/>
            <a:ext cx="2842612" cy="6858000"/>
            <a:chOff x="0" y="0"/>
            <a:chExt cx="2132013" cy="6858000"/>
          </a:xfrm>
        </p:grpSpPr>
        <p:sp>
          <p:nvSpPr>
            <p:cNvPr id="183" name="Google Shape;183;p33"/>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txBody>
            <a:bodyPr/>
            <a:lstStyle/>
            <a:p>
              <a:endParaRPr lang="en-US"/>
            </a:p>
          </p:txBody>
        </p:sp>
        <p:sp>
          <p:nvSpPr>
            <p:cNvPr id="184" name="Google Shape;184;p33"/>
            <p:cNvSpPr/>
            <p:nvPr/>
          </p:nvSpPr>
          <p:spPr>
            <a:xfrm>
              <a:off x="0" y="0"/>
              <a:ext cx="758825" cy="4624388"/>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txBody>
            <a:bodyPr/>
            <a:lstStyle/>
            <a:p>
              <a:endParaRPr lang="en-US"/>
            </a:p>
          </p:txBody>
        </p:sp>
        <p:sp>
          <p:nvSpPr>
            <p:cNvPr id="185" name="Google Shape;185;p33"/>
            <p:cNvSpPr/>
            <p:nvPr/>
          </p:nvSpPr>
          <p:spPr>
            <a:xfrm>
              <a:off x="0" y="5662613"/>
              <a:ext cx="906463" cy="1195388"/>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txBody>
            <a:bodyPr/>
            <a:lstStyle/>
            <a:p>
              <a:endParaRPr lang="en-US"/>
            </a:p>
          </p:txBody>
        </p:sp>
        <p:sp>
          <p:nvSpPr>
            <p:cNvPr id="186" name="Google Shape;186;p33"/>
            <p:cNvSpPr/>
            <p:nvPr/>
          </p:nvSpPr>
          <p:spPr>
            <a:xfrm>
              <a:off x="0" y="5295900"/>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455A19"/>
            </a:solidFill>
            <a:ln>
              <a:noFill/>
            </a:ln>
          </p:spPr>
          <p:txBody>
            <a:bodyPr/>
            <a:lstStyle/>
            <a:p>
              <a:endParaRPr lang="en-US"/>
            </a:p>
          </p:txBody>
        </p:sp>
        <p:sp>
          <p:nvSpPr>
            <p:cNvPr id="187" name="Google Shape;187;p33"/>
            <p:cNvSpPr/>
            <p:nvPr/>
          </p:nvSpPr>
          <p:spPr>
            <a:xfrm>
              <a:off x="0" y="5257800"/>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688726"/>
            </a:solidFill>
            <a:ln>
              <a:noFill/>
            </a:ln>
          </p:spPr>
          <p:txBody>
            <a:bodyPr/>
            <a:lstStyle/>
            <a:p>
              <a:endParaRPr lang="en-US"/>
            </a:p>
          </p:txBody>
        </p:sp>
        <p:sp>
          <p:nvSpPr>
            <p:cNvPr id="188" name="Google Shape;188;p33"/>
            <p:cNvSpPr/>
            <p:nvPr/>
          </p:nvSpPr>
          <p:spPr>
            <a:xfrm>
              <a:off x="0" y="5357813"/>
              <a:ext cx="1377950" cy="1500188"/>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3F3F3F"/>
            </a:solidFill>
            <a:ln>
              <a:noFill/>
            </a:ln>
          </p:spPr>
          <p:txBody>
            <a:bodyPr/>
            <a:lstStyle/>
            <a:p>
              <a:endParaRPr lang="en-US"/>
            </a:p>
          </p:txBody>
        </p:sp>
      </p:grpSp>
      <p:sp>
        <p:nvSpPr>
          <p:cNvPr id="189" name="Google Shape;189;p33"/>
          <p:cNvSpPr txBox="1">
            <a:spLocks noGrp="1"/>
          </p:cNvSpPr>
          <p:nvPr>
            <p:ph type="title"/>
          </p:nvPr>
        </p:nvSpPr>
        <p:spPr>
          <a:xfrm>
            <a:off x="1309513" y="457201"/>
            <a:ext cx="10272900" cy="1981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2250"/>
              <a:buFont typeface="Corbel"/>
              <a:buNone/>
              <a:defRPr sz="225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90" name="Google Shape;190;p33"/>
          <p:cNvSpPr txBox="1">
            <a:spLocks noGrp="1"/>
          </p:cNvSpPr>
          <p:nvPr>
            <p:ph type="body" idx="1"/>
          </p:nvPr>
        </p:nvSpPr>
        <p:spPr>
          <a:xfrm>
            <a:off x="1309512" y="2667001"/>
            <a:ext cx="10272900" cy="3357000"/>
          </a:xfrm>
          <a:prstGeom prst="rect">
            <a:avLst/>
          </a:prstGeom>
          <a:noFill/>
          <a:ln>
            <a:noFill/>
          </a:ln>
        </p:spPr>
        <p:txBody>
          <a:bodyPr spcFirstLastPara="1" wrap="square" lIns="91425" tIns="45700" rIns="91425" bIns="45700" anchor="ctr" anchorCtr="0">
            <a:noAutofit/>
          </a:bodyPr>
          <a:lstStyle>
            <a:lvl1pPr marL="457200" marR="0" lvl="0" indent="-352901" algn="l" rtl="0">
              <a:spcBef>
                <a:spcPts val="270"/>
              </a:spcBef>
              <a:spcAft>
                <a:spcPts val="0"/>
              </a:spcAft>
              <a:buClr>
                <a:srgbClr val="688726"/>
              </a:buClr>
              <a:buSzPts val="1958"/>
              <a:buFont typeface="Arial"/>
              <a:buChar char="•"/>
              <a:defRPr sz="1350" b="0" i="0" u="none" strike="noStrike" cap="none">
                <a:solidFill>
                  <a:schemeClr val="dk1"/>
                </a:solidFill>
                <a:latin typeface="Corbel"/>
                <a:ea typeface="Corbel"/>
                <a:cs typeface="Corbel"/>
                <a:sym typeface="Corbel"/>
              </a:defRPr>
            </a:lvl1pPr>
            <a:lvl2pPr marL="914400" marR="0" lvl="1" indent="-332184" algn="l" rtl="0">
              <a:spcBef>
                <a:spcPts val="338"/>
              </a:spcBef>
              <a:spcAft>
                <a:spcPts val="0"/>
              </a:spcAft>
              <a:buClr>
                <a:srgbClr val="688726"/>
              </a:buClr>
              <a:buSzPts val="1631"/>
              <a:buFont typeface="Arial"/>
              <a:buChar char="•"/>
              <a:defRPr sz="1125" b="0" i="0" u="none" strike="noStrike" cap="none">
                <a:solidFill>
                  <a:schemeClr val="dk1"/>
                </a:solidFill>
                <a:latin typeface="Corbel"/>
                <a:ea typeface="Corbel"/>
                <a:cs typeface="Corbel"/>
                <a:sym typeface="Corbel"/>
              </a:defRPr>
            </a:lvl2pPr>
            <a:lvl3pPr marL="1371600" marR="0" lvl="2" indent="-321872" algn="l" rtl="0">
              <a:spcBef>
                <a:spcPts val="338"/>
              </a:spcBef>
              <a:spcAft>
                <a:spcPts val="0"/>
              </a:spcAft>
              <a:buClr>
                <a:srgbClr val="688726"/>
              </a:buClr>
              <a:buSzPts val="1469"/>
              <a:buFont typeface="Arial"/>
              <a:buChar char="•"/>
              <a:defRPr sz="1013" b="0" i="0" u="none" strike="noStrike" cap="none">
                <a:solidFill>
                  <a:schemeClr val="dk1"/>
                </a:solidFill>
                <a:latin typeface="Corbel"/>
                <a:ea typeface="Corbel"/>
                <a:cs typeface="Corbel"/>
                <a:sym typeface="Corbel"/>
              </a:defRPr>
            </a:lvl3pPr>
            <a:lvl4pPr marL="1828800" marR="0" lvl="3" indent="-311468" algn="l" rtl="0">
              <a:spcBef>
                <a:spcPts val="338"/>
              </a:spcBef>
              <a:spcAft>
                <a:spcPts val="0"/>
              </a:spcAft>
              <a:buClr>
                <a:srgbClr val="688726"/>
              </a:buClr>
              <a:buSzPts val="1305"/>
              <a:buFont typeface="Arial"/>
              <a:buChar char="•"/>
              <a:defRPr sz="900" b="0" i="0" u="none" strike="noStrike" cap="none">
                <a:solidFill>
                  <a:schemeClr val="dk1"/>
                </a:solidFill>
                <a:latin typeface="Corbel"/>
                <a:ea typeface="Corbel"/>
                <a:cs typeface="Corbel"/>
                <a:sym typeface="Corbel"/>
              </a:defRPr>
            </a:lvl4pPr>
            <a:lvl5pPr marL="2286000" marR="0" lvl="4" indent="-301155" algn="l" rtl="0">
              <a:spcBef>
                <a:spcPts val="338"/>
              </a:spcBef>
              <a:spcAft>
                <a:spcPts val="0"/>
              </a:spcAft>
              <a:buClr>
                <a:srgbClr val="688726"/>
              </a:buClr>
              <a:buSzPts val="1143"/>
              <a:buFont typeface="Arial"/>
              <a:buChar char="•"/>
              <a:defRPr sz="788" b="0" i="0" u="none" strike="noStrike" cap="none">
                <a:solidFill>
                  <a:schemeClr val="dk1"/>
                </a:solidFill>
                <a:latin typeface="Corbel"/>
                <a:ea typeface="Corbel"/>
                <a:cs typeface="Corbel"/>
                <a:sym typeface="Corbel"/>
              </a:defRPr>
            </a:lvl5pPr>
            <a:lvl6pPr marL="2743200" marR="0" lvl="5" indent="-301155" algn="l" rtl="0">
              <a:spcBef>
                <a:spcPts val="338"/>
              </a:spcBef>
              <a:spcAft>
                <a:spcPts val="0"/>
              </a:spcAft>
              <a:buClr>
                <a:srgbClr val="688726"/>
              </a:buClr>
              <a:buSzPts val="1143"/>
              <a:buFont typeface="Arial"/>
              <a:buChar char="•"/>
              <a:defRPr sz="788" b="0" i="0" u="none" strike="noStrike" cap="none">
                <a:solidFill>
                  <a:schemeClr val="dk1"/>
                </a:solidFill>
                <a:latin typeface="Corbel"/>
                <a:ea typeface="Corbel"/>
                <a:cs typeface="Corbel"/>
                <a:sym typeface="Corbel"/>
              </a:defRPr>
            </a:lvl6pPr>
            <a:lvl7pPr marL="3200400" marR="0" lvl="6" indent="-301155" algn="l" rtl="0">
              <a:spcBef>
                <a:spcPts val="338"/>
              </a:spcBef>
              <a:spcAft>
                <a:spcPts val="0"/>
              </a:spcAft>
              <a:buClr>
                <a:srgbClr val="688726"/>
              </a:buClr>
              <a:buSzPts val="1143"/>
              <a:buFont typeface="Arial"/>
              <a:buChar char="•"/>
              <a:defRPr sz="788" b="0" i="0" u="none" strike="noStrike" cap="none">
                <a:solidFill>
                  <a:schemeClr val="dk1"/>
                </a:solidFill>
                <a:latin typeface="Corbel"/>
                <a:ea typeface="Corbel"/>
                <a:cs typeface="Corbel"/>
                <a:sym typeface="Corbel"/>
              </a:defRPr>
            </a:lvl7pPr>
            <a:lvl8pPr marL="3657600" marR="0" lvl="7" indent="-301155" algn="l" rtl="0">
              <a:spcBef>
                <a:spcPts val="338"/>
              </a:spcBef>
              <a:spcAft>
                <a:spcPts val="0"/>
              </a:spcAft>
              <a:buClr>
                <a:srgbClr val="688726"/>
              </a:buClr>
              <a:buSzPts val="1143"/>
              <a:buFont typeface="Arial"/>
              <a:buChar char="•"/>
              <a:defRPr sz="788" b="0" i="0" u="none" strike="noStrike" cap="none">
                <a:solidFill>
                  <a:schemeClr val="dk1"/>
                </a:solidFill>
                <a:latin typeface="Corbel"/>
                <a:ea typeface="Corbel"/>
                <a:cs typeface="Corbel"/>
                <a:sym typeface="Corbel"/>
              </a:defRPr>
            </a:lvl8pPr>
            <a:lvl9pPr marL="4114800" marR="0" lvl="8" indent="-301155" algn="l" rtl="0">
              <a:spcBef>
                <a:spcPts val="338"/>
              </a:spcBef>
              <a:spcAft>
                <a:spcPts val="338"/>
              </a:spcAft>
              <a:buClr>
                <a:srgbClr val="688726"/>
              </a:buClr>
              <a:buSzPts val="1143"/>
              <a:buFont typeface="Arial"/>
              <a:buChar char="•"/>
              <a:defRPr sz="788" b="0" i="0" u="none" strike="noStrike" cap="none">
                <a:solidFill>
                  <a:schemeClr val="dk1"/>
                </a:solidFill>
                <a:latin typeface="Corbel"/>
                <a:ea typeface="Corbel"/>
                <a:cs typeface="Corbel"/>
                <a:sym typeface="Corbel"/>
              </a:defRPr>
            </a:lvl9pPr>
          </a:lstStyle>
          <a:p>
            <a:endParaRPr/>
          </a:p>
        </p:txBody>
      </p:sp>
      <p:sp>
        <p:nvSpPr>
          <p:cNvPr id="191" name="Google Shape;191;p33"/>
          <p:cNvSpPr txBox="1">
            <a:spLocks noGrp="1"/>
          </p:cNvSpPr>
          <p:nvPr>
            <p:ph type="dt" idx="10"/>
          </p:nvPr>
        </p:nvSpPr>
        <p:spPr>
          <a:xfrm>
            <a:off x="9811574" y="6116071"/>
            <a:ext cx="1143300" cy="36510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562"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92" name="Google Shape;192;p33"/>
          <p:cNvSpPr txBox="1">
            <a:spLocks noGrp="1"/>
          </p:cNvSpPr>
          <p:nvPr>
            <p:ph type="ftr" idx="11"/>
          </p:nvPr>
        </p:nvSpPr>
        <p:spPr>
          <a:xfrm>
            <a:off x="2649331" y="6116071"/>
            <a:ext cx="70860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562"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93" name="Google Shape;193;p33"/>
          <p:cNvSpPr txBox="1">
            <a:spLocks noGrp="1"/>
          </p:cNvSpPr>
          <p:nvPr>
            <p:ph type="sldNum" idx="12"/>
          </p:nvPr>
        </p:nvSpPr>
        <p:spPr>
          <a:xfrm>
            <a:off x="11031091" y="6116071"/>
            <a:ext cx="551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None/>
              <a:defRPr sz="562"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sp>
        <p:nvSpPr>
          <p:cNvPr id="328" name="Google Shape;328;p5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29" name="Google Shape;329;p55"/>
          <p:cNvSpPr txBox="1">
            <a:spLocks noGrp="1"/>
          </p:cNvSpPr>
          <p:nvPr>
            <p:ph type="body" idx="1"/>
          </p:nvPr>
        </p:nvSpPr>
        <p:spPr>
          <a:xfrm>
            <a:off x="609600" y="1600201"/>
            <a:ext cx="109728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30" name="Google Shape;330;p55"/>
          <p:cNvSpPr txBox="1">
            <a:spLocks noGrp="1"/>
          </p:cNvSpPr>
          <p:nvPr>
            <p:ph type="dt" idx="10"/>
          </p:nvPr>
        </p:nvSpPr>
        <p:spPr>
          <a:xfrm>
            <a:off x="609600" y="6356351"/>
            <a:ext cx="28449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1" name="Google Shape;331;p55"/>
          <p:cNvSpPr txBox="1">
            <a:spLocks noGrp="1"/>
          </p:cNvSpPr>
          <p:nvPr>
            <p:ph type="ftr" idx="11"/>
          </p:nvPr>
        </p:nvSpPr>
        <p:spPr>
          <a:xfrm>
            <a:off x="4165600" y="6356351"/>
            <a:ext cx="38607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2" name="Google Shape;332;p55"/>
          <p:cNvSpPr txBox="1">
            <a:spLocks noGrp="1"/>
          </p:cNvSpPr>
          <p:nvPr>
            <p:ph type="sldNum" idx="12"/>
          </p:nvPr>
        </p:nvSpPr>
        <p:spPr>
          <a:xfrm>
            <a:off x="8737600" y="6356351"/>
            <a:ext cx="28449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Arial"/>
                <a:ea typeface="Arial"/>
                <a:cs typeface="Arial"/>
                <a:sym typeface="Arial"/>
              </a:defRPr>
            </a:lvl1pPr>
            <a:lvl2pPr marL="0" marR="0" lvl="1" indent="0" algn="r" rtl="0">
              <a:spcBef>
                <a:spcPts val="0"/>
              </a:spcBef>
              <a:buNone/>
              <a:defRPr sz="1200">
                <a:solidFill>
                  <a:srgbClr val="888888"/>
                </a:solidFill>
                <a:latin typeface="Arial"/>
                <a:ea typeface="Arial"/>
                <a:cs typeface="Arial"/>
                <a:sym typeface="Arial"/>
              </a:defRPr>
            </a:lvl2pPr>
            <a:lvl3pPr marL="0" marR="0" lvl="2" indent="0" algn="r" rtl="0">
              <a:spcBef>
                <a:spcPts val="0"/>
              </a:spcBef>
              <a:buNone/>
              <a:defRPr sz="1200">
                <a:solidFill>
                  <a:srgbClr val="888888"/>
                </a:solidFill>
                <a:latin typeface="Arial"/>
                <a:ea typeface="Arial"/>
                <a:cs typeface="Arial"/>
                <a:sym typeface="Arial"/>
              </a:defRPr>
            </a:lvl3pPr>
            <a:lvl4pPr marL="0" marR="0" lvl="3" indent="0" algn="r" rtl="0">
              <a:spcBef>
                <a:spcPts val="0"/>
              </a:spcBef>
              <a:buNone/>
              <a:defRPr sz="1200">
                <a:solidFill>
                  <a:srgbClr val="888888"/>
                </a:solidFill>
                <a:latin typeface="Arial"/>
                <a:ea typeface="Arial"/>
                <a:cs typeface="Arial"/>
                <a:sym typeface="Arial"/>
              </a:defRPr>
            </a:lvl4pPr>
            <a:lvl5pPr marL="0" marR="0" lvl="4" indent="0" algn="r" rtl="0">
              <a:spcBef>
                <a:spcPts val="0"/>
              </a:spcBef>
              <a:buNone/>
              <a:defRPr sz="1200">
                <a:solidFill>
                  <a:srgbClr val="888888"/>
                </a:solidFill>
                <a:latin typeface="Arial"/>
                <a:ea typeface="Arial"/>
                <a:cs typeface="Arial"/>
                <a:sym typeface="Arial"/>
              </a:defRPr>
            </a:lvl5pPr>
            <a:lvl6pPr marL="0" marR="0" lvl="5" indent="0" algn="r" rtl="0">
              <a:spcBef>
                <a:spcPts val="0"/>
              </a:spcBef>
              <a:buNone/>
              <a:defRPr sz="1200">
                <a:solidFill>
                  <a:srgbClr val="888888"/>
                </a:solidFill>
                <a:latin typeface="Arial"/>
                <a:ea typeface="Arial"/>
                <a:cs typeface="Arial"/>
                <a:sym typeface="Arial"/>
              </a:defRPr>
            </a:lvl6pPr>
            <a:lvl7pPr marL="0" marR="0" lvl="6" indent="0" algn="r" rtl="0">
              <a:spcBef>
                <a:spcPts val="0"/>
              </a:spcBef>
              <a:buNone/>
              <a:defRPr sz="1200">
                <a:solidFill>
                  <a:srgbClr val="888888"/>
                </a:solidFill>
                <a:latin typeface="Arial"/>
                <a:ea typeface="Arial"/>
                <a:cs typeface="Arial"/>
                <a:sym typeface="Arial"/>
              </a:defRPr>
            </a:lvl7pPr>
            <a:lvl8pPr marL="0" marR="0" lvl="7" indent="0" algn="r" rtl="0">
              <a:spcBef>
                <a:spcPts val="0"/>
              </a:spcBef>
              <a:buNone/>
              <a:defRPr sz="1200">
                <a:solidFill>
                  <a:srgbClr val="888888"/>
                </a:solidFill>
                <a:latin typeface="Arial"/>
                <a:ea typeface="Arial"/>
                <a:cs typeface="Arial"/>
                <a:sym typeface="Arial"/>
              </a:defRPr>
            </a:lvl8pPr>
            <a:lvl9pPr marL="0" marR="0" lvl="8" indent="0" algn="r" rtl="0">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0">
              <a:srgbClr val="E8D6F2"/>
            </a:gs>
            <a:gs pos="100000">
              <a:srgbClr val="B4C7E1"/>
            </a:gs>
          </a:gsLst>
          <a:lin ang="5400012" scaled="0"/>
        </a:gradFill>
        <a:effectLst/>
      </p:bgPr>
    </p:bg>
    <p:spTree>
      <p:nvGrpSpPr>
        <p:cNvPr id="1" name="Shape 407"/>
        <p:cNvGrpSpPr/>
        <p:nvPr/>
      </p:nvGrpSpPr>
      <p:grpSpPr>
        <a:xfrm>
          <a:off x="0" y="0"/>
          <a:ext cx="0" cy="0"/>
          <a:chOff x="0" y="0"/>
          <a:chExt cx="0" cy="0"/>
        </a:xfrm>
      </p:grpSpPr>
      <p:pic>
        <p:nvPicPr>
          <p:cNvPr id="408" name="Google Shape;408;p68" descr="\\DROBO-FS\QuickDrops\JB\PPTX NG\Droplets\LightingOverlay.png"/>
          <p:cNvPicPr preferRelativeResize="0"/>
          <p:nvPr/>
        </p:nvPicPr>
        <p:blipFill rotWithShape="1">
          <a:blip r:embed="rId21">
            <a:alphaModFix/>
          </a:blip>
          <a:srcRect/>
          <a:stretch/>
        </p:blipFill>
        <p:spPr>
          <a:xfrm>
            <a:off x="0" y="-1"/>
            <a:ext cx="12192005" cy="6858000"/>
          </a:xfrm>
          <a:prstGeom prst="rect">
            <a:avLst/>
          </a:prstGeom>
          <a:noFill/>
          <a:ln>
            <a:noFill/>
          </a:ln>
        </p:spPr>
      </p:pic>
      <p:sp>
        <p:nvSpPr>
          <p:cNvPr id="409" name="Google Shape;409;p68"/>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dk1"/>
              </a:buClr>
              <a:buSzPts val="3600"/>
              <a:buFont typeface="Twentieth Century"/>
              <a:buNone/>
              <a:defRPr sz="3600" b="0" i="0" u="none" strike="noStrike" cap="none">
                <a:solidFill>
                  <a:schemeClr val="dk1"/>
                </a:solidFill>
                <a:latin typeface="Twentieth Century"/>
                <a:ea typeface="Twentieth Century"/>
                <a:cs typeface="Twentieth Century"/>
                <a:sym typeface="Twentieth Century"/>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0" name="Google Shape;410;p68"/>
          <p:cNvSpPr txBox="1">
            <a:spLocks noGrp="1"/>
          </p:cNvSpPr>
          <p:nvPr>
            <p:ph type="body" idx="1"/>
          </p:nvPr>
        </p:nvSpPr>
        <p:spPr>
          <a:xfrm>
            <a:off x="913775" y="2367093"/>
            <a:ext cx="10364400" cy="34242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411" name="Google Shape;411;p68"/>
          <p:cNvSpPr txBox="1">
            <a:spLocks noGrp="1"/>
          </p:cNvSpPr>
          <p:nvPr>
            <p:ph type="dt" idx="10"/>
          </p:nvPr>
        </p:nvSpPr>
        <p:spPr>
          <a:xfrm>
            <a:off x="7678737" y="5883275"/>
            <a:ext cx="2743200" cy="36510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412" name="Google Shape;412;p68"/>
          <p:cNvSpPr txBox="1">
            <a:spLocks noGrp="1"/>
          </p:cNvSpPr>
          <p:nvPr>
            <p:ph type="ftr" idx="11"/>
          </p:nvPr>
        </p:nvSpPr>
        <p:spPr>
          <a:xfrm>
            <a:off x="913774" y="5883275"/>
            <a:ext cx="66729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413" name="Google Shape;413;p68"/>
          <p:cNvSpPr txBox="1">
            <a:spLocks noGrp="1"/>
          </p:cNvSpPr>
          <p:nvPr>
            <p:ph type="sldNum" idx="12"/>
          </p:nvPr>
        </p:nvSpPr>
        <p:spPr>
          <a:xfrm>
            <a:off x="10514011" y="5883275"/>
            <a:ext cx="764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66"/>
        <p:cNvGrpSpPr/>
        <p:nvPr/>
      </p:nvGrpSpPr>
      <p:grpSpPr>
        <a:xfrm>
          <a:off x="0" y="0"/>
          <a:ext cx="0" cy="0"/>
          <a:chOff x="0" y="0"/>
          <a:chExt cx="0" cy="0"/>
        </a:xfrm>
      </p:grpSpPr>
      <p:sp>
        <p:nvSpPr>
          <p:cNvPr id="567" name="Google Shape;567;p88"/>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68" name="Google Shape;568;p88"/>
          <p:cNvSpPr txBox="1">
            <a:spLocks noGrp="1"/>
          </p:cNvSpPr>
          <p:nvPr>
            <p:ph type="body" idx="1"/>
          </p:nvPr>
        </p:nvSpPr>
        <p:spPr>
          <a:xfrm>
            <a:off x="609600" y="1600200"/>
            <a:ext cx="109728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69" name="Google Shape;569;p88"/>
          <p:cNvSpPr txBox="1">
            <a:spLocks noGrp="1"/>
          </p:cNvSpPr>
          <p:nvPr>
            <p:ph type="dt" idx="10"/>
          </p:nvPr>
        </p:nvSpPr>
        <p:spPr>
          <a:xfrm>
            <a:off x="609600" y="6356350"/>
            <a:ext cx="28449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70" name="Google Shape;570;p88"/>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71" name="Google Shape;571;p88"/>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72" name="Google Shape;572;p88" descr="University of the Philippines - Wikipedia"/>
          <p:cNvPicPr preferRelativeResize="0"/>
          <p:nvPr/>
        </p:nvPicPr>
        <p:blipFill rotWithShape="1">
          <a:blip r:embed="rId11">
            <a:alphaModFix/>
          </a:blip>
          <a:srcRect/>
          <a:stretch/>
        </p:blipFill>
        <p:spPr>
          <a:xfrm>
            <a:off x="10123054" y="5745957"/>
            <a:ext cx="990600" cy="9906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7"/>
        <p:cNvGrpSpPr/>
        <p:nvPr/>
      </p:nvGrpSpPr>
      <p:grpSpPr>
        <a:xfrm>
          <a:off x="0" y="0"/>
          <a:ext cx="0" cy="0"/>
          <a:chOff x="0" y="0"/>
          <a:chExt cx="0" cy="0"/>
        </a:xfrm>
      </p:grpSpPr>
      <p:sp>
        <p:nvSpPr>
          <p:cNvPr id="628" name="Google Shape;628;p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9" name="Google Shape;629;p9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30" name="Google Shape;630;p9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31" name="Google Shape;631;p9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32" name="Google Shape;632;p9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drive.google.com/file/d/10LIngJ_ok2rpm-4kjJHxM4Hy6IqIKq_k/view"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0.xml"/><Relationship Id="rId1" Type="http://schemas.openxmlformats.org/officeDocument/2006/relationships/slideLayout" Target="../slideLayouts/slideLayout8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1.xml"/><Relationship Id="rId1" Type="http://schemas.openxmlformats.org/officeDocument/2006/relationships/slideLayout" Target="../slideLayouts/slideLayout82.xml"/></Relationships>
</file>

<file path=ppt/slides/_rels/slide10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102.xml"/><Relationship Id="rId1" Type="http://schemas.openxmlformats.org/officeDocument/2006/relationships/slideLayout" Target="../slideLayouts/slideLayout82.xml"/></Relationships>
</file>

<file path=ppt/slides/_rels/slide10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103.xml"/><Relationship Id="rId1" Type="http://schemas.openxmlformats.org/officeDocument/2006/relationships/slideLayout" Target="../slideLayouts/slideLayout82.xml"/></Relationships>
</file>

<file path=ppt/slides/_rels/slide10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04.xml"/><Relationship Id="rId1" Type="http://schemas.openxmlformats.org/officeDocument/2006/relationships/slideLayout" Target="../slideLayouts/slideLayout86.xml"/><Relationship Id="rId4" Type="http://schemas.openxmlformats.org/officeDocument/2006/relationships/image" Target="../media/image83.jp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7.xml"/></Relationships>
</file>

<file path=ppt/slides/_rels/slide10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106.xml"/><Relationship Id="rId1" Type="http://schemas.openxmlformats.org/officeDocument/2006/relationships/slideLayout" Target="../slideLayouts/slideLayout1.xml"/><Relationship Id="rId6" Type="http://schemas.openxmlformats.org/officeDocument/2006/relationships/hyperlink" Target="http://drive.google.com/file/d/1KR2E-6sKaybI6iAvZbDAAJE0X4S7o2jX/view" TargetMode="External"/><Relationship Id="rId5" Type="http://schemas.openxmlformats.org/officeDocument/2006/relationships/image" Target="../media/image72.png"/><Relationship Id="rId4" Type="http://schemas.openxmlformats.org/officeDocument/2006/relationships/image" Target="../media/image15.png"/></Relationships>
</file>

<file path=ppt/slides/_rels/slide107.xml.rels><?xml version="1.0" encoding="UTF-8" standalone="yes"?>
<Relationships xmlns="http://schemas.openxmlformats.org/package/2006/relationships"><Relationship Id="rId3" Type="http://schemas.openxmlformats.org/officeDocument/2006/relationships/hyperlink" Target="http://drive.google.com/file/d/15mwyiqhFGSbfb2pXSn-632rHuw3qy2cy/view" TargetMode="External"/><Relationship Id="rId2" Type="http://schemas.openxmlformats.org/officeDocument/2006/relationships/notesSlide" Target="../notesSlides/notesSlide107.xml"/><Relationship Id="rId1" Type="http://schemas.openxmlformats.org/officeDocument/2006/relationships/slideLayout" Target="../slideLayouts/slideLayout1.xml"/><Relationship Id="rId4" Type="http://schemas.openxmlformats.org/officeDocument/2006/relationships/image" Target="../media/image84.jpg"/></Relationships>
</file>

<file path=ppt/slides/_rels/slide10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108.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10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5.png"/></Relationships>
</file>

<file path=ppt/slides/_rels/slide11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3.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14.xml"/><Relationship Id="rId1" Type="http://schemas.openxmlformats.org/officeDocument/2006/relationships/slideLayout" Target="../slideLayouts/slideLayout3.xml"/><Relationship Id="rId4" Type="http://schemas.openxmlformats.org/officeDocument/2006/relationships/image" Target="../media/image88.png"/></Relationships>
</file>

<file path=ppt/slides/_rels/slide11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15.png"/></Relationships>
</file>

<file path=ppt/slides/_rels/slide12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25.pn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32.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3" Type="http://schemas.openxmlformats.org/officeDocument/2006/relationships/hyperlink" Target="https://www.youtube.com/watch?v=LZTkaiZw8_U" TargetMode="External"/><Relationship Id="rId2" Type="http://schemas.openxmlformats.org/officeDocument/2006/relationships/notesSlide" Target="../notesSlides/notesSlide133.xml"/><Relationship Id="rId1" Type="http://schemas.openxmlformats.org/officeDocument/2006/relationships/slideLayout" Target="../slideLayouts/slideLayout11.xml"/></Relationships>
</file>

<file path=ppt/slides/_rels/slide13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4.xml"/><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35.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36.xml"/><Relationship Id="rId1" Type="http://schemas.openxmlformats.org/officeDocument/2006/relationships/slideLayout" Target="../slideLayouts/slideLayout11.xml"/></Relationships>
</file>

<file path=ppt/slides/_rels/slide13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37.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5.png"/></Relationships>
</file>

<file path=ppt/slides/_rels/slide15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50.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51.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18.png"/><Relationship Id="rId2" Type="http://schemas.openxmlformats.org/officeDocument/2006/relationships/notesSlide" Target="../notesSlides/notesSlide155.xml"/><Relationship Id="rId1" Type="http://schemas.openxmlformats.org/officeDocument/2006/relationships/slideLayout" Target="../slideLayouts/slideLayout1.xml"/><Relationship Id="rId6" Type="http://schemas.openxmlformats.org/officeDocument/2006/relationships/hyperlink" Target="http://drive.google.com/file/d/1fRoe31zsOA22iHMnk9ANa5DDiELmK4Yx/view" TargetMode="External"/><Relationship Id="rId5" Type="http://schemas.openxmlformats.org/officeDocument/2006/relationships/image" Target="../media/image15.png"/><Relationship Id="rId4" Type="http://schemas.openxmlformats.org/officeDocument/2006/relationships/image" Target="../media/image13.png"/></Relationships>
</file>

<file path=ppt/slides/_rels/slide156.xml.rels><?xml version="1.0" encoding="UTF-8" standalone="yes"?>
<Relationships xmlns="http://schemas.openxmlformats.org/package/2006/relationships"><Relationship Id="rId3" Type="http://schemas.openxmlformats.org/officeDocument/2006/relationships/hyperlink" Target="http://drive.google.com/file/d/1QSiUp6G06qBMpz-L0o_HWaW0oHI9x5Dk/view" TargetMode="External"/><Relationship Id="rId2" Type="http://schemas.openxmlformats.org/officeDocument/2006/relationships/notesSlide" Target="../notesSlides/notesSlide156.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157.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158.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31.xml"/><Relationship Id="rId4" Type="http://schemas.openxmlformats.org/officeDocument/2006/relationships/image" Target="../media/image25.png"/></Relationships>
</file>

<file path=ppt/slides/_rels/slide16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06.jpg"/><Relationship Id="rId2" Type="http://schemas.openxmlformats.org/officeDocument/2006/relationships/notesSlide" Target="../notesSlides/notesSlide160.xml"/><Relationship Id="rId1" Type="http://schemas.openxmlformats.org/officeDocument/2006/relationships/slideLayout" Target="../slideLayouts/slideLayout1.xml"/><Relationship Id="rId6" Type="http://schemas.openxmlformats.org/officeDocument/2006/relationships/hyperlink" Target="http://drive.google.com/file/d/1eUMEDL8TsCCg3QlqsAK3lEbAuV47eTrb/view" TargetMode="External"/><Relationship Id="rId5" Type="http://schemas.openxmlformats.org/officeDocument/2006/relationships/image" Target="../media/image14.png"/><Relationship Id="rId4" Type="http://schemas.openxmlformats.org/officeDocument/2006/relationships/image" Target="../media/image15.png"/></Relationships>
</file>

<file path=ppt/slides/_rels/slide1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5.png"/></Relationships>
</file>

<file path=ppt/slides/_rels/slide16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62.xml"/><Relationship Id="rId1" Type="http://schemas.openxmlformats.org/officeDocument/2006/relationships/slideLayout" Target="../slideLayouts/slideLayout9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9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92.xml"/></Relationships>
</file>

<file path=ppt/slides/_rels/slide165.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165.xml"/><Relationship Id="rId1" Type="http://schemas.openxmlformats.org/officeDocument/2006/relationships/slideLayout" Target="../slideLayouts/slideLayout92.xml"/></Relationships>
</file>

<file path=ppt/slides/_rels/slide166.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166.xml"/><Relationship Id="rId1" Type="http://schemas.openxmlformats.org/officeDocument/2006/relationships/slideLayout" Target="../slideLayouts/slideLayout9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9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92.xml"/></Relationships>
</file>

<file path=ppt/slides/_rels/slide169.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169.xml"/><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9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9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9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92.xml"/></Relationships>
</file>

<file path=ppt/slides/_rels/slide174.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174.xml"/><Relationship Id="rId1" Type="http://schemas.openxmlformats.org/officeDocument/2006/relationships/slideLayout" Target="../slideLayouts/slideLayout92.xml"/></Relationships>
</file>

<file path=ppt/slides/_rels/slide175.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175.xml"/><Relationship Id="rId1" Type="http://schemas.openxmlformats.org/officeDocument/2006/relationships/slideLayout" Target="../slideLayouts/slideLayout92.xml"/></Relationships>
</file>

<file path=ppt/slides/_rels/slide176.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76.xml"/><Relationship Id="rId1" Type="http://schemas.openxmlformats.org/officeDocument/2006/relationships/slideLayout" Target="../slideLayouts/slideLayout91.xml"/></Relationships>
</file>

<file path=ppt/slides/_rels/slide177.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177.xml"/><Relationship Id="rId1" Type="http://schemas.openxmlformats.org/officeDocument/2006/relationships/slideLayout" Target="../slideLayouts/slideLayout92.xml"/></Relationships>
</file>

<file path=ppt/slides/_rels/slide178.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78.xml"/><Relationship Id="rId1" Type="http://schemas.openxmlformats.org/officeDocument/2006/relationships/slideLayout" Target="../slideLayouts/slideLayout92.xml"/><Relationship Id="rId4" Type="http://schemas.openxmlformats.org/officeDocument/2006/relationships/image" Target="../media/image115.png"/></Relationships>
</file>

<file path=ppt/slides/_rels/slide179.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179.xml"/><Relationship Id="rId1" Type="http://schemas.openxmlformats.org/officeDocument/2006/relationships/slideLayout" Target="../slideLayouts/slideLayout9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15.png"/></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92.xml"/></Relationships>
</file>

<file path=ppt/slides/_rels/slide181.xml.rels><?xml version="1.0" encoding="UTF-8" standalone="yes"?>
<Relationships xmlns="http://schemas.openxmlformats.org/package/2006/relationships"><Relationship Id="rId3" Type="http://schemas.openxmlformats.org/officeDocument/2006/relationships/hyperlink" Target="https://laerdal.com/us/learn/low-dose-high-frequency/" TargetMode="External"/><Relationship Id="rId2" Type="http://schemas.openxmlformats.org/officeDocument/2006/relationships/notesSlide" Target="../notesSlides/notesSlide181.xml"/><Relationship Id="rId1" Type="http://schemas.openxmlformats.org/officeDocument/2006/relationships/slideLayout" Target="../slideLayouts/slideLayout92.xml"/><Relationship Id="rId5" Type="http://schemas.openxmlformats.org/officeDocument/2006/relationships/hyperlink" Target="https://laerdal.com/us/products/simulation-training/" TargetMode="External"/><Relationship Id="rId4" Type="http://schemas.openxmlformats.org/officeDocument/2006/relationships/hyperlink" Target="https://laerdal.com/us/products/simulation-training/resuscitation-training/qcpr-classroom/" TargetMode="External"/></Relationships>
</file>

<file path=ppt/slides/_rels/slide18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182.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183.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183.xml"/><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4.xml"/><Relationship Id="rId1" Type="http://schemas.openxmlformats.org/officeDocument/2006/relationships/slideLayout" Target="../slideLayouts/slideLayout1.xml"/><Relationship Id="rId5" Type="http://schemas.openxmlformats.org/officeDocument/2006/relationships/image" Target="../media/image118.jpg"/><Relationship Id="rId4" Type="http://schemas.openxmlformats.org/officeDocument/2006/relationships/image" Target="../media/image15.png"/></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0.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1.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1.xml"/></Relationships>
</file>

<file path=ppt/slides/_rels/slide189.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189.xml"/><Relationship Id="rId1" Type="http://schemas.openxmlformats.org/officeDocument/2006/relationships/slideLayout" Target="../slideLayouts/slideLayout21.xml"/><Relationship Id="rId4" Type="http://schemas.openxmlformats.org/officeDocument/2006/relationships/image" Target="../media/image120.jp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8.xml"/><Relationship Id="rId4" Type="http://schemas.openxmlformats.org/officeDocument/2006/relationships/image" Target="../media/image30.png"/></Relationships>
</file>

<file path=ppt/slides/_rels/slide19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90.xml"/><Relationship Id="rId1" Type="http://schemas.openxmlformats.org/officeDocument/2006/relationships/slideLayout" Target="../slideLayouts/slideLayout21.xml"/></Relationships>
</file>

<file path=ppt/slides/_rels/slide191.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191.xml"/><Relationship Id="rId1" Type="http://schemas.openxmlformats.org/officeDocument/2006/relationships/slideLayout" Target="../slideLayouts/slideLayout21.xml"/><Relationship Id="rId4" Type="http://schemas.openxmlformats.org/officeDocument/2006/relationships/image" Target="../media/image123.jpg"/></Relationships>
</file>

<file path=ppt/slides/_rels/slide192.xml.rels><?xml version="1.0" encoding="UTF-8" standalone="yes"?>
<Relationships xmlns="http://schemas.openxmlformats.org/package/2006/relationships"><Relationship Id="rId3" Type="http://schemas.openxmlformats.org/officeDocument/2006/relationships/image" Target="../media/image124.gif"/><Relationship Id="rId2" Type="http://schemas.openxmlformats.org/officeDocument/2006/relationships/notesSlide" Target="../notesSlides/notesSlide192.xml"/><Relationship Id="rId1" Type="http://schemas.openxmlformats.org/officeDocument/2006/relationships/slideLayout" Target="../slideLayouts/slideLayout21.xml"/></Relationships>
</file>

<file path=ppt/slides/_rels/slide19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93.xml"/><Relationship Id="rId1" Type="http://schemas.openxmlformats.org/officeDocument/2006/relationships/slideLayout" Target="../slideLayouts/slideLayout21.xml"/></Relationships>
</file>

<file path=ppt/slides/_rels/slide194.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194.xml"/><Relationship Id="rId1" Type="http://schemas.openxmlformats.org/officeDocument/2006/relationships/slideLayout" Target="../slideLayouts/slideLayout21.xml"/></Relationships>
</file>

<file path=ppt/slides/_rels/slide19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95.xml"/><Relationship Id="rId1" Type="http://schemas.openxmlformats.org/officeDocument/2006/relationships/slideLayout" Target="../slideLayouts/slideLayout21.xml"/></Relationships>
</file>

<file path=ppt/slides/_rels/slide19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96.xml"/><Relationship Id="rId1" Type="http://schemas.openxmlformats.org/officeDocument/2006/relationships/slideLayout" Target="../slideLayouts/slideLayout21.xml"/></Relationships>
</file>

<file path=ppt/slides/_rels/slide19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97.xml"/><Relationship Id="rId1" Type="http://schemas.openxmlformats.org/officeDocument/2006/relationships/slideLayout" Target="../slideLayouts/slideLayout21.xml"/></Relationships>
</file>

<file path=ppt/slides/_rels/slide198.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198.xml"/><Relationship Id="rId1" Type="http://schemas.openxmlformats.org/officeDocument/2006/relationships/slideLayout" Target="../slideLayouts/slideLayout21.xml"/></Relationships>
</file>

<file path=ppt/slides/_rels/slide199.xml.rels><?xml version="1.0" encoding="UTF-8" standalone="yes"?>
<Relationships xmlns="http://schemas.openxmlformats.org/package/2006/relationships"><Relationship Id="rId8" Type="http://schemas.openxmlformats.org/officeDocument/2006/relationships/image" Target="../media/image136.jpg"/><Relationship Id="rId3" Type="http://schemas.openxmlformats.org/officeDocument/2006/relationships/image" Target="../media/image131.jpg"/><Relationship Id="rId7" Type="http://schemas.openxmlformats.org/officeDocument/2006/relationships/image" Target="../media/image135.jpg"/><Relationship Id="rId2" Type="http://schemas.openxmlformats.org/officeDocument/2006/relationships/notesSlide" Target="../notesSlides/notesSlide199.xml"/><Relationship Id="rId1" Type="http://schemas.openxmlformats.org/officeDocument/2006/relationships/slideLayout" Target="../slideLayouts/slideLayout21.xml"/><Relationship Id="rId6" Type="http://schemas.openxmlformats.org/officeDocument/2006/relationships/image" Target="../media/image134.jpg"/><Relationship Id="rId11" Type="http://schemas.openxmlformats.org/officeDocument/2006/relationships/image" Target="../media/image139.jpg"/><Relationship Id="rId5" Type="http://schemas.openxmlformats.org/officeDocument/2006/relationships/image" Target="../media/image133.pn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37.jpg"/></Relationships>
</file>

<file path=ppt/slides/_rels/slide2.xml.rels><?xml version="1.0" encoding="UTF-8" standalone="yes"?>
<Relationships xmlns="http://schemas.openxmlformats.org/package/2006/relationships"><Relationship Id="rId3" Type="http://schemas.openxmlformats.org/officeDocument/2006/relationships/hyperlink" Target="http://drive.google.com/file/d/10LIngJ_ok2rpm-4kjJHxM4Hy6IqIKq_k/view"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1.xml"/></Relationships>
</file>

<file path=ppt/slides/_rels/slide20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01.xml"/><Relationship Id="rId1" Type="http://schemas.openxmlformats.org/officeDocument/2006/relationships/slideLayout" Target="../slideLayouts/slideLayout21.xml"/></Relationships>
</file>

<file path=ppt/slides/_rels/slide20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02.xml"/><Relationship Id="rId1" Type="http://schemas.openxmlformats.org/officeDocument/2006/relationships/slideLayout" Target="../slideLayouts/slideLayout21.xml"/></Relationships>
</file>

<file path=ppt/slides/_rels/slide203.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notesSlide" Target="../notesSlides/notesSlide203.xml"/><Relationship Id="rId1" Type="http://schemas.openxmlformats.org/officeDocument/2006/relationships/slideLayout" Target="../slideLayouts/slideLayout21.xml"/><Relationship Id="rId4" Type="http://schemas.openxmlformats.org/officeDocument/2006/relationships/image" Target="../media/image143.png"/></Relationships>
</file>

<file path=ppt/slides/_rels/slide20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04.xml"/><Relationship Id="rId1" Type="http://schemas.openxmlformats.org/officeDocument/2006/relationships/slideLayout" Target="../slideLayouts/slideLayout21.xml"/><Relationship Id="rId4" Type="http://schemas.openxmlformats.org/officeDocument/2006/relationships/image" Target="../media/image145.png"/></Relationships>
</file>

<file path=ppt/slides/_rels/slide20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205.xml"/><Relationship Id="rId1" Type="http://schemas.openxmlformats.org/officeDocument/2006/relationships/slideLayout" Target="../slideLayouts/slideLayout21.xml"/></Relationships>
</file>

<file path=ppt/slides/_rels/slide20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06.xml"/><Relationship Id="rId1" Type="http://schemas.openxmlformats.org/officeDocument/2006/relationships/slideLayout" Target="../slideLayouts/slideLayout21.xml"/><Relationship Id="rId4" Type="http://schemas.openxmlformats.org/officeDocument/2006/relationships/image" Target="../media/image148.png"/></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1.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1.xml"/></Relationships>
</file>

<file path=ppt/slides/_rels/slide20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09.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openxmlformats.org/officeDocument/2006/relationships/hyperlink" Target="https://creativecommons.org/licenses/by/3.0/" TargetMode="External"/><Relationship Id="rId5" Type="http://schemas.openxmlformats.org/officeDocument/2006/relationships/hyperlink" Target="http://efoliointheuk.blogspot.com/2010_08_01_archive.html" TargetMode="External"/><Relationship Id="rId4" Type="http://schemas.openxmlformats.org/officeDocument/2006/relationships/image" Target="../media/image33.jpg"/></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1.xml"/></Relationships>
</file>

<file path=ppt/slides/_rels/slide211.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211.xml"/><Relationship Id="rId1" Type="http://schemas.openxmlformats.org/officeDocument/2006/relationships/slideLayout" Target="../slideLayouts/slideLayout21.xml"/><Relationship Id="rId4" Type="http://schemas.openxmlformats.org/officeDocument/2006/relationships/image" Target="../media/image151.jpg"/></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1.xml"/></Relationships>
</file>

<file path=ppt/slides/_rels/slide21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13.xml"/><Relationship Id="rId1" Type="http://schemas.openxmlformats.org/officeDocument/2006/relationships/slideLayout" Target="../slideLayouts/slideLayout21.xml"/></Relationships>
</file>

<file path=ppt/slides/_rels/slide214.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notesSlide" Target="../notesSlides/notesSlide214.xml"/><Relationship Id="rId1" Type="http://schemas.openxmlformats.org/officeDocument/2006/relationships/slideLayout" Target="../slideLayouts/slideLayout21.xml"/><Relationship Id="rId5" Type="http://schemas.openxmlformats.org/officeDocument/2006/relationships/image" Target="../media/image155.png"/><Relationship Id="rId4" Type="http://schemas.openxmlformats.org/officeDocument/2006/relationships/image" Target="../media/image154.png"/></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1.xml"/></Relationships>
</file>

<file path=ppt/slides/_rels/slide216.xml.rels><?xml version="1.0" encoding="UTF-8" standalone="yes"?>
<Relationships xmlns="http://schemas.openxmlformats.org/package/2006/relationships"><Relationship Id="rId3" Type="http://schemas.openxmlformats.org/officeDocument/2006/relationships/image" Target="../media/image156.jpg"/><Relationship Id="rId2" Type="http://schemas.openxmlformats.org/officeDocument/2006/relationships/notesSlide" Target="../notesSlides/notesSlide216.xml"/><Relationship Id="rId1" Type="http://schemas.openxmlformats.org/officeDocument/2006/relationships/slideLayout" Target="../slideLayouts/slideLayout21.xml"/></Relationships>
</file>

<file path=ppt/slides/_rels/slide217.xml.rels><?xml version="1.0" encoding="UTF-8" standalone="yes"?>
<Relationships xmlns="http://schemas.openxmlformats.org/package/2006/relationships"><Relationship Id="rId3" Type="http://schemas.openxmlformats.org/officeDocument/2006/relationships/image" Target="../media/image157.jpg"/><Relationship Id="rId2" Type="http://schemas.openxmlformats.org/officeDocument/2006/relationships/notesSlide" Target="../notesSlides/notesSlide217.xml"/><Relationship Id="rId1" Type="http://schemas.openxmlformats.org/officeDocument/2006/relationships/slideLayout" Target="../slideLayouts/slideLayout21.xml"/><Relationship Id="rId4" Type="http://schemas.openxmlformats.org/officeDocument/2006/relationships/image" Target="../media/image158.png"/></Relationships>
</file>

<file path=ppt/slides/_rels/slide218.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notesSlide" Target="../notesSlides/notesSlide218.xml"/><Relationship Id="rId1" Type="http://schemas.openxmlformats.org/officeDocument/2006/relationships/slideLayout" Target="../slideLayouts/slideLayout21.xml"/><Relationship Id="rId5" Type="http://schemas.openxmlformats.org/officeDocument/2006/relationships/image" Target="../media/image161.jpg"/><Relationship Id="rId4" Type="http://schemas.openxmlformats.org/officeDocument/2006/relationships/image" Target="../media/image160.png"/></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49.xml"/><Relationship Id="rId4" Type="http://schemas.openxmlformats.org/officeDocument/2006/relationships/image" Target="../media/image35.png"/></Relationships>
</file>

<file path=ppt/slides/_rels/slide220.xml.rels><?xml version="1.0" encoding="UTF-8" standalone="yes"?>
<Relationships xmlns="http://schemas.openxmlformats.org/package/2006/relationships"><Relationship Id="rId3" Type="http://schemas.openxmlformats.org/officeDocument/2006/relationships/image" Target="../media/image162.jpg"/><Relationship Id="rId7" Type="http://schemas.openxmlformats.org/officeDocument/2006/relationships/image" Target="../media/image166.png"/><Relationship Id="rId2" Type="http://schemas.openxmlformats.org/officeDocument/2006/relationships/notesSlide" Target="../notesSlides/notesSlide220.xml"/><Relationship Id="rId1" Type="http://schemas.openxmlformats.org/officeDocument/2006/relationships/slideLayout" Target="../slideLayouts/slideLayout22.xml"/><Relationship Id="rId6" Type="http://schemas.openxmlformats.org/officeDocument/2006/relationships/image" Target="../media/image165.png"/><Relationship Id="rId5" Type="http://schemas.openxmlformats.org/officeDocument/2006/relationships/image" Target="../media/image164.jpg"/><Relationship Id="rId4" Type="http://schemas.openxmlformats.org/officeDocument/2006/relationships/image" Target="../media/image163.jpg"/></Relationships>
</file>

<file path=ppt/slides/_rels/slide221.xml.rels><?xml version="1.0" encoding="UTF-8" standalone="yes"?>
<Relationships xmlns="http://schemas.openxmlformats.org/package/2006/relationships"><Relationship Id="rId3" Type="http://schemas.openxmlformats.org/officeDocument/2006/relationships/image" Target="../media/image162.jpg"/><Relationship Id="rId7" Type="http://schemas.openxmlformats.org/officeDocument/2006/relationships/image" Target="../media/image166.png"/><Relationship Id="rId2" Type="http://schemas.openxmlformats.org/officeDocument/2006/relationships/notesSlide" Target="../notesSlides/notesSlide221.xml"/><Relationship Id="rId1" Type="http://schemas.openxmlformats.org/officeDocument/2006/relationships/slideLayout" Target="../slideLayouts/slideLayout22.xml"/><Relationship Id="rId6" Type="http://schemas.openxmlformats.org/officeDocument/2006/relationships/image" Target="../media/image165.png"/><Relationship Id="rId5" Type="http://schemas.openxmlformats.org/officeDocument/2006/relationships/image" Target="../media/image164.jpg"/><Relationship Id="rId4" Type="http://schemas.openxmlformats.org/officeDocument/2006/relationships/image" Target="../media/image163.jpg"/></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1.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1.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1.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1.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1.xml"/></Relationships>
</file>

<file path=ppt/slides/_rels/slide22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7.jpg"/><Relationship Id="rId2" Type="http://schemas.openxmlformats.org/officeDocument/2006/relationships/notesSlide" Target="../notesSlides/notesSlide227.xml"/><Relationship Id="rId1" Type="http://schemas.openxmlformats.org/officeDocument/2006/relationships/slideLayout" Target="../slideLayouts/slideLayout1.xml"/><Relationship Id="rId6" Type="http://schemas.openxmlformats.org/officeDocument/2006/relationships/hyperlink" Target="http://drive.google.com/file/d/1CaMptzi5Gkz_nTP_Qcizk6QcghpHY6fz/view" TargetMode="External"/><Relationship Id="rId5" Type="http://schemas.openxmlformats.org/officeDocument/2006/relationships/image" Target="../media/image118.jpg"/><Relationship Id="rId4" Type="http://schemas.openxmlformats.org/officeDocument/2006/relationships/image" Target="../media/image15.png"/></Relationships>
</file>

<file path=ppt/slides/_rels/slide228.xml.rels><?xml version="1.0" encoding="UTF-8" standalone="yes"?>
<Relationships xmlns="http://schemas.openxmlformats.org/package/2006/relationships"><Relationship Id="rId3" Type="http://schemas.openxmlformats.org/officeDocument/2006/relationships/hyperlink" Target="http://drive.google.com/file/d/1CaMptzi5Gkz_nTP_Qcizk6QcghpHY6fz/view" TargetMode="External"/><Relationship Id="rId2" Type="http://schemas.openxmlformats.org/officeDocument/2006/relationships/notesSlide" Target="../notesSlides/notesSlide228.xml"/><Relationship Id="rId1" Type="http://schemas.openxmlformats.org/officeDocument/2006/relationships/slideLayout" Target="../slideLayouts/slideLayout1.xml"/><Relationship Id="rId4" Type="http://schemas.openxmlformats.org/officeDocument/2006/relationships/image" Target="../media/image167.jpg"/></Relationships>
</file>

<file path=ppt/slides/_rels/slide22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229.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49.xml"/><Relationship Id="rId4" Type="http://schemas.openxmlformats.org/officeDocument/2006/relationships/image" Target="../media/image37.png"/></Relationships>
</file>

<file path=ppt/slides/_rels/slide230.xml.rels><?xml version="1.0" encoding="UTF-8" standalone="yes"?>
<Relationships xmlns="http://schemas.openxmlformats.org/package/2006/relationships"><Relationship Id="rId3" Type="http://schemas.openxmlformats.org/officeDocument/2006/relationships/image" Target="../media/image168.jpg"/><Relationship Id="rId2" Type="http://schemas.openxmlformats.org/officeDocument/2006/relationships/notesSlide" Target="../notesSlides/notesSlide230.xml"/><Relationship Id="rId1" Type="http://schemas.openxmlformats.org/officeDocument/2006/relationships/slideLayout" Target="../slideLayouts/slideLayout1.xml"/></Relationships>
</file>

<file path=ppt/slides/_rels/slide2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5.png"/></Relationships>
</file>

<file path=ppt/slides/_rels/slide232.xml.rels><?xml version="1.0" encoding="UTF-8" standalone="yes"?>
<Relationships xmlns="http://schemas.openxmlformats.org/package/2006/relationships"><Relationship Id="rId3" Type="http://schemas.openxmlformats.org/officeDocument/2006/relationships/hyperlink" Target="http://drive.google.com/file/d/1tAzPr3QNYibAVLoJ3qn1ncjJesT-MB0b/view" TargetMode="External"/><Relationship Id="rId2" Type="http://schemas.openxmlformats.org/officeDocument/2006/relationships/notesSlide" Target="../notesSlides/notesSlide232.xml"/><Relationship Id="rId1" Type="http://schemas.openxmlformats.org/officeDocument/2006/relationships/slideLayout" Target="../slideLayouts/slideLayout1.xml"/><Relationship Id="rId4" Type="http://schemas.openxmlformats.org/officeDocument/2006/relationships/image" Target="../media/image169.jpg"/></Relationships>
</file>

<file path=ppt/slides/_rels/slide2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3.xml"/><Relationship Id="rId1" Type="http://schemas.openxmlformats.org/officeDocument/2006/relationships/slideLayout" Target="../slideLayouts/slideLayout1.xml"/><Relationship Id="rId5" Type="http://schemas.openxmlformats.org/officeDocument/2006/relationships/image" Target="../media/image170.png"/><Relationship Id="rId4" Type="http://schemas.openxmlformats.org/officeDocument/2006/relationships/image" Target="../media/image15.png"/></Relationships>
</file>

<file path=ppt/slides/_rels/slide23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34.xml"/><Relationship Id="rId1" Type="http://schemas.openxmlformats.org/officeDocument/2006/relationships/slideLayout" Target="../slideLayouts/slideLayout63.xml"/><Relationship Id="rId4" Type="http://schemas.openxmlformats.org/officeDocument/2006/relationships/image" Target="../media/image172.png"/></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64.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63.xml"/></Relationships>
</file>

<file path=ppt/slides/_rels/slide23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37.xml"/><Relationship Id="rId1" Type="http://schemas.openxmlformats.org/officeDocument/2006/relationships/slideLayout" Target="../slideLayouts/slideLayout65.xml"/><Relationship Id="rId4" Type="http://schemas.openxmlformats.org/officeDocument/2006/relationships/image" Target="../media/image174.png"/></Relationships>
</file>

<file path=ppt/slides/_rels/slide23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238.xml"/><Relationship Id="rId1" Type="http://schemas.openxmlformats.org/officeDocument/2006/relationships/slideLayout" Target="../slideLayouts/slideLayout65.xml"/></Relationships>
</file>

<file path=ppt/slides/_rels/slide23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239.xml"/><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24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40.xml"/><Relationship Id="rId1" Type="http://schemas.openxmlformats.org/officeDocument/2006/relationships/slideLayout" Target="../slideLayouts/slideLayout65.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177.png"/></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64.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64.xml"/></Relationships>
</file>

<file path=ppt/slides/_rels/slide24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43.xml"/><Relationship Id="rId1" Type="http://schemas.openxmlformats.org/officeDocument/2006/relationships/slideLayout" Target="../slideLayouts/slideLayout65.xml"/></Relationships>
</file>

<file path=ppt/slides/_rels/slide244.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244.xml"/><Relationship Id="rId1" Type="http://schemas.openxmlformats.org/officeDocument/2006/relationships/slideLayout" Target="../slideLayouts/slideLayout65.xml"/><Relationship Id="rId4" Type="http://schemas.openxmlformats.org/officeDocument/2006/relationships/image" Target="../media/image182.png"/></Relationships>
</file>

<file path=ppt/slides/_rels/slide245.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45.xml"/><Relationship Id="rId1" Type="http://schemas.openxmlformats.org/officeDocument/2006/relationships/slideLayout" Target="../slideLayouts/slideLayout65.xml"/></Relationships>
</file>

<file path=ppt/slides/_rels/slide246.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46.xml"/><Relationship Id="rId1" Type="http://schemas.openxmlformats.org/officeDocument/2006/relationships/slideLayout" Target="../slideLayouts/slideLayout65.xml"/></Relationships>
</file>

<file path=ppt/slides/_rels/slide24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47.xml"/><Relationship Id="rId1" Type="http://schemas.openxmlformats.org/officeDocument/2006/relationships/slideLayout" Target="../slideLayouts/slideLayout65.xml"/><Relationship Id="rId4" Type="http://schemas.openxmlformats.org/officeDocument/2006/relationships/image" Target="../media/image185.png"/></Relationships>
</file>

<file path=ppt/slides/_rels/slide248.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48.xml"/><Relationship Id="rId1" Type="http://schemas.openxmlformats.org/officeDocument/2006/relationships/slideLayout" Target="../slideLayouts/slideLayout65.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51.xml"/><Relationship Id="rId5" Type="http://schemas.openxmlformats.org/officeDocument/2006/relationships/image" Target="../media/image40.png"/><Relationship Id="rId4" Type="http://schemas.openxmlformats.org/officeDocument/2006/relationships/hyperlink" Target="https://doi.org/10.17226/12956" TargetMode="External"/></Relationships>
</file>

<file path=ppt/slides/_rels/slide250.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50.xml"/><Relationship Id="rId1" Type="http://schemas.openxmlformats.org/officeDocument/2006/relationships/slideLayout" Target="../slideLayouts/slideLayout65.xml"/><Relationship Id="rId5" Type="http://schemas.openxmlformats.org/officeDocument/2006/relationships/image" Target="../media/image188.png"/><Relationship Id="rId4" Type="http://schemas.openxmlformats.org/officeDocument/2006/relationships/image" Target="../media/image187.png"/></Relationships>
</file>

<file path=ppt/slides/_rels/slide251.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51.xml"/><Relationship Id="rId1" Type="http://schemas.openxmlformats.org/officeDocument/2006/relationships/slideLayout" Target="../slideLayouts/slideLayout65.xml"/><Relationship Id="rId4" Type="http://schemas.openxmlformats.org/officeDocument/2006/relationships/image" Target="../media/image189.png"/></Relationships>
</file>

<file path=ppt/slides/_rels/slide252.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252.xml"/><Relationship Id="rId1" Type="http://schemas.openxmlformats.org/officeDocument/2006/relationships/slideLayout" Target="../slideLayouts/slideLayout65.xml"/><Relationship Id="rId4" Type="http://schemas.openxmlformats.org/officeDocument/2006/relationships/image" Target="../media/image190.png"/></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65.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65.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65.xml"/></Relationships>
</file>

<file path=ppt/slides/_rels/slide25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256.xml"/><Relationship Id="rId1" Type="http://schemas.openxmlformats.org/officeDocument/2006/relationships/slideLayout" Target="../slideLayouts/slideLayout65.xml"/></Relationships>
</file>

<file path=ppt/slides/_rels/slide257.xml.rels><?xml version="1.0" encoding="UTF-8" standalone="yes"?>
<Relationships xmlns="http://schemas.openxmlformats.org/package/2006/relationships"><Relationship Id="rId3" Type="http://schemas.openxmlformats.org/officeDocument/2006/relationships/hyperlink" Target="https://www.aacnnursing.org/News-Information/Fact-Sheets/Nursing-Fact-Sheet" TargetMode="External"/><Relationship Id="rId2" Type="http://schemas.openxmlformats.org/officeDocument/2006/relationships/notesSlide" Target="../notesSlides/notesSlide257.xml"/><Relationship Id="rId1" Type="http://schemas.openxmlformats.org/officeDocument/2006/relationships/slideLayout" Target="../slideLayouts/slideLayout65.xml"/><Relationship Id="rId5" Type="http://schemas.openxmlformats.org/officeDocument/2006/relationships/hyperlink" Target="http://dx.doi.org/10828478" TargetMode="External"/><Relationship Id="rId4" Type="http://schemas.openxmlformats.org/officeDocument/2006/relationships/hyperlink" Target="https://www.doctorsofnursingpractice.org/wp-" TargetMode="External"/></Relationships>
</file>

<file path=ppt/slides/_rels/slide258.xml.rels><?xml version="1.0" encoding="UTF-8" standalone="yes"?>
<Relationships xmlns="http://schemas.openxmlformats.org/package/2006/relationships"><Relationship Id="rId3" Type="http://schemas.openxmlformats.org/officeDocument/2006/relationships/hyperlink" Target="https://doi.org/10.17226/12956" TargetMode="External"/><Relationship Id="rId2" Type="http://schemas.openxmlformats.org/officeDocument/2006/relationships/notesSlide" Target="../notesSlides/notesSlide258.xml"/><Relationship Id="rId1" Type="http://schemas.openxmlformats.org/officeDocument/2006/relationships/slideLayout" Target="../slideLayouts/slideLayout65.xml"/><Relationship Id="rId4" Type="http://schemas.openxmlformats.org/officeDocument/2006/relationships/hyperlink" Target="http://dx.doi.org/10.4236/ajibm.2013.31013" TargetMode="External"/></Relationships>
</file>

<file path=ppt/slides/_rels/slide259.xml.rels><?xml version="1.0" encoding="UTF-8" standalone="yes"?>
<Relationships xmlns="http://schemas.openxmlformats.org/package/2006/relationships"><Relationship Id="rId3" Type="http://schemas.openxmlformats.org/officeDocument/2006/relationships/hyperlink" Target="https://nevadanursingboard.org/wp-content/uploads/2019/12/18.19-Annual-" TargetMode="External"/><Relationship Id="rId2" Type="http://schemas.openxmlformats.org/officeDocument/2006/relationships/notesSlide" Target="../notesSlides/notesSlide259.xml"/><Relationship Id="rId1" Type="http://schemas.openxmlformats.org/officeDocument/2006/relationships/slideLayout" Target="../slideLayouts/slideLayout65.xml"/><Relationship Id="rId4" Type="http://schemas.openxmlformats.org/officeDocument/2006/relationships/hyperlink" Target="about:blank"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260.xml.rels><?xml version="1.0" encoding="UTF-8" standalone="yes"?>
<Relationships xmlns="http://schemas.openxmlformats.org/package/2006/relationships"><Relationship Id="rId3" Type="http://schemas.openxmlformats.org/officeDocument/2006/relationships/hyperlink" Target="http://dx.doi.org/10.1515/ijnes-2016-0049" TargetMode="External"/><Relationship Id="rId2" Type="http://schemas.openxmlformats.org/officeDocument/2006/relationships/notesSlide" Target="../notesSlides/notesSlide260.xml"/><Relationship Id="rId1" Type="http://schemas.openxmlformats.org/officeDocument/2006/relationships/slideLayout" Target="../slideLayouts/slideLayout65.xml"/></Relationships>
</file>

<file path=ppt/slides/_rels/slide26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2.jpg"/><Relationship Id="rId2" Type="http://schemas.openxmlformats.org/officeDocument/2006/relationships/notesSlide" Target="../notesSlides/notesSlide261.xml"/><Relationship Id="rId1" Type="http://schemas.openxmlformats.org/officeDocument/2006/relationships/slideLayout" Target="../slideLayouts/slideLayout1.xml"/><Relationship Id="rId6" Type="http://schemas.openxmlformats.org/officeDocument/2006/relationships/hyperlink" Target="http://drive.google.com/file/d/1hUTeg_At-C9vjuvX5u4IpEOXbK0_NRzA/view" TargetMode="External"/><Relationship Id="rId5" Type="http://schemas.openxmlformats.org/officeDocument/2006/relationships/image" Target="../media/image170.png"/><Relationship Id="rId4" Type="http://schemas.openxmlformats.org/officeDocument/2006/relationships/image" Target="../media/image15.png"/></Relationships>
</file>

<file path=ppt/slides/_rels/slide262.xml.rels><?xml version="1.0" encoding="UTF-8" standalone="yes"?>
<Relationships xmlns="http://schemas.openxmlformats.org/package/2006/relationships"><Relationship Id="rId3" Type="http://schemas.openxmlformats.org/officeDocument/2006/relationships/hyperlink" Target="http://drive.google.com/file/d/1hUTeg_At-C9vjuvX5u4IpEOXbK0_NRzA/view" TargetMode="External"/><Relationship Id="rId2" Type="http://schemas.openxmlformats.org/officeDocument/2006/relationships/notesSlide" Target="../notesSlides/notesSlide262.xml"/><Relationship Id="rId1" Type="http://schemas.openxmlformats.org/officeDocument/2006/relationships/slideLayout" Target="../slideLayouts/slideLayout1.xml"/><Relationship Id="rId4" Type="http://schemas.openxmlformats.org/officeDocument/2006/relationships/image" Target="../media/image192.jpg"/></Relationships>
</file>

<file path=ppt/slides/_rels/slide26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263.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264.xml.rels><?xml version="1.0" encoding="UTF-8" standalone="yes"?>
<Relationships xmlns="http://schemas.openxmlformats.org/package/2006/relationships"><Relationship Id="rId3" Type="http://schemas.openxmlformats.org/officeDocument/2006/relationships/image" Target="../media/image193.jpg"/><Relationship Id="rId2" Type="http://schemas.openxmlformats.org/officeDocument/2006/relationships/notesSlide" Target="../notesSlides/notesSlide264.xml"/><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265.xml"/><Relationship Id="rId1" Type="http://schemas.openxmlformats.org/officeDocument/2006/relationships/slideLayout" Target="../slideLayouts/slideLayout1.xml"/><Relationship Id="rId6" Type="http://schemas.openxmlformats.org/officeDocument/2006/relationships/image" Target="../media/image195.png"/><Relationship Id="rId5" Type="http://schemas.openxmlformats.org/officeDocument/2006/relationships/image" Target="../media/image15.png"/><Relationship Id="rId4" Type="http://schemas.openxmlformats.org/officeDocument/2006/relationships/image" Target="../media/image13.png"/></Relationships>
</file>

<file path=ppt/slides/_rels/slide266.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266.xml"/><Relationship Id="rId1" Type="http://schemas.openxmlformats.org/officeDocument/2006/relationships/slideLayout" Target="../slideLayouts/slideLayout3.xml"/><Relationship Id="rId5" Type="http://schemas.openxmlformats.org/officeDocument/2006/relationships/image" Target="../media/image198.png"/><Relationship Id="rId4" Type="http://schemas.openxmlformats.org/officeDocument/2006/relationships/image" Target="../media/image197.png"/></Relationships>
</file>

<file path=ppt/slides/_rels/slide267.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67.xml"/><Relationship Id="rId1" Type="http://schemas.openxmlformats.org/officeDocument/2006/relationships/slideLayout" Target="../slideLayouts/slideLayout3.xml"/></Relationships>
</file>

<file path=ppt/slides/_rels/slide26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68.xml"/><Relationship Id="rId1" Type="http://schemas.openxmlformats.org/officeDocument/2006/relationships/slideLayout" Target="../slideLayouts/slideLayout3.xml"/></Relationships>
</file>

<file path=ppt/slides/_rels/slide269.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6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7.xml"/><Relationship Id="rId1" Type="http://schemas.openxmlformats.org/officeDocument/2006/relationships/slideLayout" Target="../slideLayouts/slideLayout49.xml"/><Relationship Id="rId5" Type="http://schemas.openxmlformats.org/officeDocument/2006/relationships/hyperlink" Target="https://creativecommons.org/licenses/by-nc-nd/3.0/" TargetMode="External"/><Relationship Id="rId4" Type="http://schemas.openxmlformats.org/officeDocument/2006/relationships/hyperlink" Target="http://www.embj.org/2017/12/" TargetMode="External"/></Relationships>
</file>

<file path=ppt/slides/_rels/slide270.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0.xml"/><Relationship Id="rId1" Type="http://schemas.openxmlformats.org/officeDocument/2006/relationships/slideLayout" Target="../slideLayouts/slideLayout3.xml"/></Relationships>
</file>

<file path=ppt/slides/_rels/slide271.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1.xml"/><Relationship Id="rId1" Type="http://schemas.openxmlformats.org/officeDocument/2006/relationships/slideLayout" Target="../slideLayouts/slideLayout3.xml"/></Relationships>
</file>

<file path=ppt/slides/_rels/slide272.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272.xml"/><Relationship Id="rId1" Type="http://schemas.openxmlformats.org/officeDocument/2006/relationships/slideLayout" Target="../slideLayouts/slideLayout3.xml"/><Relationship Id="rId5" Type="http://schemas.openxmlformats.org/officeDocument/2006/relationships/image" Target="../media/image198.png"/><Relationship Id="rId4" Type="http://schemas.openxmlformats.org/officeDocument/2006/relationships/hyperlink" Target="https://www.ncbi.nlm.nih.gov/pubmed/26903338/" TargetMode="External"/></Relationships>
</file>

<file path=ppt/slides/_rels/slide273.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3.xml"/><Relationship Id="rId1" Type="http://schemas.openxmlformats.org/officeDocument/2006/relationships/slideLayout" Target="../slideLayouts/slideLayout3.xml"/></Relationships>
</file>

<file path=ppt/slides/_rels/slide27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4.xml"/><Relationship Id="rId1" Type="http://schemas.openxmlformats.org/officeDocument/2006/relationships/slideLayout" Target="../slideLayouts/slideLayout3.xml"/></Relationships>
</file>

<file path=ppt/slides/_rels/slide275.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5.xml"/><Relationship Id="rId1" Type="http://schemas.openxmlformats.org/officeDocument/2006/relationships/slideLayout" Target="../slideLayouts/slideLayout3.xml"/></Relationships>
</file>

<file path=ppt/slides/_rels/slide27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6.xml"/><Relationship Id="rId1" Type="http://schemas.openxmlformats.org/officeDocument/2006/relationships/slideLayout" Target="../slideLayouts/slideLayout3.xml"/></Relationships>
</file>

<file path=ppt/slides/_rels/slide277.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7.xml"/><Relationship Id="rId1" Type="http://schemas.openxmlformats.org/officeDocument/2006/relationships/slideLayout" Target="../slideLayouts/slideLayout3.xml"/></Relationships>
</file>

<file path=ppt/slides/_rels/slide27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8.xml"/><Relationship Id="rId1" Type="http://schemas.openxmlformats.org/officeDocument/2006/relationships/slideLayout" Target="../slideLayouts/slideLayout3.xml"/></Relationships>
</file>

<file path=ppt/slides/_rels/slide279.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7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9.xml"/></Relationships>
</file>

<file path=ppt/slides/_rels/slide28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80.xml"/><Relationship Id="rId1" Type="http://schemas.openxmlformats.org/officeDocument/2006/relationships/slideLayout" Target="../slideLayouts/slideLayout3.xml"/><Relationship Id="rId4" Type="http://schemas.openxmlformats.org/officeDocument/2006/relationships/image" Target="../media/image198.png"/></Relationships>
</file>

<file path=ppt/slides/_rels/slide281.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01.jpg"/><Relationship Id="rId7" Type="http://schemas.openxmlformats.org/officeDocument/2006/relationships/image" Target="../media/image204.png"/><Relationship Id="rId2" Type="http://schemas.openxmlformats.org/officeDocument/2006/relationships/notesSlide" Target="../notesSlides/notesSlide281.xml"/><Relationship Id="rId1" Type="http://schemas.openxmlformats.org/officeDocument/2006/relationships/slideLayout" Target="../slideLayouts/slideLayout3.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hyperlink" Target="https://www.cdc.gov/sepsis/signs-symptoms.html" TargetMode="External"/><Relationship Id="rId9" Type="http://schemas.openxmlformats.org/officeDocument/2006/relationships/image" Target="../media/image198.png"/></Relationships>
</file>

<file path=ppt/slides/_rels/slide282.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282.xml"/><Relationship Id="rId1" Type="http://schemas.openxmlformats.org/officeDocument/2006/relationships/slideLayout" Target="../slideLayouts/slideLayout3.xml"/><Relationship Id="rId6" Type="http://schemas.openxmlformats.org/officeDocument/2006/relationships/image" Target="../media/image198.png"/><Relationship Id="rId5" Type="http://schemas.openxmlformats.org/officeDocument/2006/relationships/image" Target="../media/image207.jpg"/><Relationship Id="rId4" Type="http://schemas.openxmlformats.org/officeDocument/2006/relationships/hyperlink" Target="https://epmonthly.com/article/sepsis-gets-an-upgrade/" TargetMode="External"/></Relationships>
</file>

<file path=ppt/slides/_rels/slide283.xml.rels><?xml version="1.0" encoding="UTF-8" standalone="yes"?>
<Relationships xmlns="http://schemas.openxmlformats.org/package/2006/relationships"><Relationship Id="rId3" Type="http://schemas.openxmlformats.org/officeDocument/2006/relationships/hyperlink" Target="https://www.ncbi.nlm.nih.gov/pubmed/26903338/" TargetMode="External"/><Relationship Id="rId2" Type="http://schemas.openxmlformats.org/officeDocument/2006/relationships/notesSlide" Target="../notesSlides/notesSlide283.xml"/><Relationship Id="rId1" Type="http://schemas.openxmlformats.org/officeDocument/2006/relationships/slideLayout" Target="../slideLayouts/slideLayout3.xml"/><Relationship Id="rId4" Type="http://schemas.openxmlformats.org/officeDocument/2006/relationships/image" Target="../media/image198.png"/></Relationships>
</file>

<file path=ppt/slides/_rels/slide284.xml.rels><?xml version="1.0" encoding="UTF-8" standalone="yes"?>
<Relationships xmlns="http://schemas.openxmlformats.org/package/2006/relationships"><Relationship Id="rId8" Type="http://schemas.openxmlformats.org/officeDocument/2006/relationships/image" Target="../media/image213.png"/><Relationship Id="rId13" Type="http://schemas.openxmlformats.org/officeDocument/2006/relationships/image" Target="../media/image218.png"/><Relationship Id="rId18" Type="http://schemas.openxmlformats.org/officeDocument/2006/relationships/hyperlink" Target="https://journals.lww.com/ccmjournal/Fulltext/2021/03000/Surviving_Sepsis_Campaign_Guidelines_on_the.21.aspx" TargetMode="External"/><Relationship Id="rId3" Type="http://schemas.openxmlformats.org/officeDocument/2006/relationships/image" Target="../media/image208.png"/><Relationship Id="rId21" Type="http://schemas.openxmlformats.org/officeDocument/2006/relationships/hyperlink" Target="https://www.intechopen.com/books/biomarker-indicator-of-abnormal-physiological-process/biomarkers-utility-for-sepsis-patients-management" TargetMode="External"/><Relationship Id="rId7" Type="http://schemas.openxmlformats.org/officeDocument/2006/relationships/image" Target="../media/image212.png"/><Relationship Id="rId12" Type="http://schemas.openxmlformats.org/officeDocument/2006/relationships/image" Target="../media/image217.png"/><Relationship Id="rId17" Type="http://schemas.openxmlformats.org/officeDocument/2006/relationships/hyperlink" Target="https://annals.org/aim/article-abstract/2671919/prognostic-accuracy-quick-sequential..." TargetMode="External"/><Relationship Id="rId2" Type="http://schemas.openxmlformats.org/officeDocument/2006/relationships/notesSlide" Target="../notesSlides/notesSlide284.xml"/><Relationship Id="rId16" Type="http://schemas.openxmlformats.org/officeDocument/2006/relationships/image" Target="../media/image221.png"/><Relationship Id="rId20" Type="http://schemas.openxmlformats.org/officeDocument/2006/relationships/hyperlink" Target="https://www.ncbi.nlm.nih.gov/pmc/articles/PMC4968574/pdf/nihms794087.pdf" TargetMode="External"/><Relationship Id="rId1" Type="http://schemas.openxmlformats.org/officeDocument/2006/relationships/slideLayout" Target="../slideLayouts/slideLayout13.xml"/><Relationship Id="rId6" Type="http://schemas.openxmlformats.org/officeDocument/2006/relationships/image" Target="../media/image211.png"/><Relationship Id="rId11" Type="http://schemas.openxmlformats.org/officeDocument/2006/relationships/image" Target="../media/image216.png"/><Relationship Id="rId24" Type="http://schemas.openxmlformats.org/officeDocument/2006/relationships/image" Target="../media/image198.png"/><Relationship Id="rId5" Type="http://schemas.openxmlformats.org/officeDocument/2006/relationships/image" Target="../media/image210.png"/><Relationship Id="rId15" Type="http://schemas.openxmlformats.org/officeDocument/2006/relationships/image" Target="../media/image220.png"/><Relationship Id="rId23" Type="http://schemas.openxmlformats.org/officeDocument/2006/relationships/hyperlink" Target="https://www.ncbi.nlm.nih.gov/pubmed/26903338/" TargetMode="External"/><Relationship Id="rId10" Type="http://schemas.openxmlformats.org/officeDocument/2006/relationships/image" Target="../media/image215.png"/><Relationship Id="rId19" Type="http://schemas.openxmlformats.org/officeDocument/2006/relationships/hyperlink" Target="https://www.ncbi.nlm.nih.gov/pubmed/26903338" TargetMode="External"/><Relationship Id="rId4" Type="http://schemas.openxmlformats.org/officeDocument/2006/relationships/image" Target="../media/image209.png"/><Relationship Id="rId9" Type="http://schemas.openxmlformats.org/officeDocument/2006/relationships/image" Target="../media/image214.png"/><Relationship Id="rId14" Type="http://schemas.openxmlformats.org/officeDocument/2006/relationships/image" Target="../media/image219.png"/><Relationship Id="rId22" Type="http://schemas.openxmlformats.org/officeDocument/2006/relationships/hyperlink" Target="https://www.nejm.org/doi/full/10.1056/NEJMoa1703058" TargetMode="External"/></Relationships>
</file>

<file path=ppt/slides/_rels/slide285.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285.xml"/><Relationship Id="rId1" Type="http://schemas.openxmlformats.org/officeDocument/2006/relationships/slideLayout" Target="../slideLayouts/slideLayout3.xml"/><Relationship Id="rId5" Type="http://schemas.openxmlformats.org/officeDocument/2006/relationships/image" Target="../media/image198.png"/><Relationship Id="rId4" Type="http://schemas.openxmlformats.org/officeDocument/2006/relationships/image" Target="../media/image223.png"/></Relationships>
</file>

<file path=ppt/slides/_rels/slide28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86.xml"/><Relationship Id="rId1" Type="http://schemas.openxmlformats.org/officeDocument/2006/relationships/slideLayout" Target="../slideLayouts/slideLayout3.xml"/></Relationships>
</file>

<file path=ppt/slides/_rels/slide287.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87.xml"/><Relationship Id="rId1" Type="http://schemas.openxmlformats.org/officeDocument/2006/relationships/slideLayout" Target="../slideLayouts/slideLayout3.xml"/></Relationships>
</file>

<file path=ppt/slides/_rels/slide288.xml.rels><?xml version="1.0" encoding="UTF-8" standalone="yes"?>
<Relationships xmlns="http://schemas.openxmlformats.org/package/2006/relationships"><Relationship Id="rId8" Type="http://schemas.openxmlformats.org/officeDocument/2006/relationships/hyperlink" Target="https://www.cdc.gov/sepsis/signs-symptoms.html" TargetMode="External"/><Relationship Id="rId13" Type="http://schemas.openxmlformats.org/officeDocument/2006/relationships/hyperlink" Target="https://www.ncbi.nlm.nih.gov/pmc/articles/PMC4422717" TargetMode="External"/><Relationship Id="rId3" Type="http://schemas.openxmlformats.org/officeDocument/2006/relationships/hyperlink" Target="https://annals.org/aim/article-abstract/2671919/prognostic-accuracy-quick-sequential..." TargetMode="External"/><Relationship Id="rId7" Type="http://schemas.openxmlformats.org/officeDocument/2006/relationships/hyperlink" Target="https://www.intechopen.com/books/biomarker-indicator-of-abnormal-physiological-process/biomarkers-utility-for-sepsis-patients-management" TargetMode="External"/><Relationship Id="rId12" Type="http://schemas.openxmlformats.org/officeDocument/2006/relationships/hyperlink" Target="https://www.ncbi.nlm.nih.gov/pubmed/25612516" TargetMode="External"/><Relationship Id="rId2" Type="http://schemas.openxmlformats.org/officeDocument/2006/relationships/notesSlide" Target="../notesSlides/notesSlide288.xml"/><Relationship Id="rId1" Type="http://schemas.openxmlformats.org/officeDocument/2006/relationships/slideLayout" Target="../slideLayouts/slideLayout3.xml"/><Relationship Id="rId6" Type="http://schemas.openxmlformats.org/officeDocument/2006/relationships/hyperlink" Target="https://www.ncbi.nlm.nih.gov/pmc/articles/PMC4968574/pdf/nihms794087.pdf" TargetMode="External"/><Relationship Id="rId11" Type="http://schemas.openxmlformats.org/officeDocument/2006/relationships/hyperlink" Target="http://search.ebscohost.com/login.aspx?direct=true&amp;db=rzh&amp;AN=107891840&amp;site=rrc-live" TargetMode="External"/><Relationship Id="rId5" Type="http://schemas.openxmlformats.org/officeDocument/2006/relationships/hyperlink" Target="https://www.ncbi.nlm.nih.gov/pubmed/26903338" TargetMode="External"/><Relationship Id="rId15" Type="http://schemas.openxmlformats.org/officeDocument/2006/relationships/image" Target="../media/image198.png"/><Relationship Id="rId10" Type="http://schemas.openxmlformats.org/officeDocument/2006/relationships/hyperlink" Target="https://pmj.bmj.com/content/postgradmedj/94/1114/463.full.pdf" TargetMode="External"/><Relationship Id="rId4" Type="http://schemas.openxmlformats.org/officeDocument/2006/relationships/hyperlink" Target="https://journals.lww.com/ccmjournal/Fulltext/2021/03000/Surviving_Sepsis_Campaign_Guidelines_on_the.21.aspx" TargetMode="External"/><Relationship Id="rId9" Type="http://schemas.openxmlformats.org/officeDocument/2006/relationships/hyperlink" Target="https://epmonthly.com/article/sepsis-gets-an-upgrade" TargetMode="External"/><Relationship Id="rId14" Type="http://schemas.openxmlformats.org/officeDocument/2006/relationships/hyperlink" Target="https://www.nejm.org/doi/full/10.1056/NEJMoa1703058" TargetMode="External"/></Relationships>
</file>

<file path=ppt/slides/_rels/slide289.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28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9.xml"/></Relationships>
</file>

<file path=ppt/slides/_rels/slide29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290.xml"/><Relationship Id="rId1" Type="http://schemas.openxmlformats.org/officeDocument/2006/relationships/slideLayout" Target="../slideLayouts/slideLayout3.xml"/><Relationship Id="rId5" Type="http://schemas.openxmlformats.org/officeDocument/2006/relationships/image" Target="../media/image198.png"/><Relationship Id="rId4" Type="http://schemas.openxmlformats.org/officeDocument/2006/relationships/image" Target="../media/image197.png"/></Relationships>
</file>

<file path=ppt/slides/_rels/slide29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94.png"/><Relationship Id="rId7" Type="http://schemas.openxmlformats.org/officeDocument/2006/relationships/hyperlink" Target="http://drive.google.com/file/d/1nTiCvotmmnFhIdI94XaarVFCtmJXIYKS/view" TargetMode="External"/><Relationship Id="rId2" Type="http://schemas.openxmlformats.org/officeDocument/2006/relationships/notesSlide" Target="../notesSlides/notesSlide291.xml"/><Relationship Id="rId1" Type="http://schemas.openxmlformats.org/officeDocument/2006/relationships/slideLayout" Target="../slideLayouts/slideLayout1.xml"/><Relationship Id="rId6" Type="http://schemas.openxmlformats.org/officeDocument/2006/relationships/image" Target="../media/image195.png"/><Relationship Id="rId5" Type="http://schemas.openxmlformats.org/officeDocument/2006/relationships/image" Target="../media/image15.png"/><Relationship Id="rId4" Type="http://schemas.openxmlformats.org/officeDocument/2006/relationships/image" Target="../media/image13.png"/></Relationships>
</file>

<file path=ppt/slides/_rels/slide292.xml.rels><?xml version="1.0" encoding="UTF-8" standalone="yes"?>
<Relationships xmlns="http://schemas.openxmlformats.org/package/2006/relationships"><Relationship Id="rId3" Type="http://schemas.openxmlformats.org/officeDocument/2006/relationships/hyperlink" Target="http://drive.google.com/file/d/1nTiCvotmmnFhIdI94XaarVFCtmJXIYKS/view" TargetMode="External"/><Relationship Id="rId2" Type="http://schemas.openxmlformats.org/officeDocument/2006/relationships/notesSlide" Target="../notesSlides/notesSlide29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9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293.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294.xml.rels><?xml version="1.0" encoding="UTF-8" standalone="yes"?>
<Relationships xmlns="http://schemas.openxmlformats.org/package/2006/relationships"><Relationship Id="rId3" Type="http://schemas.openxmlformats.org/officeDocument/2006/relationships/image" Target="../media/image224.jpg"/><Relationship Id="rId2" Type="http://schemas.openxmlformats.org/officeDocument/2006/relationships/notesSlide" Target="../notesSlides/notesSlide294.xml"/><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3" Type="http://schemas.openxmlformats.org/officeDocument/2006/relationships/image" Target="../media/image225.jpg"/><Relationship Id="rId2" Type="http://schemas.openxmlformats.org/officeDocument/2006/relationships/notesSlide" Target="../notesSlides/notesSlide295.xml"/><Relationship Id="rId1" Type="http://schemas.openxmlformats.org/officeDocument/2006/relationships/slideLayout" Target="../slideLayouts/slideLayout1.xml"/></Relationships>
</file>

<file path=ppt/slides/_rels/slide29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6.xml"/><Relationship Id="rId1" Type="http://schemas.openxmlformats.org/officeDocument/2006/relationships/slideLayout" Target="../slideLayouts/slideLayout1.xml"/></Relationships>
</file>

<file path=ppt/slides/_rels/slide2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5.png"/></Relationships>
</file>

<file path=ppt/slides/_rels/slide298.xml.rels><?xml version="1.0" encoding="UTF-8" standalone="yes"?>
<Relationships xmlns="http://schemas.openxmlformats.org/package/2006/relationships"><Relationship Id="rId3" Type="http://schemas.openxmlformats.org/officeDocument/2006/relationships/hyperlink" Target="http://drive.google.com/file/d/1Cu0M2_aLNIwkNwl6Dvp4lH_R1L7tAlps/view" TargetMode="External"/><Relationship Id="rId2" Type="http://schemas.openxmlformats.org/officeDocument/2006/relationships/notesSlide" Target="../notesSlides/notesSlide298.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99.xml.rels><?xml version="1.0" encoding="UTF-8" standalone="yes"?>
<Relationships xmlns="http://schemas.openxmlformats.org/package/2006/relationships"><Relationship Id="rId3" Type="http://schemas.openxmlformats.org/officeDocument/2006/relationships/hyperlink" Target="http://drive.google.com/file/d/1Cu0M2_aLNIwkNwl6Dvp4lH_R1L7tAlps/view" TargetMode="External"/><Relationship Id="rId2" Type="http://schemas.openxmlformats.org/officeDocument/2006/relationships/notesSlide" Target="../notesSlides/notesSlide29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9.xml"/></Relationships>
</file>

<file path=ppt/slides/_rels/slide3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0.xml"/><Relationship Id="rId1" Type="http://schemas.openxmlformats.org/officeDocument/2006/relationships/slideLayout" Target="../slideLayouts/slideLayout1.xml"/><Relationship Id="rId5" Type="http://schemas.openxmlformats.org/officeDocument/2006/relationships/image" Target="../media/image226.png"/><Relationship Id="rId4" Type="http://schemas.openxmlformats.org/officeDocument/2006/relationships/image" Target="../media/image15.png"/></Relationships>
</file>

<file path=ppt/slides/_rels/slide3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4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5.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6.xml"/><Relationship Id="rId1" Type="http://schemas.openxmlformats.org/officeDocument/2006/relationships/slideLayout" Target="../slideLayouts/slideLayout49.xml"/><Relationship Id="rId4" Type="http://schemas.openxmlformats.org/officeDocument/2006/relationships/image" Target="../media/image49.jpg"/></Relationships>
</file>

<file path=ppt/slides/_rels/slide3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7.xml"/><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hyperlink" Target="http://drive.google.com/file/d/1GwXR-9DqyfU5E7bTgFmv6fL2KLF7t7l1/view" TargetMode="Externa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49.xml"/><Relationship Id="rId5" Type="http://schemas.openxmlformats.org/officeDocument/2006/relationships/hyperlink" Target="https://creativecommons.org/licenses/by/3.0/" TargetMode="External"/><Relationship Id="rId4" Type="http://schemas.openxmlformats.org/officeDocument/2006/relationships/hyperlink" Target="https://link.springer.com/article/10.1007/s00439-019-01970-5"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0.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4.xml"/><Relationship Id="rId1" Type="http://schemas.openxmlformats.org/officeDocument/2006/relationships/slideLayout" Target="../slideLayouts/slideLayout50.xml"/><Relationship Id="rId5" Type="http://schemas.openxmlformats.org/officeDocument/2006/relationships/hyperlink" Target="https://creativecommons.org/licenses/by-nc-sa/3.0/" TargetMode="External"/><Relationship Id="rId4" Type="http://schemas.openxmlformats.org/officeDocument/2006/relationships/hyperlink" Target="https://mumsgather.blogspot.com/2018/07/children-deprived-of-computer-lessons.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45.xml"/><Relationship Id="rId1" Type="http://schemas.openxmlformats.org/officeDocument/2006/relationships/slideLayout" Target="../slideLayouts/slideLayout50.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Stanbridge_Colleg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6.xml"/><Relationship Id="rId1" Type="http://schemas.openxmlformats.org/officeDocument/2006/relationships/slideLayout" Target="../slideLayouts/slideLayout50.xml"/><Relationship Id="rId5" Type="http://schemas.openxmlformats.org/officeDocument/2006/relationships/hyperlink" Target="https://creativecommons.org/licenses/by/3.0/" TargetMode="External"/><Relationship Id="rId4" Type="http://schemas.openxmlformats.org/officeDocument/2006/relationships/hyperlink" Target="https://owl.excelsior.edu/educator-resources/owl-across-disciplines/owl-across-the-disciplines-grammar-and-usage/"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7.xml"/><Relationship Id="rId1" Type="http://schemas.openxmlformats.org/officeDocument/2006/relationships/slideLayout" Target="../slideLayouts/slideLayout52.xml"/><Relationship Id="rId5" Type="http://schemas.openxmlformats.org/officeDocument/2006/relationships/hyperlink" Target="https://creativecommons.org/licenses/by-sa/3.0/" TargetMode="External"/><Relationship Id="rId4" Type="http://schemas.openxmlformats.org/officeDocument/2006/relationships/hyperlink" Target="https://www.vexwiki.org/robotics_competitions/vex_robotics_competition/recf_online_challenge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5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9.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hyperlink" Target="http://drive.google.com/file/d/1GwXR-9DqyfU5E7bTgFmv6fL2KLF7t7l1/view"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50.xml.rels><?xml version="1.0" encoding="UTF-8" standalone="yes"?>
<Relationships xmlns="http://schemas.openxmlformats.org/package/2006/relationships"><Relationship Id="rId3" Type="http://schemas.openxmlformats.org/officeDocument/2006/relationships/image" Target="../media/image60.jpg"/><Relationship Id="rId7" Type="http://schemas.openxmlformats.org/officeDocument/2006/relationships/image" Target="../media/image64.jpg"/><Relationship Id="rId2" Type="http://schemas.openxmlformats.org/officeDocument/2006/relationships/notesSlide" Target="../notesSlides/notesSlide50.xml"/><Relationship Id="rId1" Type="http://schemas.openxmlformats.org/officeDocument/2006/relationships/slideLayout" Target="../slideLayouts/slideLayout48.xml"/><Relationship Id="rId6" Type="http://schemas.openxmlformats.org/officeDocument/2006/relationships/image" Target="../media/image63.jpg"/><Relationship Id="rId5" Type="http://schemas.openxmlformats.org/officeDocument/2006/relationships/image" Target="../media/image62.jpg"/><Relationship Id="rId4" Type="http://schemas.openxmlformats.org/officeDocument/2006/relationships/image" Target="../media/image61.jp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1.xml"/><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52.xml"/><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3.xml"/><Relationship Id="rId1" Type="http://schemas.openxmlformats.org/officeDocument/2006/relationships/slideLayout" Target="../slideLayouts/slideLayout5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hyperlink" Target="http://drive.google.com/file/d/1KH7ewl1uJ5ph5xGFtjwGn9bVzXjDyUCj/view" TargetMode="External"/><Relationship Id="rId5" Type="http://schemas.openxmlformats.org/officeDocument/2006/relationships/image" Target="../media/image28.jpg"/><Relationship Id="rId4" Type="http://schemas.openxmlformats.org/officeDocument/2006/relationships/image" Target="../media/image15.png"/></Relationships>
</file>

<file path=ppt/slides/_rels/slide56.xml.rels><?xml version="1.0" encoding="UTF-8" standalone="yes"?>
<Relationships xmlns="http://schemas.openxmlformats.org/package/2006/relationships"><Relationship Id="rId3" Type="http://schemas.openxmlformats.org/officeDocument/2006/relationships/hyperlink" Target="http://drive.google.com/file/d/1KH7ewl1uJ5ph5xGFtjwGn9bVzXjDyUCj/view" TargetMode="External"/><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68.jpg"/></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0.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14.png"/><Relationship Id="rId4" Type="http://schemas.openxmlformats.org/officeDocument/2006/relationships/image" Target="../media/image15.png"/></Relationships>
</file>

<file path=ppt/slides/_rels/slide5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hyperlink" Target="http://drive.google.com/file/d/1th3I49jlSrrNNayzYSc0vg1F0pnJXOx0/view" TargetMode="Externa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hyperlink" Target="http://drive.google.com/file/d/1A4dPjz5ZYIqaqNDdRneY7WMcVhdAlyM_/view" TargetMode="External"/><Relationship Id="rId5" Type="http://schemas.openxmlformats.org/officeDocument/2006/relationships/image" Target="../media/image14.png"/><Relationship Id="rId4" Type="http://schemas.openxmlformats.org/officeDocument/2006/relationships/image" Target="../media/image15.png"/></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1.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15.png"/></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2.xml"/><Relationship Id="rId1" Type="http://schemas.openxmlformats.org/officeDocument/2006/relationships/slideLayout" Target="../slideLayouts/slideLayout8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2.xml"/></Relationships>
</file>

<file path=ppt/slides/_rels/slide69.xml.rels><?xml version="1.0" encoding="UTF-8" standalone="yes"?>
<Relationships xmlns="http://schemas.openxmlformats.org/package/2006/relationships"><Relationship Id="rId3" Type="http://schemas.openxmlformats.org/officeDocument/2006/relationships/hyperlink" Target="https://www.genome.gov/glossary/index.cfm?id=90" TargetMode="External"/><Relationship Id="rId2" Type="http://schemas.openxmlformats.org/officeDocument/2006/relationships/notesSlide" Target="../notesSlides/notesSlide69.xml"/><Relationship Id="rId1" Type="http://schemas.openxmlformats.org/officeDocument/2006/relationships/slideLayout" Target="../slideLayouts/slideLayout82.xml"/><Relationship Id="rId4" Type="http://schemas.openxmlformats.org/officeDocument/2006/relationships/hyperlink" Target="https://www.fda.gov/media/71389/download"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drive.google.com/file/d/1th3I49jlSrrNNayzYSc0vg1F0pnJXOx0/view"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0.xml"/><Relationship Id="rId1" Type="http://schemas.openxmlformats.org/officeDocument/2006/relationships/slideLayout" Target="../slideLayouts/slideLayout8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2.xml"/></Relationships>
</file>

<file path=ppt/slides/_rels/slide8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2.xml"/><Relationship Id="rId1" Type="http://schemas.openxmlformats.org/officeDocument/2006/relationships/slideLayout" Target="../slideLayouts/slideLayout8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2.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4.xml"/><Relationship Id="rId1" Type="http://schemas.openxmlformats.org/officeDocument/2006/relationships/slideLayout" Target="../slideLayouts/slideLayout83.xml"/></Relationships>
</file>

<file path=ppt/slides/_rels/slide8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5.xml"/><Relationship Id="rId1" Type="http://schemas.openxmlformats.org/officeDocument/2006/relationships/slideLayout" Target="../slideLayouts/slideLayout8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4.xml"/></Relationships>
</file>

<file path=ppt/slides/_rels/slide8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7.xml"/><Relationship Id="rId1" Type="http://schemas.openxmlformats.org/officeDocument/2006/relationships/slideLayout" Target="../slideLayouts/slideLayout83.xml"/></Relationships>
</file>

<file path=ppt/slides/_rels/slide8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8.xml"/><Relationship Id="rId1" Type="http://schemas.openxmlformats.org/officeDocument/2006/relationships/slideLayout" Target="../slideLayouts/slideLayout8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0.xml"/><Relationship Id="rId1" Type="http://schemas.openxmlformats.org/officeDocument/2006/relationships/slideLayout" Target="../slideLayouts/slideLayout8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8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8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2.xml"/></Relationships>
</file>

<file path=ppt/slides/_rels/slide9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6.xml"/><Relationship Id="rId1" Type="http://schemas.openxmlformats.org/officeDocument/2006/relationships/slideLayout" Target="../slideLayouts/slideLayout8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05"/>
        <p:cNvGrpSpPr/>
        <p:nvPr/>
      </p:nvGrpSpPr>
      <p:grpSpPr>
        <a:xfrm>
          <a:off x="0" y="0"/>
          <a:ext cx="0" cy="0"/>
          <a:chOff x="0" y="0"/>
          <a:chExt cx="0" cy="0"/>
        </a:xfrm>
      </p:grpSpPr>
      <p:sp>
        <p:nvSpPr>
          <p:cNvPr id="706" name="Google Shape;706;p110"/>
          <p:cNvSpPr txBox="1"/>
          <p:nvPr/>
        </p:nvSpPr>
        <p:spPr>
          <a:xfrm>
            <a:off x="5157000" y="4985738"/>
            <a:ext cx="6912000" cy="17523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100">
                <a:solidFill>
                  <a:srgbClr val="0C343D"/>
                </a:solidFill>
                <a:latin typeface="Times New Roman"/>
                <a:ea typeface="Times New Roman"/>
                <a:cs typeface="Times New Roman"/>
                <a:sym typeface="Times New Roman"/>
              </a:rPr>
              <a:t>42</a:t>
            </a:r>
            <a:r>
              <a:rPr lang="en-US" sz="3100" baseline="30000">
                <a:solidFill>
                  <a:srgbClr val="0C343D"/>
                </a:solidFill>
                <a:latin typeface="Times New Roman"/>
                <a:ea typeface="Times New Roman"/>
                <a:cs typeface="Times New Roman"/>
                <a:sym typeface="Times New Roman"/>
              </a:rPr>
              <a:t>nd</a:t>
            </a:r>
            <a:r>
              <a:rPr lang="en-US" sz="3100">
                <a:solidFill>
                  <a:srgbClr val="0C343D"/>
                </a:solidFill>
                <a:latin typeface="Times New Roman"/>
                <a:ea typeface="Times New Roman"/>
                <a:cs typeface="Times New Roman"/>
                <a:sym typeface="Times New Roman"/>
              </a:rPr>
              <a:t> Annual &amp; 2</a:t>
            </a:r>
            <a:r>
              <a:rPr lang="en-US" sz="3100" baseline="30000">
                <a:solidFill>
                  <a:srgbClr val="0C343D"/>
                </a:solidFill>
                <a:latin typeface="Times New Roman"/>
                <a:ea typeface="Times New Roman"/>
                <a:cs typeface="Times New Roman"/>
                <a:sym typeface="Times New Roman"/>
              </a:rPr>
              <a:t>nd</a:t>
            </a:r>
            <a:r>
              <a:rPr lang="en-US" sz="3100">
                <a:solidFill>
                  <a:srgbClr val="0C343D"/>
                </a:solidFill>
                <a:latin typeface="Times New Roman"/>
                <a:ea typeface="Times New Roman"/>
                <a:cs typeface="Times New Roman"/>
                <a:sym typeface="Times New Roman"/>
              </a:rPr>
              <a:t> Virtual  Convention</a:t>
            </a:r>
            <a:endParaRPr sz="31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07" name="Google Shape;707;p110"/>
          <p:cNvPicPr preferRelativeResize="0"/>
          <p:nvPr/>
        </p:nvPicPr>
        <p:blipFill rotWithShape="1">
          <a:blip r:embed="rId3">
            <a:alphaModFix/>
          </a:blip>
          <a:srcRect l="13391" t="24852" r="15606" b="37374"/>
          <a:stretch/>
        </p:blipFill>
        <p:spPr>
          <a:xfrm>
            <a:off x="1230480" y="3800695"/>
            <a:ext cx="4831560" cy="1149120"/>
          </a:xfrm>
          <a:prstGeom prst="rect">
            <a:avLst/>
          </a:prstGeom>
          <a:noFill/>
          <a:ln>
            <a:noFill/>
          </a:ln>
        </p:spPr>
      </p:pic>
      <p:pic>
        <p:nvPicPr>
          <p:cNvPr id="708" name="Google Shape;708;p110"/>
          <p:cNvPicPr preferRelativeResize="0"/>
          <p:nvPr/>
        </p:nvPicPr>
        <p:blipFill rotWithShape="1">
          <a:blip r:embed="rId4">
            <a:alphaModFix/>
          </a:blip>
          <a:srcRect/>
          <a:stretch/>
        </p:blipFill>
        <p:spPr>
          <a:xfrm>
            <a:off x="7468675" y="2569000"/>
            <a:ext cx="3183550" cy="2529325"/>
          </a:xfrm>
          <a:prstGeom prst="rect">
            <a:avLst/>
          </a:prstGeom>
          <a:noFill/>
          <a:ln>
            <a:noFill/>
          </a:ln>
        </p:spPr>
      </p:pic>
      <p:sp>
        <p:nvSpPr>
          <p:cNvPr id="709" name="Google Shape;709;p110"/>
          <p:cNvSpPr/>
          <p:nvPr/>
        </p:nvSpPr>
        <p:spPr>
          <a:xfrm>
            <a:off x="1089050" y="1465025"/>
            <a:ext cx="11471400" cy="10284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200">
                <a:solidFill>
                  <a:srgbClr val="0C343D"/>
                </a:solidFill>
                <a:latin typeface="Corbel"/>
                <a:ea typeface="Corbel"/>
                <a:cs typeface="Corbel"/>
                <a:sym typeface="Corbel"/>
              </a:rPr>
              <a:t>Beyond the Frontiers of Traditional Nursing:</a:t>
            </a:r>
            <a:endParaRPr sz="3200">
              <a:solidFill>
                <a:srgbClr val="0C343D"/>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1100"/>
              <a:buFont typeface="Arial"/>
              <a:buNone/>
            </a:pPr>
            <a:r>
              <a:rPr lang="en-US" sz="3200">
                <a:solidFill>
                  <a:srgbClr val="0C343D"/>
                </a:solidFill>
                <a:latin typeface="Corbel"/>
                <a:ea typeface="Corbel"/>
                <a:cs typeface="Corbel"/>
                <a:sym typeface="Corbel"/>
              </a:rPr>
              <a:t>   </a:t>
            </a:r>
            <a:r>
              <a:rPr lang="en-US" sz="3100">
                <a:solidFill>
                  <a:srgbClr val="0C343D"/>
                </a:solidFill>
                <a:latin typeface="Corbel"/>
                <a:ea typeface="Corbel"/>
                <a:cs typeface="Corbel"/>
                <a:sym typeface="Corbel"/>
              </a:rPr>
              <a:t>Artificial Intelligence, Genomics, Simulation, and Hybrid  Learning</a:t>
            </a:r>
            <a:endParaRPr sz="3100">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200">
              <a:solidFill>
                <a:srgbClr val="0C343D"/>
              </a:solidFill>
              <a:latin typeface="Corbel"/>
              <a:ea typeface="Corbel"/>
              <a:cs typeface="Corbel"/>
              <a:sym typeface="Corbel"/>
            </a:endParaRPr>
          </a:p>
        </p:txBody>
      </p:sp>
      <p:sp>
        <p:nvSpPr>
          <p:cNvPr id="710" name="Google Shape;710;p110"/>
          <p:cNvSpPr/>
          <p:nvPr/>
        </p:nvSpPr>
        <p:spPr>
          <a:xfrm>
            <a:off x="1273200" y="108000"/>
            <a:ext cx="10552500" cy="12813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3500" b="1">
                <a:latin typeface="Calibri"/>
                <a:ea typeface="Calibri"/>
                <a:cs typeface="Calibri"/>
                <a:sym typeface="Calibri"/>
              </a:rPr>
              <a:t>   UNIVERSITY OF THE PHILIPPINES </a:t>
            </a:r>
            <a:endParaRPr sz="3500" b="1">
              <a:latin typeface="Calibri"/>
              <a:ea typeface="Calibri"/>
              <a:cs typeface="Calibri"/>
              <a:sym typeface="Calibri"/>
            </a:endParaRPr>
          </a:p>
          <a:p>
            <a:pPr marL="0" marR="0" lvl="0" indent="0" algn="ctr" rtl="0">
              <a:lnSpc>
                <a:spcPct val="100000"/>
              </a:lnSpc>
              <a:spcBef>
                <a:spcPts val="0"/>
              </a:spcBef>
              <a:spcAft>
                <a:spcPts val="0"/>
              </a:spcAft>
              <a:buNone/>
            </a:pPr>
            <a:r>
              <a:rPr lang="en-US" sz="3500" b="1">
                <a:latin typeface="Calibri"/>
                <a:ea typeface="Calibri"/>
                <a:cs typeface="Calibri"/>
                <a:sym typeface="Calibri"/>
              </a:rPr>
              <a:t>NURSING ALUMNI ASSOCIATION INTERNATIONAL, Inc.</a:t>
            </a:r>
            <a:endParaRPr sz="3500" b="1">
              <a:latin typeface="Calibri"/>
              <a:ea typeface="Calibri"/>
              <a:cs typeface="Calibri"/>
              <a:sym typeface="Calibri"/>
            </a:endParaRPr>
          </a:p>
          <a:p>
            <a:pPr marL="0" marR="0" lvl="0" indent="0" algn="ctr" rtl="0">
              <a:lnSpc>
                <a:spcPct val="100000"/>
              </a:lnSpc>
              <a:spcBef>
                <a:spcPts val="0"/>
              </a:spcBef>
              <a:spcAft>
                <a:spcPts val="0"/>
              </a:spcAft>
              <a:buNone/>
            </a:pPr>
            <a:endParaRPr sz="2500" b="1">
              <a:latin typeface="Calibri"/>
              <a:ea typeface="Calibri"/>
              <a:cs typeface="Calibri"/>
              <a:sym typeface="Calibri"/>
            </a:endParaRPr>
          </a:p>
          <a:p>
            <a:pPr marL="0" marR="0" lvl="0" indent="0" algn="ctr" rtl="0">
              <a:lnSpc>
                <a:spcPct val="100000"/>
              </a:lnSpc>
              <a:spcBef>
                <a:spcPts val="0"/>
              </a:spcBef>
              <a:spcAft>
                <a:spcPts val="0"/>
              </a:spcAft>
              <a:buNone/>
            </a:pPr>
            <a:endParaRPr sz="3000" b="1">
              <a:latin typeface="Calibri"/>
              <a:ea typeface="Calibri"/>
              <a:cs typeface="Calibri"/>
              <a:sym typeface="Calibri"/>
            </a:endParaRPr>
          </a:p>
        </p:txBody>
      </p:sp>
      <p:pic>
        <p:nvPicPr>
          <p:cNvPr id="711" name="Google Shape;711;p110"/>
          <p:cNvPicPr preferRelativeResize="0"/>
          <p:nvPr/>
        </p:nvPicPr>
        <p:blipFill>
          <a:blip r:embed="rId5">
            <a:alphaModFix/>
          </a:blip>
          <a:stretch>
            <a:fillRect/>
          </a:stretch>
        </p:blipFill>
        <p:spPr>
          <a:xfrm>
            <a:off x="1888775" y="5098313"/>
            <a:ext cx="3514977" cy="1149125"/>
          </a:xfrm>
          <a:prstGeom prst="rect">
            <a:avLst/>
          </a:prstGeom>
          <a:noFill/>
          <a:ln>
            <a:noFill/>
          </a:ln>
        </p:spPr>
      </p:pic>
      <p:pic>
        <p:nvPicPr>
          <p:cNvPr id="712" name="Google Shape;712;p110" title="upnaai_2021_background_music.mp3">
            <a:hlinkClick r:id="rId6"/>
          </p:cNvPr>
          <p:cNvPicPr preferRelativeResize="0"/>
          <p:nvPr/>
        </p:nvPicPr>
        <p:blipFill>
          <a:blip r:embed="rId7">
            <a:alphaModFix/>
          </a:blip>
          <a:stretch>
            <a:fillRect/>
          </a:stretch>
        </p:blipFill>
        <p:spPr>
          <a:xfrm>
            <a:off x="10452100" y="6207100"/>
            <a:ext cx="717025" cy="315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76"/>
        <p:cNvGrpSpPr/>
        <p:nvPr/>
      </p:nvGrpSpPr>
      <p:grpSpPr>
        <a:xfrm>
          <a:off x="0" y="0"/>
          <a:ext cx="0" cy="0"/>
          <a:chOff x="0" y="0"/>
          <a:chExt cx="0" cy="0"/>
        </a:xfrm>
      </p:grpSpPr>
      <p:sp>
        <p:nvSpPr>
          <p:cNvPr id="777" name="Google Shape;777;p119"/>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78" name="Google Shape;778;p119"/>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779" name="Google Shape;779;p119"/>
          <p:cNvPicPr preferRelativeResize="0"/>
          <p:nvPr/>
        </p:nvPicPr>
        <p:blipFill>
          <a:blip r:embed="rId4">
            <a:alphaModFix/>
          </a:blip>
          <a:stretch>
            <a:fillRect/>
          </a:stretch>
        </p:blipFill>
        <p:spPr>
          <a:xfrm>
            <a:off x="1872857" y="3669894"/>
            <a:ext cx="2739746" cy="876024"/>
          </a:xfrm>
          <a:prstGeom prst="rect">
            <a:avLst/>
          </a:prstGeom>
          <a:noFill/>
          <a:ln>
            <a:noFill/>
          </a:ln>
        </p:spPr>
      </p:pic>
      <p:sp>
        <p:nvSpPr>
          <p:cNvPr id="780" name="Google Shape;780;p119"/>
          <p:cNvSpPr/>
          <p:nvPr/>
        </p:nvSpPr>
        <p:spPr>
          <a:xfrm>
            <a:off x="1308451" y="300100"/>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7100" b="1">
                <a:solidFill>
                  <a:srgbClr val="0C343D"/>
                </a:solidFill>
                <a:latin typeface="Corbel"/>
                <a:ea typeface="Corbel"/>
                <a:cs typeface="Corbel"/>
                <a:sym typeface="Corbel"/>
              </a:rPr>
              <a:t>Invocation</a:t>
            </a:r>
            <a:endParaRPr sz="7000">
              <a:latin typeface="Corbel"/>
              <a:ea typeface="Corbel"/>
              <a:cs typeface="Corbel"/>
              <a:sym typeface="Corbel"/>
            </a:endParaRPr>
          </a:p>
        </p:txBody>
      </p:sp>
      <p:sp>
        <p:nvSpPr>
          <p:cNvPr id="781" name="Google Shape;781;p119"/>
          <p:cNvSpPr txBox="1"/>
          <p:nvPr/>
        </p:nvSpPr>
        <p:spPr>
          <a:xfrm>
            <a:off x="6050175" y="5620025"/>
            <a:ext cx="6141600" cy="1026000"/>
          </a:xfrm>
          <a:prstGeom prst="rect">
            <a:avLst/>
          </a:prstGeom>
          <a:no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SzPts val="1100"/>
              <a:buNone/>
            </a:pPr>
            <a:r>
              <a:rPr lang="en-US" sz="3300">
                <a:solidFill>
                  <a:srgbClr val="0C343D"/>
                </a:solidFill>
                <a:latin typeface="Corbel"/>
                <a:ea typeface="Corbel"/>
                <a:cs typeface="Corbel"/>
                <a:sym typeface="Corbel"/>
              </a:rPr>
              <a:t>Fe Rosario Antequino, GN’71</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SzPts val="1100"/>
              <a:buNone/>
            </a:pPr>
            <a:r>
              <a:rPr lang="en-US" sz="3300">
                <a:solidFill>
                  <a:srgbClr val="0C343D"/>
                </a:solidFill>
                <a:latin typeface="Corbel"/>
                <a:ea typeface="Corbel"/>
                <a:cs typeface="Corbel"/>
                <a:sym typeface="Corbel"/>
              </a:rPr>
              <a:t>Gold Jubilarian</a:t>
            </a:r>
            <a:endParaRPr sz="3300">
              <a:solidFill>
                <a:srgbClr val="0C343D"/>
              </a:solidFill>
              <a:latin typeface="Corbel"/>
              <a:ea typeface="Corbel"/>
              <a:cs typeface="Corbel"/>
              <a:sym typeface="Corbel"/>
            </a:endParaRPr>
          </a:p>
        </p:txBody>
      </p:sp>
      <p:pic>
        <p:nvPicPr>
          <p:cNvPr id="782" name="Google Shape;782;p119"/>
          <p:cNvPicPr preferRelativeResize="0"/>
          <p:nvPr/>
        </p:nvPicPr>
        <p:blipFill rotWithShape="1">
          <a:blip r:embed="rId5">
            <a:alphaModFix/>
          </a:blip>
          <a:srcRect/>
          <a:stretch/>
        </p:blipFill>
        <p:spPr>
          <a:xfrm>
            <a:off x="7609575" y="1441050"/>
            <a:ext cx="3022800" cy="397590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1973" name="Google Shape;1973;p209"/>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Poll</a:t>
            </a:r>
            <a:endParaRPr/>
          </a:p>
        </p:txBody>
      </p:sp>
      <p:sp>
        <p:nvSpPr>
          <p:cNvPr id="1974" name="Google Shape;1974;p209"/>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975" name="Google Shape;1975;p209"/>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100</a:t>
            </a:fld>
            <a:endParaRPr/>
          </a:p>
        </p:txBody>
      </p:sp>
      <p:sp>
        <p:nvSpPr>
          <p:cNvPr id="1976" name="Google Shape;1976;p209"/>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t>We use PGx in our practice/facility</a:t>
            </a:r>
            <a:endParaRPr/>
          </a:p>
          <a:p>
            <a:pPr marL="0" lvl="0" indent="0" algn="l" rtl="0">
              <a:spcBef>
                <a:spcPts val="640"/>
              </a:spcBef>
              <a:spcAft>
                <a:spcPts val="0"/>
              </a:spcAft>
              <a:buClr>
                <a:schemeClr val="dk1"/>
              </a:buClr>
              <a:buSzPts val="3200"/>
              <a:buNone/>
            </a:pPr>
            <a:endParaRPr/>
          </a:p>
          <a:p>
            <a:pPr marL="342900" lvl="0" indent="-342900" algn="l" rtl="0">
              <a:spcBef>
                <a:spcPts val="640"/>
              </a:spcBef>
              <a:spcAft>
                <a:spcPts val="0"/>
              </a:spcAft>
              <a:buClr>
                <a:schemeClr val="dk1"/>
              </a:buClr>
              <a:buSzPts val="3200"/>
              <a:buFont typeface="Courier New"/>
              <a:buChar char="o"/>
            </a:pPr>
            <a:r>
              <a:rPr lang="en-US"/>
              <a:t>Yes</a:t>
            </a:r>
            <a:endParaRPr/>
          </a:p>
          <a:p>
            <a:pPr marL="342900" lvl="0" indent="-342900" algn="l" rtl="0">
              <a:spcBef>
                <a:spcPts val="640"/>
              </a:spcBef>
              <a:spcAft>
                <a:spcPts val="0"/>
              </a:spcAft>
              <a:buClr>
                <a:schemeClr val="dk1"/>
              </a:buClr>
              <a:buSzPts val="3200"/>
              <a:buFont typeface="Courier New"/>
              <a:buChar char="o"/>
            </a:pPr>
            <a:r>
              <a:rPr lang="en-US"/>
              <a:t>No</a:t>
            </a:r>
            <a:endParaRPr/>
          </a:p>
          <a:p>
            <a:pPr marL="342900" lvl="0" indent="-342900" algn="l" rtl="0">
              <a:spcBef>
                <a:spcPts val="640"/>
              </a:spcBef>
              <a:spcAft>
                <a:spcPts val="0"/>
              </a:spcAft>
              <a:buClr>
                <a:schemeClr val="dk1"/>
              </a:buClr>
              <a:buSzPts val="3200"/>
              <a:buFont typeface="Courier New"/>
              <a:buChar char="o"/>
            </a:pPr>
            <a:r>
              <a:rPr lang="en-US"/>
              <a:t>Not sure</a:t>
            </a:r>
            <a:endParaRPr/>
          </a:p>
          <a:p>
            <a:pPr marL="0" lvl="0" indent="0" algn="l" rtl="0">
              <a:spcBef>
                <a:spcPts val="640"/>
              </a:spcBef>
              <a:spcAft>
                <a:spcPts val="0"/>
              </a:spcAft>
              <a:buClr>
                <a:schemeClr val="dk1"/>
              </a:buClr>
              <a:buSzPts val="3200"/>
              <a:buNone/>
            </a:pPr>
            <a:endParaRPr/>
          </a:p>
          <a:p>
            <a:pPr marL="0" lvl="0" indent="0" algn="l" rtl="0">
              <a:spcBef>
                <a:spcPts val="640"/>
              </a:spcBef>
              <a:spcAft>
                <a:spcPts val="0"/>
              </a:spcAft>
              <a:buClr>
                <a:schemeClr val="dk1"/>
              </a:buClr>
              <a:buSzPts val="3200"/>
              <a:buNone/>
            </a:pPr>
            <a:endParaRPr/>
          </a:p>
        </p:txBody>
      </p:sp>
      <p:pic>
        <p:nvPicPr>
          <p:cNvPr id="1977" name="Google Shape;1977;p209"/>
          <p:cNvPicPr preferRelativeResize="0"/>
          <p:nvPr/>
        </p:nvPicPr>
        <p:blipFill rotWithShape="1">
          <a:blip r:embed="rId3">
            <a:alphaModFix/>
          </a:blip>
          <a:srcRect/>
          <a:stretch/>
        </p:blipFill>
        <p:spPr>
          <a:xfrm>
            <a:off x="9660321" y="482758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77"/>
                                        </p:tgtEl>
                                        <p:attrNameLst>
                                          <p:attrName>style.visibility</p:attrName>
                                        </p:attrNameLst>
                                      </p:cBhvr>
                                      <p:to>
                                        <p:strVal val="visible"/>
                                      </p:to>
                                    </p:set>
                                    <p:animEffect transition="in" filter="fade">
                                      <p:cBhvr>
                                        <p:cTn id="7" dur="1"/>
                                        <p:tgtEl>
                                          <p:spTgt spid="1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210"/>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Poll</a:t>
            </a:r>
            <a:endParaRPr/>
          </a:p>
        </p:txBody>
      </p:sp>
      <p:sp>
        <p:nvSpPr>
          <p:cNvPr id="1984" name="Google Shape;1984;p21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985" name="Google Shape;1985;p210"/>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101</a:t>
            </a:fld>
            <a:endParaRPr/>
          </a:p>
        </p:txBody>
      </p:sp>
      <p:sp>
        <p:nvSpPr>
          <p:cNvPr id="1986" name="Google Shape;1986;p210"/>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t>I believe PGx testing will help me and my health care provider with my medications now and in the future. </a:t>
            </a:r>
            <a:endParaRPr/>
          </a:p>
          <a:p>
            <a:pPr marL="0" lvl="0" indent="0" algn="l" rtl="0">
              <a:spcBef>
                <a:spcPts val="640"/>
              </a:spcBef>
              <a:spcAft>
                <a:spcPts val="0"/>
              </a:spcAft>
              <a:buClr>
                <a:schemeClr val="dk1"/>
              </a:buClr>
              <a:buSzPts val="3200"/>
              <a:buNone/>
            </a:pPr>
            <a:endParaRPr/>
          </a:p>
          <a:p>
            <a:pPr marL="342900" lvl="0" indent="-342900" algn="l" rtl="0">
              <a:spcBef>
                <a:spcPts val="640"/>
              </a:spcBef>
              <a:spcAft>
                <a:spcPts val="0"/>
              </a:spcAft>
              <a:buClr>
                <a:schemeClr val="dk1"/>
              </a:buClr>
              <a:buSzPts val="3200"/>
              <a:buFont typeface="Courier New"/>
              <a:buChar char="o"/>
            </a:pPr>
            <a:r>
              <a:rPr lang="en-US"/>
              <a:t>I agree</a:t>
            </a:r>
            <a:endParaRPr/>
          </a:p>
          <a:p>
            <a:pPr marL="342900" lvl="0" indent="-342900" algn="l" rtl="0">
              <a:spcBef>
                <a:spcPts val="640"/>
              </a:spcBef>
              <a:spcAft>
                <a:spcPts val="0"/>
              </a:spcAft>
              <a:buClr>
                <a:schemeClr val="dk1"/>
              </a:buClr>
              <a:buSzPts val="3200"/>
              <a:buFont typeface="Courier New"/>
              <a:buChar char="o"/>
            </a:pPr>
            <a:r>
              <a:rPr lang="en-US"/>
              <a:t>I disagree</a:t>
            </a:r>
            <a:endParaRPr/>
          </a:p>
          <a:p>
            <a:pPr marL="342900" lvl="0" indent="-342900" algn="l" rtl="0">
              <a:spcBef>
                <a:spcPts val="640"/>
              </a:spcBef>
              <a:spcAft>
                <a:spcPts val="0"/>
              </a:spcAft>
              <a:buClr>
                <a:schemeClr val="dk1"/>
              </a:buClr>
              <a:buSzPts val="3200"/>
              <a:buFont typeface="Courier New"/>
              <a:buChar char="o"/>
            </a:pPr>
            <a:r>
              <a:rPr lang="en-US"/>
              <a:t>I need more data</a:t>
            </a:r>
            <a:endParaRPr/>
          </a:p>
          <a:p>
            <a:pPr marL="0" lvl="0" indent="0" algn="l" rtl="0">
              <a:spcBef>
                <a:spcPts val="640"/>
              </a:spcBef>
              <a:spcAft>
                <a:spcPts val="0"/>
              </a:spcAft>
              <a:buClr>
                <a:schemeClr val="dk1"/>
              </a:buClr>
              <a:buSzPts val="3200"/>
              <a:buNone/>
            </a:pPr>
            <a:endParaRPr/>
          </a:p>
          <a:p>
            <a:pPr marL="0" lvl="0" indent="0" algn="l" rtl="0">
              <a:spcBef>
                <a:spcPts val="640"/>
              </a:spcBef>
              <a:spcAft>
                <a:spcPts val="0"/>
              </a:spcAft>
              <a:buClr>
                <a:schemeClr val="dk1"/>
              </a:buClr>
              <a:buSzPts val="3200"/>
              <a:buNone/>
            </a:pPr>
            <a:endParaRPr/>
          </a:p>
        </p:txBody>
      </p:sp>
      <p:pic>
        <p:nvPicPr>
          <p:cNvPr id="1987" name="Google Shape;1987;p210"/>
          <p:cNvPicPr preferRelativeResize="0"/>
          <p:nvPr/>
        </p:nvPicPr>
        <p:blipFill rotWithShape="1">
          <a:blip r:embed="rId3">
            <a:alphaModFix/>
          </a:blip>
          <a:srcRect/>
          <a:stretch/>
        </p:blipFill>
        <p:spPr>
          <a:xfrm>
            <a:off x="9643846" y="503078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7"/>
                                        </p:tgtEl>
                                        <p:attrNameLst>
                                          <p:attrName>style.visibility</p:attrName>
                                        </p:attrNameLst>
                                      </p:cBhvr>
                                      <p:to>
                                        <p:strVal val="visible"/>
                                      </p:to>
                                    </p:set>
                                    <p:animEffect transition="in" filter="fade">
                                      <p:cBhvr>
                                        <p:cTn id="7" dur="1"/>
                                        <p:tgtEl>
                                          <p:spTgt spid="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992"/>
        <p:cNvGrpSpPr/>
        <p:nvPr/>
      </p:nvGrpSpPr>
      <p:grpSpPr>
        <a:xfrm>
          <a:off x="0" y="0"/>
          <a:ext cx="0" cy="0"/>
          <a:chOff x="0" y="0"/>
          <a:chExt cx="0" cy="0"/>
        </a:xfrm>
      </p:grpSpPr>
      <p:sp>
        <p:nvSpPr>
          <p:cNvPr id="1993" name="Google Shape;1993;p211"/>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lt1"/>
              </a:buClr>
              <a:buSzPct val="100000"/>
              <a:buFont typeface="Arial"/>
              <a:buNone/>
            </a:pPr>
            <a:br>
              <a:rPr lang="en-US"/>
            </a:br>
            <a:r>
              <a:rPr lang="en-US"/>
              <a:t>Rural Health Nursing -  Bay, Laguna</a:t>
            </a:r>
            <a:br>
              <a:rPr lang="en-US"/>
            </a:br>
            <a:endParaRPr/>
          </a:p>
        </p:txBody>
      </p:sp>
      <p:sp>
        <p:nvSpPr>
          <p:cNvPr id="1994" name="Google Shape;1994;p211"/>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995" name="Google Shape;1995;p211"/>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102</a:t>
            </a:fld>
            <a:endParaRPr/>
          </a:p>
        </p:txBody>
      </p:sp>
      <p:pic>
        <p:nvPicPr>
          <p:cNvPr id="1996" name="Google Shape;1996;p211"/>
          <p:cNvPicPr preferRelativeResize="0">
            <a:picLocks noGrp="1"/>
          </p:cNvPicPr>
          <p:nvPr>
            <p:ph type="body" idx="1"/>
          </p:nvPr>
        </p:nvPicPr>
        <p:blipFill rotWithShape="1">
          <a:blip r:embed="rId3">
            <a:alphaModFix/>
          </a:blip>
          <a:srcRect/>
          <a:stretch/>
        </p:blipFill>
        <p:spPr>
          <a:xfrm rot="5400000">
            <a:off x="3618205" y="1583250"/>
            <a:ext cx="4955400" cy="49557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sp>
        <p:nvSpPr>
          <p:cNvPr id="2001" name="Google Shape;2001;p212"/>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Graduation Day 1979</a:t>
            </a:r>
            <a:endParaRPr/>
          </a:p>
        </p:txBody>
      </p:sp>
      <p:sp>
        <p:nvSpPr>
          <p:cNvPr id="2002" name="Google Shape;2002;p212"/>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2003" name="Google Shape;2003;p212"/>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103</a:t>
            </a:fld>
            <a:endParaRPr/>
          </a:p>
        </p:txBody>
      </p:sp>
      <p:pic>
        <p:nvPicPr>
          <p:cNvPr id="2004" name="Google Shape;2004;p212"/>
          <p:cNvPicPr preferRelativeResize="0">
            <a:picLocks noGrp="1"/>
          </p:cNvPicPr>
          <p:nvPr>
            <p:ph type="body" idx="1"/>
          </p:nvPr>
        </p:nvPicPr>
        <p:blipFill rotWithShape="1">
          <a:blip r:embed="rId3">
            <a:alphaModFix/>
          </a:blip>
          <a:srcRect/>
          <a:stretch/>
        </p:blipFill>
        <p:spPr>
          <a:xfrm rot="5400000">
            <a:off x="3833899" y="1550988"/>
            <a:ext cx="4802100" cy="480210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2009"/>
        <p:cNvGrpSpPr/>
        <p:nvPr/>
      </p:nvGrpSpPr>
      <p:grpSpPr>
        <a:xfrm>
          <a:off x="0" y="0"/>
          <a:ext cx="0" cy="0"/>
          <a:chOff x="0" y="0"/>
          <a:chExt cx="0" cy="0"/>
        </a:xfrm>
      </p:grpSpPr>
      <p:sp>
        <p:nvSpPr>
          <p:cNvPr id="2010" name="Google Shape;2010;p213"/>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3600"/>
              <a:buFont typeface="Arial"/>
              <a:buNone/>
            </a:pPr>
            <a:r>
              <a:rPr lang="en-US" sz="3600"/>
              <a:t>Graduation Ball – Top 10 UPCN ‘79 Graduates</a:t>
            </a:r>
            <a:endParaRPr/>
          </a:p>
        </p:txBody>
      </p:sp>
      <p:pic>
        <p:nvPicPr>
          <p:cNvPr id="2011" name="Google Shape;2011;p213"/>
          <p:cNvPicPr preferRelativeResize="0">
            <a:picLocks noGrp="1"/>
          </p:cNvPicPr>
          <p:nvPr>
            <p:ph type="body" idx="1"/>
          </p:nvPr>
        </p:nvPicPr>
        <p:blipFill rotWithShape="1">
          <a:blip r:embed="rId3">
            <a:alphaModFix/>
          </a:blip>
          <a:srcRect/>
          <a:stretch/>
        </p:blipFill>
        <p:spPr>
          <a:xfrm rot="5400000">
            <a:off x="1037823" y="1599407"/>
            <a:ext cx="4526100" cy="4526100"/>
          </a:xfrm>
          <a:prstGeom prst="rect">
            <a:avLst/>
          </a:prstGeom>
          <a:noFill/>
          <a:ln>
            <a:noFill/>
          </a:ln>
        </p:spPr>
      </p:pic>
      <p:pic>
        <p:nvPicPr>
          <p:cNvPr id="2012" name="Google Shape;2012;p213"/>
          <p:cNvPicPr preferRelativeResize="0">
            <a:picLocks noGrp="1"/>
          </p:cNvPicPr>
          <p:nvPr>
            <p:ph type="body" idx="2"/>
          </p:nvPr>
        </p:nvPicPr>
        <p:blipFill rotWithShape="1">
          <a:blip r:embed="rId4">
            <a:alphaModFix/>
          </a:blip>
          <a:srcRect/>
          <a:stretch/>
        </p:blipFill>
        <p:spPr>
          <a:xfrm rot="5400000">
            <a:off x="6625823" y="1599407"/>
            <a:ext cx="4526100" cy="4526100"/>
          </a:xfrm>
          <a:prstGeom prst="rect">
            <a:avLst/>
          </a:prstGeom>
          <a:noFill/>
          <a:ln>
            <a:noFill/>
          </a:ln>
        </p:spPr>
      </p:pic>
      <p:sp>
        <p:nvSpPr>
          <p:cNvPr id="2013" name="Google Shape;2013;p213"/>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2014" name="Google Shape;2014;p213"/>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104</a:t>
            </a:fld>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019"/>
        <p:cNvGrpSpPr/>
        <p:nvPr/>
      </p:nvGrpSpPr>
      <p:grpSpPr>
        <a:xfrm>
          <a:off x="0" y="0"/>
          <a:ext cx="0" cy="0"/>
          <a:chOff x="0" y="0"/>
          <a:chExt cx="0" cy="0"/>
        </a:xfrm>
      </p:grpSpPr>
      <p:sp>
        <p:nvSpPr>
          <p:cNvPr id="2020" name="Google Shape;2020;p214"/>
          <p:cNvSpPr txBox="1">
            <a:spLocks noGrp="1"/>
          </p:cNvSpPr>
          <p:nvPr>
            <p:ph type="title"/>
          </p:nvPr>
        </p:nvSpPr>
        <p:spPr>
          <a:xfrm>
            <a:off x="812800" y="2667000"/>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UPNAAI 2021</a:t>
            </a:r>
            <a:endParaRPr/>
          </a:p>
        </p:txBody>
      </p:sp>
      <p:sp>
        <p:nvSpPr>
          <p:cNvPr id="2021" name="Google Shape;2021;p214"/>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2022" name="Google Shape;2022;p214"/>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105</a:t>
            </a:fld>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26"/>
        <p:cNvGrpSpPr/>
        <p:nvPr/>
      </p:nvGrpSpPr>
      <p:grpSpPr>
        <a:xfrm>
          <a:off x="0" y="0"/>
          <a:ext cx="0" cy="0"/>
          <a:chOff x="0" y="0"/>
          <a:chExt cx="0" cy="0"/>
        </a:xfrm>
      </p:grpSpPr>
      <p:sp>
        <p:nvSpPr>
          <p:cNvPr id="2027" name="Google Shape;2027;p215"/>
          <p:cNvSpPr txBox="1"/>
          <p:nvPr/>
        </p:nvSpPr>
        <p:spPr>
          <a:xfrm>
            <a:off x="6493225" y="5620025"/>
            <a:ext cx="56988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300">
                <a:solidFill>
                  <a:srgbClr val="0C343D"/>
                </a:solidFill>
                <a:latin typeface="Corbel"/>
                <a:ea typeface="Corbel"/>
                <a:cs typeface="Corbel"/>
                <a:sym typeface="Corbel"/>
              </a:rPr>
              <a:t>Grace Lawrence, BSN ’79, PhD</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2028" name="Google Shape;2028;p215"/>
          <p:cNvSpPr/>
          <p:nvPr/>
        </p:nvSpPr>
        <p:spPr>
          <a:xfrm>
            <a:off x="1468876" y="1517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Genetic Variations as Determinant of Phenotypic Response to Drugs</a:t>
            </a:r>
            <a:endParaRPr sz="4500" b="1">
              <a:solidFill>
                <a:srgbClr val="0C343D"/>
              </a:solidFill>
              <a:latin typeface="Corbel"/>
              <a:ea typeface="Corbel"/>
              <a:cs typeface="Corbel"/>
              <a:sym typeface="Corbel"/>
            </a:endParaRPr>
          </a:p>
        </p:txBody>
      </p:sp>
      <p:pic>
        <p:nvPicPr>
          <p:cNvPr id="2029" name="Google Shape;2029;p215"/>
          <p:cNvPicPr preferRelativeResize="0"/>
          <p:nvPr/>
        </p:nvPicPr>
        <p:blipFill rotWithShape="1">
          <a:blip r:embed="rId3">
            <a:alphaModFix/>
          </a:blip>
          <a:srcRect l="13391" t="24852" r="15606" b="37374"/>
          <a:stretch/>
        </p:blipFill>
        <p:spPr>
          <a:xfrm>
            <a:off x="3185452" y="5662896"/>
            <a:ext cx="2153675" cy="408166"/>
          </a:xfrm>
          <a:prstGeom prst="rect">
            <a:avLst/>
          </a:prstGeom>
          <a:noFill/>
          <a:ln>
            <a:noFill/>
          </a:ln>
        </p:spPr>
      </p:pic>
      <p:pic>
        <p:nvPicPr>
          <p:cNvPr id="2030" name="Google Shape;2030;p215"/>
          <p:cNvPicPr preferRelativeResize="0"/>
          <p:nvPr/>
        </p:nvPicPr>
        <p:blipFill>
          <a:blip r:embed="rId4">
            <a:alphaModFix/>
          </a:blip>
          <a:stretch>
            <a:fillRect/>
          </a:stretch>
        </p:blipFill>
        <p:spPr>
          <a:xfrm>
            <a:off x="3478888" y="6194979"/>
            <a:ext cx="1566807" cy="408168"/>
          </a:xfrm>
          <a:prstGeom prst="rect">
            <a:avLst/>
          </a:prstGeom>
          <a:noFill/>
          <a:ln>
            <a:noFill/>
          </a:ln>
        </p:spPr>
      </p:pic>
      <p:pic>
        <p:nvPicPr>
          <p:cNvPr id="2031" name="Google Shape;2031;p215"/>
          <p:cNvPicPr preferRelativeResize="0"/>
          <p:nvPr/>
        </p:nvPicPr>
        <p:blipFill>
          <a:blip r:embed="rId5">
            <a:alphaModFix/>
          </a:blip>
          <a:stretch>
            <a:fillRect/>
          </a:stretch>
        </p:blipFill>
        <p:spPr>
          <a:xfrm>
            <a:off x="7570774" y="1756100"/>
            <a:ext cx="3543700" cy="3863925"/>
          </a:xfrm>
          <a:prstGeom prst="rect">
            <a:avLst/>
          </a:prstGeom>
          <a:noFill/>
          <a:ln>
            <a:noFill/>
          </a:ln>
        </p:spPr>
      </p:pic>
      <p:pic>
        <p:nvPicPr>
          <p:cNvPr id="2032" name="Google Shape;2032;p215" title="Genetic Variations as Determinants of Phenotypic Response to Drugs(UPNAAI-2021).mp4">
            <a:hlinkClick r:id="rId6"/>
          </p:cNvPr>
          <p:cNvPicPr preferRelativeResize="0"/>
          <p:nvPr/>
        </p:nvPicPr>
        <p:blipFill>
          <a:blip r:embed="rId7">
            <a:alphaModFix/>
          </a:blip>
          <a:stretch>
            <a:fillRect/>
          </a:stretch>
        </p:blipFill>
        <p:spPr>
          <a:xfrm>
            <a:off x="1359275" y="2041138"/>
            <a:ext cx="5454475" cy="342647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36"/>
        <p:cNvGrpSpPr/>
        <p:nvPr/>
      </p:nvGrpSpPr>
      <p:grpSpPr>
        <a:xfrm>
          <a:off x="0" y="0"/>
          <a:ext cx="0" cy="0"/>
          <a:chOff x="0" y="0"/>
          <a:chExt cx="0" cy="0"/>
        </a:xfrm>
      </p:grpSpPr>
      <p:pic>
        <p:nvPicPr>
          <p:cNvPr id="2037" name="Google Shape;2037;p216" title="GMT20210806-025355_Recording_1920x1080.mp4">
            <a:hlinkClick r:id="rId3"/>
          </p:cNvPr>
          <p:cNvPicPr preferRelativeResize="0"/>
          <p:nvPr/>
        </p:nvPicPr>
        <p:blipFill>
          <a:blip r:embed="rId4">
            <a:alphaModFix/>
          </a:blip>
          <a:stretch>
            <a:fillRect/>
          </a:stretch>
        </p:blipFill>
        <p:spPr>
          <a:xfrm>
            <a:off x="-12" y="0"/>
            <a:ext cx="11650133" cy="655320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41"/>
        <p:cNvGrpSpPr/>
        <p:nvPr/>
      </p:nvGrpSpPr>
      <p:grpSpPr>
        <a:xfrm>
          <a:off x="0" y="0"/>
          <a:ext cx="0" cy="0"/>
          <a:chOff x="0" y="0"/>
          <a:chExt cx="0" cy="0"/>
        </a:xfrm>
      </p:grpSpPr>
      <p:pic>
        <p:nvPicPr>
          <p:cNvPr id="2042" name="Google Shape;2042;p217"/>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2043" name="Google Shape;2043;p217"/>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2044" name="Google Shape;2044;p217"/>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2045" name="Google Shape;2045;p217"/>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2046" name="Google Shape;2046;p217"/>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2047" name="Google Shape;2047;p217"/>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2048" name="Google Shape;2048;p217"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2049" name="Google Shape;2049;p217"/>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53"/>
        <p:cNvGrpSpPr/>
        <p:nvPr/>
      </p:nvGrpSpPr>
      <p:grpSpPr>
        <a:xfrm>
          <a:off x="0" y="0"/>
          <a:ext cx="0" cy="0"/>
          <a:chOff x="0" y="0"/>
          <a:chExt cx="0" cy="0"/>
        </a:xfrm>
      </p:grpSpPr>
      <p:pic>
        <p:nvPicPr>
          <p:cNvPr id="2054" name="Google Shape;2054;p218"/>
          <p:cNvPicPr preferRelativeResize="0"/>
          <p:nvPr/>
        </p:nvPicPr>
        <p:blipFill>
          <a:blip r:embed="rId3">
            <a:alphaModFix/>
          </a:blip>
          <a:stretch>
            <a:fillRect/>
          </a:stretch>
        </p:blipFill>
        <p:spPr>
          <a:xfrm>
            <a:off x="1843725" y="227100"/>
            <a:ext cx="8338949" cy="6443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86"/>
        <p:cNvGrpSpPr/>
        <p:nvPr/>
      </p:nvGrpSpPr>
      <p:grpSpPr>
        <a:xfrm>
          <a:off x="0" y="0"/>
          <a:ext cx="0" cy="0"/>
          <a:chOff x="0" y="0"/>
          <a:chExt cx="0" cy="0"/>
        </a:xfrm>
      </p:grpSpPr>
      <p:sp>
        <p:nvSpPr>
          <p:cNvPr id="787" name="Google Shape;787;p120"/>
          <p:cNvSpPr/>
          <p:nvPr/>
        </p:nvSpPr>
        <p:spPr>
          <a:xfrm>
            <a:off x="5828625" y="5121000"/>
            <a:ext cx="6363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endParaRPr sz="3300">
              <a:latin typeface="Corbel"/>
              <a:ea typeface="Corbel"/>
              <a:cs typeface="Corbel"/>
              <a:sym typeface="Corbel"/>
            </a:endParaRPr>
          </a:p>
        </p:txBody>
      </p:sp>
      <p:sp>
        <p:nvSpPr>
          <p:cNvPr id="788" name="Google Shape;788;p120"/>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89" name="Google Shape;789;p120"/>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790" name="Google Shape;790;p120"/>
          <p:cNvPicPr preferRelativeResize="0"/>
          <p:nvPr/>
        </p:nvPicPr>
        <p:blipFill>
          <a:blip r:embed="rId4">
            <a:alphaModFix/>
          </a:blip>
          <a:stretch>
            <a:fillRect/>
          </a:stretch>
        </p:blipFill>
        <p:spPr>
          <a:xfrm>
            <a:off x="1872857" y="3669894"/>
            <a:ext cx="2739746" cy="876024"/>
          </a:xfrm>
          <a:prstGeom prst="rect">
            <a:avLst/>
          </a:prstGeom>
          <a:noFill/>
          <a:ln>
            <a:noFill/>
          </a:ln>
        </p:spPr>
      </p:pic>
      <p:sp>
        <p:nvSpPr>
          <p:cNvPr id="791" name="Google Shape;791;p120"/>
          <p:cNvSpPr txBox="1"/>
          <p:nvPr/>
        </p:nvSpPr>
        <p:spPr>
          <a:xfrm>
            <a:off x="6117025" y="5881825"/>
            <a:ext cx="6141600" cy="1026000"/>
          </a:xfrm>
          <a:prstGeom prst="rect">
            <a:avLst/>
          </a:prstGeom>
          <a:no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SzPts val="1100"/>
              <a:buNone/>
            </a:pPr>
            <a:r>
              <a:rPr lang="en-US" sz="2500">
                <a:solidFill>
                  <a:srgbClr val="0C343D"/>
                </a:solidFill>
                <a:latin typeface="Corbel"/>
                <a:ea typeface="Corbel"/>
                <a:cs typeface="Corbel"/>
                <a:sym typeface="Corbel"/>
              </a:rPr>
              <a:t>Wilhelmina Ungco, BSN’79, RN</a:t>
            </a:r>
            <a:r>
              <a:rPr lang="en-US" sz="3100">
                <a:solidFill>
                  <a:srgbClr val="0C343D"/>
                </a:solidFill>
                <a:latin typeface="Corbel"/>
                <a:ea typeface="Corbel"/>
                <a:cs typeface="Corbel"/>
                <a:sym typeface="Corbel"/>
              </a:rPr>
              <a:t>, </a:t>
            </a:r>
            <a:r>
              <a:rPr lang="en-US" sz="2700">
                <a:solidFill>
                  <a:srgbClr val="0C343D"/>
                </a:solidFill>
                <a:latin typeface="Corbel"/>
                <a:ea typeface="Corbel"/>
                <a:cs typeface="Corbel"/>
                <a:sym typeface="Corbel"/>
              </a:rPr>
              <a:t>CCRN</a:t>
            </a:r>
            <a:r>
              <a:rPr lang="en-US" sz="3100">
                <a:solidFill>
                  <a:srgbClr val="0C343D"/>
                </a:solidFill>
                <a:latin typeface="Corbel"/>
                <a:ea typeface="Corbel"/>
                <a:cs typeface="Corbel"/>
                <a:sym typeface="Corbel"/>
              </a:rPr>
              <a:t> </a:t>
            </a:r>
            <a:r>
              <a:rPr lang="en-US" sz="2900">
                <a:solidFill>
                  <a:srgbClr val="0C343D"/>
                </a:solidFill>
                <a:latin typeface="Corbel"/>
                <a:ea typeface="Corbel"/>
                <a:cs typeface="Corbel"/>
                <a:sym typeface="Corbel"/>
              </a:rPr>
              <a:t>UPNAAI President</a:t>
            </a:r>
            <a:endParaRPr sz="2900">
              <a:solidFill>
                <a:srgbClr val="0C343D"/>
              </a:solidFill>
              <a:latin typeface="Corbel"/>
              <a:ea typeface="Corbel"/>
              <a:cs typeface="Corbel"/>
              <a:sym typeface="Corbel"/>
            </a:endParaRPr>
          </a:p>
          <a:p>
            <a:pPr marL="0" marR="0" lvl="0" indent="0" algn="ctr"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p:txBody>
      </p:sp>
      <p:pic>
        <p:nvPicPr>
          <p:cNvPr id="792" name="Google Shape;792;p120"/>
          <p:cNvPicPr preferRelativeResize="0"/>
          <p:nvPr/>
        </p:nvPicPr>
        <p:blipFill>
          <a:blip r:embed="rId5">
            <a:alphaModFix/>
          </a:blip>
          <a:stretch>
            <a:fillRect/>
          </a:stretch>
        </p:blipFill>
        <p:spPr>
          <a:xfrm>
            <a:off x="7797675" y="1601925"/>
            <a:ext cx="3176702" cy="4061102"/>
          </a:xfrm>
          <a:prstGeom prst="rect">
            <a:avLst/>
          </a:prstGeom>
          <a:noFill/>
          <a:ln>
            <a:noFill/>
          </a:ln>
        </p:spPr>
      </p:pic>
      <p:sp>
        <p:nvSpPr>
          <p:cNvPr id="793" name="Google Shape;793;p120"/>
          <p:cNvSpPr/>
          <p:nvPr/>
        </p:nvSpPr>
        <p:spPr>
          <a:xfrm>
            <a:off x="1306176" y="242650"/>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Clr>
                <a:schemeClr val="dk1"/>
              </a:buClr>
              <a:buSzPts val="1100"/>
              <a:buFont typeface="Arial"/>
              <a:buNone/>
            </a:pPr>
            <a:r>
              <a:rPr lang="en-US" sz="7000" b="1">
                <a:solidFill>
                  <a:srgbClr val="0C343D"/>
                </a:solidFill>
                <a:latin typeface="Corbel"/>
                <a:ea typeface="Corbel"/>
                <a:cs typeface="Corbel"/>
                <a:sym typeface="Corbel"/>
              </a:rPr>
              <a:t>Welcome Remarks</a:t>
            </a:r>
            <a:endParaRPr sz="7000" b="1">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4000" b="1">
              <a:solidFill>
                <a:srgbClr val="0C343D"/>
              </a:solidFill>
              <a:latin typeface="Corbel"/>
              <a:ea typeface="Corbel"/>
              <a:cs typeface="Corbel"/>
              <a:sym typeface="Corbel"/>
            </a:endParaRPr>
          </a:p>
          <a:p>
            <a:pPr marL="0" lvl="0" indent="0" algn="ctr" rtl="0">
              <a:spcBef>
                <a:spcPts val="0"/>
              </a:spcBef>
              <a:spcAft>
                <a:spcPts val="0"/>
              </a:spcAft>
              <a:buNone/>
            </a:pP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58"/>
        <p:cNvGrpSpPr/>
        <p:nvPr/>
      </p:nvGrpSpPr>
      <p:grpSpPr>
        <a:xfrm>
          <a:off x="0" y="0"/>
          <a:ext cx="0" cy="0"/>
          <a:chOff x="0" y="0"/>
          <a:chExt cx="0" cy="0"/>
        </a:xfrm>
      </p:grpSpPr>
      <p:sp>
        <p:nvSpPr>
          <p:cNvPr id="2059" name="Google Shape;2059;p219"/>
          <p:cNvSpPr txBox="1"/>
          <p:nvPr/>
        </p:nvSpPr>
        <p:spPr>
          <a:xfrm>
            <a:off x="5125700" y="5620025"/>
            <a:ext cx="70659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300">
                <a:solidFill>
                  <a:srgbClr val="0C343D"/>
                </a:solidFill>
                <a:latin typeface="Corbel"/>
                <a:ea typeface="Corbel"/>
                <a:cs typeface="Corbel"/>
                <a:sym typeface="Corbel"/>
              </a:rPr>
              <a:t>Elinore Espiritu-Ioan, BSN’81, RN, MSN-FNP, MPA, EdD  Ruby Jubilarian</a:t>
            </a:r>
            <a:endParaRPr sz="2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2060" name="Google Shape;2060;p219"/>
          <p:cNvSpPr/>
          <p:nvPr/>
        </p:nvSpPr>
        <p:spPr>
          <a:xfrm>
            <a:off x="1468876" y="224925"/>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4200" b="1">
                <a:solidFill>
                  <a:srgbClr val="0C343D"/>
                </a:solidFill>
                <a:latin typeface="Corbel"/>
                <a:ea typeface="Corbel"/>
                <a:cs typeface="Corbel"/>
                <a:sym typeface="Corbel"/>
              </a:rPr>
              <a:t>Online Learning in Nursing Education: Lessons in Resilience in a Time of Pandemic</a:t>
            </a:r>
            <a:endParaRPr sz="4200" b="1">
              <a:solidFill>
                <a:srgbClr val="0C343D"/>
              </a:solidFil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pic>
        <p:nvPicPr>
          <p:cNvPr id="2061" name="Google Shape;2061;p219"/>
          <p:cNvPicPr preferRelativeResize="0"/>
          <p:nvPr/>
        </p:nvPicPr>
        <p:blipFill>
          <a:blip r:embed="rId3">
            <a:alphaModFix/>
          </a:blip>
          <a:stretch>
            <a:fillRect/>
          </a:stretch>
        </p:blipFill>
        <p:spPr>
          <a:xfrm>
            <a:off x="8238775" y="1799475"/>
            <a:ext cx="2822650" cy="3820550"/>
          </a:xfrm>
          <a:prstGeom prst="rect">
            <a:avLst/>
          </a:prstGeom>
          <a:noFill/>
          <a:ln>
            <a:noFill/>
          </a:ln>
        </p:spPr>
      </p:pic>
      <p:sp>
        <p:nvSpPr>
          <p:cNvPr id="2062" name="Google Shape;2062;p219"/>
          <p:cNvSpPr txBox="1"/>
          <p:nvPr/>
        </p:nvSpPr>
        <p:spPr>
          <a:xfrm>
            <a:off x="797750" y="4271775"/>
            <a:ext cx="7192800" cy="1260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2063" name="Google Shape;2063;p219"/>
          <p:cNvPicPr preferRelativeResize="0"/>
          <p:nvPr/>
        </p:nvPicPr>
        <p:blipFill rotWithShape="1">
          <a:blip r:embed="rId4">
            <a:alphaModFix/>
          </a:blip>
          <a:srcRect l="13391" t="24852" r="15606" b="37374"/>
          <a:stretch/>
        </p:blipFill>
        <p:spPr>
          <a:xfrm>
            <a:off x="1872850" y="2117318"/>
            <a:ext cx="3765955" cy="876020"/>
          </a:xfrm>
          <a:prstGeom prst="rect">
            <a:avLst/>
          </a:prstGeom>
          <a:noFill/>
          <a:ln>
            <a:noFill/>
          </a:ln>
        </p:spPr>
      </p:pic>
      <p:pic>
        <p:nvPicPr>
          <p:cNvPr id="2064" name="Google Shape;2064;p219"/>
          <p:cNvPicPr preferRelativeResize="0"/>
          <p:nvPr/>
        </p:nvPicPr>
        <p:blipFill>
          <a:blip r:embed="rId5">
            <a:alphaModFix/>
          </a:blip>
          <a:stretch>
            <a:fillRect/>
          </a:stretch>
        </p:blipFill>
        <p:spPr>
          <a:xfrm>
            <a:off x="2696332" y="3065169"/>
            <a:ext cx="2739746" cy="876024"/>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68"/>
        <p:cNvGrpSpPr/>
        <p:nvPr/>
      </p:nvGrpSpPr>
      <p:grpSpPr>
        <a:xfrm>
          <a:off x="0" y="0"/>
          <a:ext cx="0" cy="0"/>
          <a:chOff x="0" y="0"/>
          <a:chExt cx="0" cy="0"/>
        </a:xfrm>
      </p:grpSpPr>
      <p:sp>
        <p:nvSpPr>
          <p:cNvPr id="2069" name="Google Shape;2069;p220"/>
          <p:cNvSpPr txBox="1">
            <a:spLocks noGrp="1"/>
          </p:cNvSpPr>
          <p:nvPr>
            <p:ph type="title"/>
          </p:nvPr>
        </p:nvSpPr>
        <p:spPr>
          <a:xfrm>
            <a:off x="1711774" y="1406275"/>
            <a:ext cx="9774900" cy="24936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r>
              <a:rPr lang="en-US" sz="4800" b="0" i="0" u="none" strike="noStrike" cap="none">
                <a:solidFill>
                  <a:srgbClr val="0C343D"/>
                </a:solidFill>
                <a:latin typeface="Corbel"/>
                <a:ea typeface="Corbel"/>
                <a:cs typeface="Corbel"/>
                <a:sym typeface="Corbel"/>
              </a:rPr>
              <a:t>Online Learning in Nursing Education: </a:t>
            </a:r>
            <a:br>
              <a:rPr lang="en-US" sz="4800" b="0" i="0" u="none" strike="noStrike" cap="none">
                <a:solidFill>
                  <a:srgbClr val="0C343D"/>
                </a:solidFill>
                <a:latin typeface="Corbel"/>
                <a:ea typeface="Corbel"/>
                <a:cs typeface="Corbel"/>
                <a:sym typeface="Corbel"/>
              </a:rPr>
            </a:br>
            <a:r>
              <a:rPr lang="en-US" sz="4800" b="0" i="0" u="none" strike="noStrike" cap="none">
                <a:solidFill>
                  <a:srgbClr val="0C343D"/>
                </a:solidFill>
                <a:latin typeface="Corbel"/>
                <a:ea typeface="Corbel"/>
                <a:cs typeface="Corbel"/>
                <a:sym typeface="Corbel"/>
              </a:rPr>
              <a:t>Lessons in Resilience and Sustainability in a Time of Pandemic</a:t>
            </a:r>
            <a:br>
              <a:rPr lang="en-US" sz="3200" b="0" i="0" u="none" strike="noStrike" cap="none">
                <a:solidFill>
                  <a:srgbClr val="0C343D"/>
                </a:solidFill>
                <a:latin typeface="Corbel"/>
                <a:ea typeface="Corbel"/>
                <a:cs typeface="Corbel"/>
                <a:sym typeface="Corbel"/>
              </a:rPr>
            </a:br>
            <a:endParaRPr/>
          </a:p>
        </p:txBody>
      </p:sp>
      <p:sp>
        <p:nvSpPr>
          <p:cNvPr id="2070" name="Google Shape;2070;p220"/>
          <p:cNvSpPr txBox="1">
            <a:spLocks noGrp="1"/>
          </p:cNvSpPr>
          <p:nvPr>
            <p:ph type="subTitle" idx="1"/>
          </p:nvPr>
        </p:nvSpPr>
        <p:spPr>
          <a:xfrm>
            <a:off x="2663432" y="4931761"/>
            <a:ext cx="7704000" cy="861900"/>
          </a:xfrm>
          <a:prstGeom prst="rect">
            <a:avLst/>
          </a:prstGeom>
          <a:noFill/>
          <a:ln>
            <a:noFill/>
          </a:ln>
        </p:spPr>
        <p:txBody>
          <a:bodyPr spcFirstLastPara="1" wrap="square" lIns="0" tIns="0" rIns="0" bIns="0" anchor="ctr" anchorCtr="0">
            <a:spAutoFit/>
          </a:bodyPr>
          <a:lstStyle/>
          <a:p>
            <a:pPr marL="609600" lvl="0" indent="-304800" algn="ctr" rtl="0">
              <a:lnSpc>
                <a:spcPct val="100000"/>
              </a:lnSpc>
              <a:spcBef>
                <a:spcPts val="0"/>
              </a:spcBef>
              <a:spcAft>
                <a:spcPts val="0"/>
              </a:spcAft>
              <a:buSzPts val="1500"/>
              <a:buNone/>
            </a:pPr>
            <a:r>
              <a:rPr lang="en-US" sz="3200">
                <a:solidFill>
                  <a:schemeClr val="dk1"/>
                </a:solidFill>
              </a:rPr>
              <a:t>Elinore Espiritu-Ioan</a:t>
            </a:r>
            <a:endParaRPr sz="3200">
              <a:solidFill>
                <a:schemeClr val="dk1"/>
              </a:solidFill>
            </a:endParaRPr>
          </a:p>
          <a:p>
            <a:pPr marL="609600" lvl="0" indent="-304800" algn="ctr" rtl="0">
              <a:lnSpc>
                <a:spcPct val="100000"/>
              </a:lnSpc>
              <a:spcBef>
                <a:spcPts val="0"/>
              </a:spcBef>
              <a:spcAft>
                <a:spcPts val="0"/>
              </a:spcAft>
              <a:buSzPts val="1500"/>
              <a:buNone/>
            </a:pPr>
            <a:r>
              <a:rPr lang="en-US" sz="2400">
                <a:solidFill>
                  <a:schemeClr val="dk1"/>
                </a:solidFill>
              </a:rPr>
              <a:t>BSN’81, EdD, RN, MSN/FNP, MPA</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2074"/>
        <p:cNvGrpSpPr/>
        <p:nvPr/>
      </p:nvGrpSpPr>
      <p:grpSpPr>
        <a:xfrm>
          <a:off x="0" y="0"/>
          <a:ext cx="0" cy="0"/>
          <a:chOff x="0" y="0"/>
          <a:chExt cx="0" cy="0"/>
        </a:xfrm>
      </p:grpSpPr>
      <p:sp>
        <p:nvSpPr>
          <p:cNvPr id="2075" name="Google Shape;2075;p221"/>
          <p:cNvSpPr txBox="1">
            <a:spLocks noGrp="1"/>
          </p:cNvSpPr>
          <p:nvPr>
            <p:ph type="title"/>
          </p:nvPr>
        </p:nvSpPr>
        <p:spPr>
          <a:xfrm>
            <a:off x="2319480" y="277440"/>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4000" b="1"/>
              <a:t>OBJECTIVES</a:t>
            </a:r>
            <a:endParaRPr sz="4000"/>
          </a:p>
        </p:txBody>
      </p:sp>
      <p:sp>
        <p:nvSpPr>
          <p:cNvPr id="2076" name="Google Shape;2076;p221"/>
          <p:cNvSpPr txBox="1">
            <a:spLocks noGrp="1"/>
          </p:cNvSpPr>
          <p:nvPr>
            <p:ph type="body" idx="1"/>
          </p:nvPr>
        </p:nvSpPr>
        <p:spPr>
          <a:xfrm>
            <a:off x="1890644" y="1089152"/>
            <a:ext cx="9691500" cy="5380800"/>
          </a:xfrm>
          <a:prstGeom prst="rect">
            <a:avLst/>
          </a:prstGeom>
          <a:noFill/>
          <a:ln>
            <a:noFill/>
          </a:ln>
        </p:spPr>
        <p:txBody>
          <a:bodyPr spcFirstLastPara="1" wrap="square" lIns="0" tIns="0" rIns="0" bIns="0" anchor="t" anchorCtr="0">
            <a:normAutofit fontScale="85000" lnSpcReduction="20000"/>
          </a:bodyPr>
          <a:lstStyle/>
          <a:p>
            <a:pPr marL="0" marR="0" lvl="0" indent="0" algn="l" rtl="0">
              <a:lnSpc>
                <a:spcPct val="100000"/>
              </a:lnSpc>
              <a:spcBef>
                <a:spcPts val="0"/>
              </a:spcBef>
              <a:spcAft>
                <a:spcPts val="0"/>
              </a:spcAft>
              <a:buSzPct val="59259"/>
              <a:buNone/>
            </a:pPr>
            <a:r>
              <a:rPr lang="en-US" sz="2700"/>
              <a:t> </a:t>
            </a:r>
            <a:r>
              <a:rPr lang="en-US" sz="2800">
                <a:solidFill>
                  <a:srgbClr val="000000"/>
                </a:solidFill>
                <a:latin typeface="Calibri"/>
                <a:ea typeface="Calibri"/>
                <a:cs typeface="Calibri"/>
                <a:sym typeface="Calibri"/>
              </a:rPr>
              <a:t>At the end of this presentation, the audience will be able to:</a:t>
            </a:r>
            <a:endParaRPr/>
          </a:p>
          <a:p>
            <a:pPr marL="0" marR="0" lvl="0" indent="0" algn="l" rtl="0">
              <a:lnSpc>
                <a:spcPct val="100000"/>
              </a:lnSpc>
              <a:spcBef>
                <a:spcPts val="0"/>
              </a:spcBef>
              <a:spcAft>
                <a:spcPts val="0"/>
              </a:spcAft>
              <a:buSzPct val="57143"/>
              <a:buNone/>
            </a:pPr>
            <a:endParaRPr sz="2800">
              <a:latin typeface="Times New Roman"/>
              <a:ea typeface="Times New Roman"/>
              <a:cs typeface="Times New Roman"/>
              <a:sym typeface="Times New Roman"/>
            </a:endParaRPr>
          </a:p>
          <a:p>
            <a:pPr marL="0" marR="0" lvl="0" indent="0" algn="l" rtl="0">
              <a:lnSpc>
                <a:spcPct val="100000"/>
              </a:lnSpc>
              <a:spcBef>
                <a:spcPts val="0"/>
              </a:spcBef>
              <a:spcAft>
                <a:spcPts val="0"/>
              </a:spcAft>
              <a:buSzPct val="57143"/>
              <a:buNone/>
            </a:pPr>
            <a:r>
              <a:rPr lang="en-US" sz="2800">
                <a:solidFill>
                  <a:srgbClr val="000000"/>
                </a:solidFill>
                <a:latin typeface="Calibri"/>
                <a:ea typeface="Calibri"/>
                <a:cs typeface="Calibri"/>
                <a:sym typeface="Calibri"/>
              </a:rPr>
              <a:t>1. describe the nature of online learning in nursing education within the historical background of the pre- and current SARS-COV-2 pandemic;</a:t>
            </a:r>
            <a:endParaRPr sz="2800">
              <a:latin typeface="Times New Roman"/>
              <a:ea typeface="Times New Roman"/>
              <a:cs typeface="Times New Roman"/>
              <a:sym typeface="Times New Roman"/>
            </a:endParaRPr>
          </a:p>
          <a:p>
            <a:pPr marL="609600" marR="0" lvl="0" indent="-304800" algn="l" rtl="0">
              <a:lnSpc>
                <a:spcPct val="100000"/>
              </a:lnSpc>
              <a:spcBef>
                <a:spcPts val="0"/>
              </a:spcBef>
              <a:spcAft>
                <a:spcPts val="0"/>
              </a:spcAft>
              <a:buSzPct val="57143"/>
              <a:buNone/>
            </a:pPr>
            <a:r>
              <a:rPr lang="en-US" sz="2800">
                <a:solidFill>
                  <a:srgbClr val="000000"/>
                </a:solidFill>
                <a:latin typeface="Calibri"/>
                <a:ea typeface="Calibri"/>
                <a:cs typeface="Calibri"/>
                <a:sym typeface="Calibri"/>
              </a:rPr>
              <a:t> </a:t>
            </a:r>
            <a:endParaRPr sz="2800">
              <a:latin typeface="Times New Roman"/>
              <a:ea typeface="Times New Roman"/>
              <a:cs typeface="Times New Roman"/>
              <a:sym typeface="Times New Roman"/>
            </a:endParaRPr>
          </a:p>
          <a:p>
            <a:pPr marL="0" marR="0" lvl="0" indent="0" algn="l" rtl="0">
              <a:lnSpc>
                <a:spcPct val="100000"/>
              </a:lnSpc>
              <a:spcBef>
                <a:spcPts val="0"/>
              </a:spcBef>
              <a:spcAft>
                <a:spcPts val="0"/>
              </a:spcAft>
              <a:buSzPct val="57143"/>
              <a:buNone/>
            </a:pPr>
            <a:r>
              <a:rPr lang="en-US" sz="2800">
                <a:latin typeface="Calibri"/>
                <a:ea typeface="Calibri"/>
                <a:cs typeface="Calibri"/>
                <a:sym typeface="Calibri"/>
              </a:rPr>
              <a:t>2. discuss the various impacts of the SARS-COV-2 pandemic on global and nursing education</a:t>
            </a:r>
            <a:endParaRPr sz="2800">
              <a:latin typeface="Times New Roman"/>
              <a:ea typeface="Times New Roman"/>
              <a:cs typeface="Times New Roman"/>
              <a:sym typeface="Times New Roman"/>
            </a:endParaRPr>
          </a:p>
          <a:p>
            <a:pPr marL="609600" marR="0" lvl="0" indent="-304800" algn="l" rtl="0">
              <a:lnSpc>
                <a:spcPct val="100000"/>
              </a:lnSpc>
              <a:spcBef>
                <a:spcPts val="0"/>
              </a:spcBef>
              <a:spcAft>
                <a:spcPts val="0"/>
              </a:spcAft>
              <a:buSzPct val="57143"/>
              <a:buNone/>
            </a:pPr>
            <a:r>
              <a:rPr lang="en-US" sz="2800">
                <a:latin typeface="Calibri"/>
                <a:ea typeface="Calibri"/>
                <a:cs typeface="Calibri"/>
                <a:sym typeface="Calibri"/>
              </a:rPr>
              <a:t> </a:t>
            </a:r>
            <a:endParaRPr sz="2800">
              <a:latin typeface="Times New Roman"/>
              <a:ea typeface="Times New Roman"/>
              <a:cs typeface="Times New Roman"/>
              <a:sym typeface="Times New Roman"/>
            </a:endParaRPr>
          </a:p>
          <a:p>
            <a:pPr marL="0" marR="0" lvl="0" indent="0" algn="l" rtl="0">
              <a:lnSpc>
                <a:spcPct val="100000"/>
              </a:lnSpc>
              <a:spcBef>
                <a:spcPts val="0"/>
              </a:spcBef>
              <a:spcAft>
                <a:spcPts val="0"/>
              </a:spcAft>
              <a:buSzPct val="57143"/>
              <a:buNone/>
            </a:pPr>
            <a:r>
              <a:rPr lang="en-US" sz="2800">
                <a:solidFill>
                  <a:srgbClr val="000000"/>
                </a:solidFill>
                <a:latin typeface="Calibri"/>
                <a:ea typeface="Calibri"/>
                <a:cs typeface="Calibri"/>
                <a:sym typeface="Calibri"/>
              </a:rPr>
              <a:t>3. identify and discuss resilience responses related to online learning in nursing education during the COVID-19 pandemic, and,</a:t>
            </a:r>
            <a:endParaRPr sz="2800">
              <a:latin typeface="Times New Roman"/>
              <a:ea typeface="Times New Roman"/>
              <a:cs typeface="Times New Roman"/>
              <a:sym typeface="Times New Roman"/>
            </a:endParaRPr>
          </a:p>
          <a:p>
            <a:pPr marL="0" marR="0" lvl="0" indent="0" algn="l" rtl="0">
              <a:lnSpc>
                <a:spcPct val="100000"/>
              </a:lnSpc>
              <a:spcBef>
                <a:spcPts val="0"/>
              </a:spcBef>
              <a:spcAft>
                <a:spcPts val="0"/>
              </a:spcAft>
              <a:buSzPct val="57143"/>
              <a:buNone/>
            </a:pPr>
            <a:r>
              <a:rPr lang="en-US" sz="2800">
                <a:solidFill>
                  <a:srgbClr val="000000"/>
                </a:solidFill>
                <a:latin typeface="Calibri"/>
                <a:ea typeface="Calibri"/>
                <a:cs typeface="Calibri"/>
                <a:sym typeface="Calibri"/>
              </a:rPr>
              <a:t> </a:t>
            </a:r>
            <a:endParaRPr sz="2800">
              <a:latin typeface="Times New Roman"/>
              <a:ea typeface="Times New Roman"/>
              <a:cs typeface="Times New Roman"/>
              <a:sym typeface="Times New Roman"/>
            </a:endParaRPr>
          </a:p>
          <a:p>
            <a:pPr marL="0" marR="0" lvl="0" indent="0" algn="l" rtl="0">
              <a:lnSpc>
                <a:spcPct val="100000"/>
              </a:lnSpc>
              <a:spcBef>
                <a:spcPts val="0"/>
              </a:spcBef>
              <a:spcAft>
                <a:spcPts val="0"/>
              </a:spcAft>
              <a:buSzPct val="57143"/>
              <a:buNone/>
            </a:pPr>
            <a:r>
              <a:rPr lang="en-US" sz="2800">
                <a:latin typeface="Calibri"/>
                <a:ea typeface="Calibri"/>
                <a:cs typeface="Calibri"/>
                <a:sym typeface="Calibri"/>
              </a:rPr>
              <a:t>4. evaluate and analyze possible repercussions of the SARS-COV-2 pandemic to the future of nursing education, specifically to online learning and sustainable education.</a:t>
            </a:r>
            <a:endParaRPr sz="2800">
              <a:latin typeface="Times New Roman"/>
              <a:ea typeface="Times New Roman"/>
              <a:cs typeface="Times New Roman"/>
              <a:sym typeface="Times New Roman"/>
            </a:endParaRPr>
          </a:p>
          <a:p>
            <a:pPr marL="609600" lvl="0" indent="-304800" algn="l" rtl="0">
              <a:lnSpc>
                <a:spcPct val="100000"/>
              </a:lnSpc>
              <a:spcBef>
                <a:spcPts val="0"/>
              </a:spcBef>
              <a:spcAft>
                <a:spcPts val="0"/>
              </a:spcAft>
              <a:buSzPct val="59259"/>
              <a:buNone/>
            </a:pPr>
            <a:r>
              <a:rPr lang="en-US" sz="2700"/>
              <a:t>                    </a:t>
            </a:r>
            <a:endParaRPr/>
          </a:p>
          <a:p>
            <a:pPr marL="1981200" lvl="2" indent="-368300" algn="l" rtl="0">
              <a:lnSpc>
                <a:spcPct val="100000"/>
              </a:lnSpc>
              <a:spcBef>
                <a:spcPts val="0"/>
              </a:spcBef>
              <a:spcAft>
                <a:spcPts val="0"/>
              </a:spcAft>
              <a:buSzPct val="59259"/>
              <a:buFont typeface="Courier New"/>
              <a:buNone/>
            </a:pPr>
            <a:endParaRPr sz="2700"/>
          </a:p>
          <a:p>
            <a:pPr marL="762000" lvl="0" indent="-368300" algn="l" rtl="0">
              <a:lnSpc>
                <a:spcPct val="100000"/>
              </a:lnSpc>
              <a:spcBef>
                <a:spcPts val="0"/>
              </a:spcBef>
              <a:spcAft>
                <a:spcPts val="0"/>
              </a:spcAft>
              <a:buSzPct val="50000"/>
              <a:buFont typeface="Arial"/>
              <a:buNone/>
            </a:pPr>
            <a:endParaRPr sz="320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080"/>
        <p:cNvGrpSpPr/>
        <p:nvPr/>
      </p:nvGrpSpPr>
      <p:grpSpPr>
        <a:xfrm>
          <a:off x="0" y="0"/>
          <a:ext cx="0" cy="0"/>
          <a:chOff x="0" y="0"/>
          <a:chExt cx="0" cy="0"/>
        </a:xfrm>
      </p:grpSpPr>
      <p:sp>
        <p:nvSpPr>
          <p:cNvPr id="2081" name="Google Shape;2081;p222"/>
          <p:cNvSpPr txBox="1">
            <a:spLocks noGrp="1"/>
          </p:cNvSpPr>
          <p:nvPr>
            <p:ph type="title"/>
          </p:nvPr>
        </p:nvSpPr>
        <p:spPr>
          <a:xfrm>
            <a:off x="1723735" y="1315601"/>
            <a:ext cx="9262500" cy="9852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br>
              <a:rPr lang="en-US" sz="3200" b="0" i="0" u="none" strike="noStrike" cap="none">
                <a:solidFill>
                  <a:srgbClr val="0C343D"/>
                </a:solidFill>
                <a:latin typeface="Corbel"/>
                <a:ea typeface="Corbel"/>
                <a:cs typeface="Corbel"/>
                <a:sym typeface="Corbel"/>
              </a:rPr>
            </a:br>
            <a:r>
              <a:rPr lang="en-US" sz="3200" b="0" i="0" u="none" strike="noStrike" cap="none">
                <a:solidFill>
                  <a:srgbClr val="0C343D"/>
                </a:solidFill>
                <a:latin typeface="Corbel"/>
                <a:ea typeface="Corbel"/>
                <a:cs typeface="Corbel"/>
                <a:sym typeface="Corbel"/>
              </a:rPr>
              <a:t>PART I</a:t>
            </a:r>
            <a:endParaRPr/>
          </a:p>
        </p:txBody>
      </p:sp>
      <p:sp>
        <p:nvSpPr>
          <p:cNvPr id="2082" name="Google Shape;2082;p222"/>
          <p:cNvSpPr txBox="1">
            <a:spLocks noGrp="1"/>
          </p:cNvSpPr>
          <p:nvPr>
            <p:ph type="subTitle" idx="1"/>
          </p:nvPr>
        </p:nvSpPr>
        <p:spPr>
          <a:xfrm>
            <a:off x="2579757" y="3464560"/>
            <a:ext cx="7704000" cy="1477800"/>
          </a:xfrm>
          <a:prstGeom prst="rect">
            <a:avLst/>
          </a:prstGeom>
          <a:noFill/>
          <a:ln>
            <a:noFill/>
          </a:ln>
        </p:spPr>
        <p:txBody>
          <a:bodyPr spcFirstLastPara="1" wrap="square" lIns="0" tIns="0" rIns="0" bIns="0" anchor="ctr" anchorCtr="0">
            <a:spAutoFit/>
          </a:bodyPr>
          <a:lstStyle/>
          <a:p>
            <a:pPr marL="609600" lvl="0" indent="-304800" algn="ctr" rtl="0">
              <a:lnSpc>
                <a:spcPct val="100000"/>
              </a:lnSpc>
              <a:spcBef>
                <a:spcPts val="0"/>
              </a:spcBef>
              <a:spcAft>
                <a:spcPts val="0"/>
              </a:spcAft>
              <a:buSzPts val="1500"/>
              <a:buNone/>
            </a:pPr>
            <a:r>
              <a:rPr lang="en-US" sz="4800" b="1" i="0" u="none" strike="noStrike" cap="none">
                <a:solidFill>
                  <a:srgbClr val="0C343D"/>
                </a:solidFill>
                <a:latin typeface="Corbel"/>
                <a:ea typeface="Corbel"/>
                <a:cs typeface="Corbel"/>
                <a:sym typeface="Corbel"/>
              </a:rPr>
              <a:t>THE BASICS OF ONLINE LEARNING</a:t>
            </a:r>
            <a:endParaRPr sz="2400" b="1">
              <a:solidFill>
                <a:schemeClr val="dk1"/>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086"/>
        <p:cNvGrpSpPr/>
        <p:nvPr/>
      </p:nvGrpSpPr>
      <p:grpSpPr>
        <a:xfrm>
          <a:off x="0" y="0"/>
          <a:ext cx="0" cy="0"/>
          <a:chOff x="0" y="0"/>
          <a:chExt cx="0" cy="0"/>
        </a:xfrm>
      </p:grpSpPr>
      <p:sp>
        <p:nvSpPr>
          <p:cNvPr id="2087" name="Google Shape;2087;p223"/>
          <p:cNvSpPr txBox="1">
            <a:spLocks noGrp="1"/>
          </p:cNvSpPr>
          <p:nvPr>
            <p:ph type="title"/>
          </p:nvPr>
        </p:nvSpPr>
        <p:spPr>
          <a:xfrm>
            <a:off x="2319480" y="611041"/>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TERMINOLOGIES</a:t>
            </a:r>
            <a:endParaRPr sz="4000"/>
          </a:p>
        </p:txBody>
      </p:sp>
      <p:sp>
        <p:nvSpPr>
          <p:cNvPr id="2088" name="Google Shape;2088;p223"/>
          <p:cNvSpPr txBox="1">
            <a:spLocks noGrp="1"/>
          </p:cNvSpPr>
          <p:nvPr>
            <p:ph type="body" idx="1"/>
          </p:nvPr>
        </p:nvSpPr>
        <p:spPr>
          <a:xfrm>
            <a:off x="1890644" y="2085009"/>
            <a:ext cx="9691500" cy="4046400"/>
          </a:xfrm>
          <a:prstGeom prst="rect">
            <a:avLst/>
          </a:prstGeom>
          <a:noFill/>
          <a:ln>
            <a:noFill/>
          </a:ln>
        </p:spPr>
        <p:txBody>
          <a:bodyPr spcFirstLastPara="1" wrap="square" lIns="0" tIns="0" rIns="0" bIns="0" anchor="t" anchorCtr="0">
            <a:normAutofit fontScale="92500" lnSpcReduction="20000"/>
          </a:bodyPr>
          <a:lstStyle/>
          <a:p>
            <a:pPr marL="609600" lvl="0" indent="-304800" algn="l" rtl="0">
              <a:lnSpc>
                <a:spcPct val="100000"/>
              </a:lnSpc>
              <a:spcBef>
                <a:spcPts val="0"/>
              </a:spcBef>
              <a:spcAft>
                <a:spcPts val="0"/>
              </a:spcAft>
              <a:buSzPct val="46875"/>
              <a:buNone/>
            </a:pPr>
            <a:r>
              <a:rPr lang="en-US" sz="3200"/>
              <a:t>Distance Education </a:t>
            </a:r>
            <a:endParaRPr/>
          </a:p>
          <a:p>
            <a:pPr marL="1371600" lvl="1" indent="-456406" algn="l" rtl="0">
              <a:lnSpc>
                <a:spcPct val="100000"/>
              </a:lnSpc>
              <a:spcBef>
                <a:spcPts val="0"/>
              </a:spcBef>
              <a:spcAft>
                <a:spcPts val="0"/>
              </a:spcAft>
              <a:buSzPct val="51724"/>
              <a:buFont typeface="Courier New"/>
              <a:buChar char="o"/>
            </a:pPr>
            <a:r>
              <a:rPr lang="en-US" sz="2900"/>
              <a:t>Distance Learning</a:t>
            </a:r>
            <a:endParaRPr/>
          </a:p>
          <a:p>
            <a:pPr marL="1981200" lvl="2" indent="-456406" algn="l" rtl="0">
              <a:lnSpc>
                <a:spcPct val="100000"/>
              </a:lnSpc>
              <a:spcBef>
                <a:spcPts val="0"/>
              </a:spcBef>
              <a:spcAft>
                <a:spcPts val="0"/>
              </a:spcAft>
              <a:buSzPct val="55556"/>
              <a:buFont typeface="Courier New"/>
              <a:buChar char="o"/>
            </a:pPr>
            <a:r>
              <a:rPr lang="en-US" sz="2700"/>
              <a:t>Online Learning</a:t>
            </a:r>
            <a:endParaRPr/>
          </a:p>
          <a:p>
            <a:pPr marL="1981200" lvl="2" indent="-456406" algn="l" rtl="0">
              <a:lnSpc>
                <a:spcPct val="100000"/>
              </a:lnSpc>
              <a:spcBef>
                <a:spcPts val="0"/>
              </a:spcBef>
              <a:spcAft>
                <a:spcPts val="0"/>
              </a:spcAft>
              <a:buSzPct val="55556"/>
              <a:buFont typeface="Courier New"/>
              <a:buChar char="o"/>
            </a:pPr>
            <a:r>
              <a:rPr lang="en-US" sz="2700"/>
              <a:t>E-Learning (“Blended Learning”)</a:t>
            </a:r>
            <a:endParaRPr/>
          </a:p>
          <a:p>
            <a:pPr marL="1981200" lvl="2" indent="-456406" algn="l" rtl="0">
              <a:lnSpc>
                <a:spcPct val="100000"/>
              </a:lnSpc>
              <a:spcBef>
                <a:spcPts val="0"/>
              </a:spcBef>
              <a:spcAft>
                <a:spcPts val="0"/>
              </a:spcAft>
              <a:buSzPct val="55556"/>
              <a:buFont typeface="Courier New"/>
              <a:buChar char="o"/>
            </a:pPr>
            <a:r>
              <a:rPr lang="en-US" sz="2700"/>
              <a:t>Technology Learning</a:t>
            </a:r>
            <a:endParaRPr/>
          </a:p>
          <a:p>
            <a:pPr marL="1981200" lvl="2" indent="-456406" algn="l" rtl="0">
              <a:lnSpc>
                <a:spcPct val="100000"/>
              </a:lnSpc>
              <a:spcBef>
                <a:spcPts val="0"/>
              </a:spcBef>
              <a:spcAft>
                <a:spcPts val="0"/>
              </a:spcAft>
              <a:buSzPct val="55556"/>
              <a:buFont typeface="Courier New"/>
              <a:buChar char="o"/>
            </a:pPr>
            <a:r>
              <a:rPr lang="en-US" sz="2700"/>
              <a:t>Mediated Learning</a:t>
            </a:r>
            <a:endParaRPr/>
          </a:p>
          <a:p>
            <a:pPr marL="1981200" lvl="2" indent="-456406" algn="l" rtl="0">
              <a:lnSpc>
                <a:spcPct val="100000"/>
              </a:lnSpc>
              <a:spcBef>
                <a:spcPts val="0"/>
              </a:spcBef>
              <a:spcAft>
                <a:spcPts val="0"/>
              </a:spcAft>
              <a:buSzPct val="55556"/>
              <a:buFont typeface="Courier New"/>
              <a:buChar char="o"/>
            </a:pPr>
            <a:r>
              <a:rPr lang="en-US" sz="2700"/>
              <a:t>Online Collaborative Learning</a:t>
            </a:r>
            <a:endParaRPr/>
          </a:p>
          <a:p>
            <a:pPr marL="1981200" lvl="2" indent="-456406" algn="l" rtl="0">
              <a:lnSpc>
                <a:spcPct val="100000"/>
              </a:lnSpc>
              <a:spcBef>
                <a:spcPts val="0"/>
              </a:spcBef>
              <a:spcAft>
                <a:spcPts val="0"/>
              </a:spcAft>
              <a:buSzPct val="55556"/>
              <a:buFont typeface="Courier New"/>
              <a:buChar char="o"/>
            </a:pPr>
            <a:r>
              <a:rPr lang="en-US" sz="2700"/>
              <a:t>Virtual Learning</a:t>
            </a:r>
            <a:endParaRPr/>
          </a:p>
          <a:p>
            <a:pPr marL="1981200" lvl="2" indent="-456406" algn="l" rtl="0">
              <a:lnSpc>
                <a:spcPct val="100000"/>
              </a:lnSpc>
              <a:spcBef>
                <a:spcPts val="0"/>
              </a:spcBef>
              <a:spcAft>
                <a:spcPts val="0"/>
              </a:spcAft>
              <a:buSzPct val="55556"/>
              <a:buFont typeface="Courier New"/>
              <a:buChar char="o"/>
            </a:pPr>
            <a:r>
              <a:rPr lang="en-US" sz="2700"/>
              <a:t>Web-based Learning  </a:t>
            </a:r>
            <a:endParaRPr/>
          </a:p>
          <a:p>
            <a:pPr marL="2590800" lvl="3" indent="-456406" algn="l" rtl="0">
              <a:lnSpc>
                <a:spcPct val="100000"/>
              </a:lnSpc>
              <a:spcBef>
                <a:spcPts val="0"/>
              </a:spcBef>
              <a:spcAft>
                <a:spcPts val="0"/>
              </a:spcAft>
              <a:buSzPct val="55556"/>
              <a:buFont typeface="Courier New"/>
              <a:buChar char="o"/>
            </a:pPr>
            <a:r>
              <a:rPr lang="en-US" sz="2700"/>
              <a:t>Online Learning Environments                       </a:t>
            </a:r>
            <a:endParaRPr/>
          </a:p>
          <a:p>
            <a:pPr marL="1981200" lvl="2" indent="-368300" algn="l" rtl="0">
              <a:lnSpc>
                <a:spcPct val="100000"/>
              </a:lnSpc>
              <a:spcBef>
                <a:spcPts val="0"/>
              </a:spcBef>
              <a:spcAft>
                <a:spcPts val="0"/>
              </a:spcAft>
              <a:buSzPct val="55556"/>
              <a:buFont typeface="Courier New"/>
              <a:buNone/>
            </a:pPr>
            <a:endParaRPr sz="2700"/>
          </a:p>
          <a:p>
            <a:pPr marL="762000" lvl="0" indent="-368300" algn="l" rtl="0">
              <a:lnSpc>
                <a:spcPct val="100000"/>
              </a:lnSpc>
              <a:spcBef>
                <a:spcPts val="0"/>
              </a:spcBef>
              <a:spcAft>
                <a:spcPts val="0"/>
              </a:spcAft>
              <a:buSzPct val="46875"/>
              <a:buFont typeface="Arial"/>
              <a:buNone/>
            </a:pPr>
            <a:endParaRPr sz="3200"/>
          </a:p>
        </p:txBody>
      </p:sp>
      <p:pic>
        <p:nvPicPr>
          <p:cNvPr id="2089" name="Google Shape;2089;p223"/>
          <p:cNvPicPr preferRelativeResize="0"/>
          <p:nvPr/>
        </p:nvPicPr>
        <p:blipFill rotWithShape="1">
          <a:blip r:embed="rId3">
            <a:alphaModFix/>
          </a:blip>
          <a:srcRect/>
          <a:stretch/>
        </p:blipFill>
        <p:spPr>
          <a:xfrm>
            <a:off x="1890645" y="1226596"/>
            <a:ext cx="2667500" cy="858413"/>
          </a:xfrm>
          <a:prstGeom prst="rect">
            <a:avLst/>
          </a:prstGeom>
          <a:noFill/>
          <a:ln>
            <a:noFill/>
          </a:ln>
        </p:spPr>
      </p:pic>
      <p:pic>
        <p:nvPicPr>
          <p:cNvPr id="2090" name="Google Shape;2090;p223"/>
          <p:cNvPicPr preferRelativeResize="0"/>
          <p:nvPr/>
        </p:nvPicPr>
        <p:blipFill rotWithShape="1">
          <a:blip r:embed="rId4">
            <a:alphaModFix/>
          </a:blip>
          <a:srcRect/>
          <a:stretch/>
        </p:blipFill>
        <p:spPr>
          <a:xfrm>
            <a:off x="9343996" y="3225783"/>
            <a:ext cx="1658908" cy="1256747"/>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2094"/>
        <p:cNvGrpSpPr/>
        <p:nvPr/>
      </p:nvGrpSpPr>
      <p:grpSpPr>
        <a:xfrm>
          <a:off x="0" y="0"/>
          <a:ext cx="0" cy="0"/>
          <a:chOff x="0" y="0"/>
          <a:chExt cx="0" cy="0"/>
        </a:xfrm>
      </p:grpSpPr>
      <p:sp>
        <p:nvSpPr>
          <p:cNvPr id="2095" name="Google Shape;2095;p224"/>
          <p:cNvSpPr txBox="1">
            <a:spLocks noGrp="1"/>
          </p:cNvSpPr>
          <p:nvPr>
            <p:ph type="title"/>
          </p:nvPr>
        </p:nvSpPr>
        <p:spPr>
          <a:xfrm>
            <a:off x="2319480" y="611041"/>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TERMINOLOGIES</a:t>
            </a:r>
            <a:endParaRPr sz="4000"/>
          </a:p>
        </p:txBody>
      </p:sp>
      <p:sp>
        <p:nvSpPr>
          <p:cNvPr id="2096" name="Google Shape;2096;p224"/>
          <p:cNvSpPr txBox="1">
            <a:spLocks noGrp="1"/>
          </p:cNvSpPr>
          <p:nvPr>
            <p:ph type="body" idx="1"/>
          </p:nvPr>
        </p:nvSpPr>
        <p:spPr>
          <a:xfrm>
            <a:off x="1890644" y="1696279"/>
            <a:ext cx="9691500" cy="4435200"/>
          </a:xfrm>
          <a:prstGeom prst="rect">
            <a:avLst/>
          </a:prstGeom>
          <a:noFill/>
          <a:ln>
            <a:noFill/>
          </a:ln>
        </p:spPr>
        <p:txBody>
          <a:bodyPr spcFirstLastPara="1" wrap="square" lIns="0" tIns="0" rIns="0" bIns="0" anchor="t" anchorCtr="0">
            <a:normAutofit lnSpcReduction="10000"/>
          </a:bodyPr>
          <a:lstStyle/>
          <a:p>
            <a:pPr marL="609600" lvl="0" indent="-304800" algn="l" rtl="0">
              <a:lnSpc>
                <a:spcPct val="100000"/>
              </a:lnSpc>
              <a:spcBef>
                <a:spcPts val="0"/>
              </a:spcBef>
              <a:spcAft>
                <a:spcPts val="0"/>
              </a:spcAft>
              <a:buSzPts val="1500"/>
              <a:buNone/>
            </a:pPr>
            <a:r>
              <a:rPr lang="en-US" sz="3200"/>
              <a:t>Distance Education </a:t>
            </a:r>
            <a:endParaRPr/>
          </a:p>
          <a:p>
            <a:pPr marL="1371600" lvl="1" indent="-463550" algn="l" rtl="0">
              <a:lnSpc>
                <a:spcPct val="150000"/>
              </a:lnSpc>
              <a:spcBef>
                <a:spcPts val="0"/>
              </a:spcBef>
              <a:spcAft>
                <a:spcPts val="0"/>
              </a:spcAft>
              <a:buSzPts val="1500"/>
              <a:buFont typeface="Courier New"/>
              <a:buChar char="o"/>
            </a:pPr>
            <a:r>
              <a:rPr lang="en-US" sz="2900"/>
              <a:t>Learning Environments</a:t>
            </a:r>
            <a:endParaRPr/>
          </a:p>
          <a:p>
            <a:pPr marL="1981200" lvl="2" indent="-463550" algn="l" rtl="0">
              <a:lnSpc>
                <a:spcPct val="150000"/>
              </a:lnSpc>
              <a:spcBef>
                <a:spcPts val="0"/>
              </a:spcBef>
              <a:spcAft>
                <a:spcPts val="0"/>
              </a:spcAft>
              <a:buSzPts val="1500"/>
              <a:buFont typeface="Courier New"/>
              <a:buChar char="o"/>
            </a:pPr>
            <a:r>
              <a:rPr lang="en-US" sz="2700"/>
              <a:t>Learning Management Systems (LMS)</a:t>
            </a:r>
            <a:endParaRPr/>
          </a:p>
          <a:p>
            <a:pPr marL="1981200" lvl="2" indent="-463550" algn="l" rtl="0">
              <a:lnSpc>
                <a:spcPct val="150000"/>
              </a:lnSpc>
              <a:spcBef>
                <a:spcPts val="0"/>
              </a:spcBef>
              <a:spcAft>
                <a:spcPts val="0"/>
              </a:spcAft>
              <a:buSzPts val="1500"/>
              <a:buFont typeface="Courier New"/>
              <a:buChar char="o"/>
            </a:pPr>
            <a:r>
              <a:rPr lang="en-US" sz="2700"/>
              <a:t>Course Management System (CMS)</a:t>
            </a:r>
            <a:endParaRPr/>
          </a:p>
          <a:p>
            <a:pPr marL="1981200" lvl="2" indent="-463550" algn="l" rtl="0">
              <a:lnSpc>
                <a:spcPct val="150000"/>
              </a:lnSpc>
              <a:spcBef>
                <a:spcPts val="0"/>
              </a:spcBef>
              <a:spcAft>
                <a:spcPts val="0"/>
              </a:spcAft>
              <a:buSzPts val="1500"/>
              <a:buFont typeface="Courier New"/>
              <a:buChar char="o"/>
            </a:pPr>
            <a:r>
              <a:rPr lang="en-US" sz="2700"/>
              <a:t>Virtual Learning Environment (VLE) </a:t>
            </a:r>
            <a:endParaRPr/>
          </a:p>
          <a:p>
            <a:pPr marL="1981200" lvl="2" indent="-463550" algn="l" rtl="0">
              <a:lnSpc>
                <a:spcPct val="150000"/>
              </a:lnSpc>
              <a:spcBef>
                <a:spcPts val="0"/>
              </a:spcBef>
              <a:spcAft>
                <a:spcPts val="0"/>
              </a:spcAft>
              <a:buSzPts val="1500"/>
              <a:buFont typeface="Courier New"/>
              <a:buChar char="o"/>
            </a:pPr>
            <a:r>
              <a:rPr lang="en-US" sz="2700"/>
              <a:t>Knowledge Management System (KMS) </a:t>
            </a:r>
            <a:endParaRPr/>
          </a:p>
          <a:p>
            <a:pPr marL="1981200" lvl="2" indent="-368300" algn="l" rtl="0">
              <a:lnSpc>
                <a:spcPct val="150000"/>
              </a:lnSpc>
              <a:spcBef>
                <a:spcPts val="0"/>
              </a:spcBef>
              <a:spcAft>
                <a:spcPts val="0"/>
              </a:spcAft>
              <a:buSzPts val="1500"/>
              <a:buFont typeface="Courier New"/>
              <a:buNone/>
            </a:pPr>
            <a:endParaRPr sz="2700"/>
          </a:p>
          <a:p>
            <a:pPr marL="762000" lvl="0" indent="-368300" algn="l" rtl="0">
              <a:lnSpc>
                <a:spcPct val="100000"/>
              </a:lnSpc>
              <a:spcBef>
                <a:spcPts val="0"/>
              </a:spcBef>
              <a:spcAft>
                <a:spcPts val="0"/>
              </a:spcAft>
              <a:buSzPts val="1500"/>
              <a:buFont typeface="Arial"/>
              <a:buNone/>
            </a:pPr>
            <a:endParaRPr sz="3200"/>
          </a:p>
        </p:txBody>
      </p:sp>
      <p:pic>
        <p:nvPicPr>
          <p:cNvPr id="2097" name="Google Shape;2097;p224"/>
          <p:cNvPicPr preferRelativeResize="0"/>
          <p:nvPr/>
        </p:nvPicPr>
        <p:blipFill rotWithShape="1">
          <a:blip r:embed="rId3">
            <a:alphaModFix/>
          </a:blip>
          <a:srcRect/>
          <a:stretch/>
        </p:blipFill>
        <p:spPr>
          <a:xfrm>
            <a:off x="10301356" y="1866901"/>
            <a:ext cx="1280523" cy="914400"/>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2101"/>
        <p:cNvGrpSpPr/>
        <p:nvPr/>
      </p:nvGrpSpPr>
      <p:grpSpPr>
        <a:xfrm>
          <a:off x="0" y="0"/>
          <a:ext cx="0" cy="0"/>
          <a:chOff x="0" y="0"/>
          <a:chExt cx="0" cy="0"/>
        </a:xfrm>
      </p:grpSpPr>
      <p:sp>
        <p:nvSpPr>
          <p:cNvPr id="2102" name="Google Shape;2102;p225"/>
          <p:cNvSpPr txBox="1">
            <a:spLocks noGrp="1"/>
          </p:cNvSpPr>
          <p:nvPr>
            <p:ph type="title"/>
          </p:nvPr>
        </p:nvSpPr>
        <p:spPr>
          <a:xfrm>
            <a:off x="2319480" y="611041"/>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TERMINOLOGIES</a:t>
            </a:r>
            <a:endParaRPr sz="4000"/>
          </a:p>
        </p:txBody>
      </p:sp>
      <p:sp>
        <p:nvSpPr>
          <p:cNvPr id="2103" name="Google Shape;2103;p225"/>
          <p:cNvSpPr txBox="1">
            <a:spLocks noGrp="1"/>
          </p:cNvSpPr>
          <p:nvPr>
            <p:ph type="body" idx="1"/>
          </p:nvPr>
        </p:nvSpPr>
        <p:spPr>
          <a:xfrm>
            <a:off x="1890644" y="1696279"/>
            <a:ext cx="9691500" cy="44352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3200"/>
              <a:t>Distance Education        </a:t>
            </a:r>
            <a:endParaRPr/>
          </a:p>
          <a:p>
            <a:pPr marL="1371600" lvl="1" indent="-463550" algn="l" rtl="0">
              <a:lnSpc>
                <a:spcPct val="150000"/>
              </a:lnSpc>
              <a:spcBef>
                <a:spcPts val="0"/>
              </a:spcBef>
              <a:spcAft>
                <a:spcPts val="0"/>
              </a:spcAft>
              <a:buSzPts val="1500"/>
              <a:buFont typeface="Courier New"/>
              <a:buChar char="o"/>
            </a:pPr>
            <a:r>
              <a:rPr lang="en-US" sz="2900"/>
              <a:t>Online Learning Environment (OLE)</a:t>
            </a:r>
            <a:endParaRPr/>
          </a:p>
          <a:p>
            <a:pPr marL="914400" lvl="1" indent="0" algn="l" rtl="0">
              <a:lnSpc>
                <a:spcPct val="150000"/>
              </a:lnSpc>
              <a:spcBef>
                <a:spcPts val="0"/>
              </a:spcBef>
              <a:spcAft>
                <a:spcPts val="0"/>
              </a:spcAft>
              <a:buSzPts val="1500"/>
              <a:buNone/>
            </a:pPr>
            <a:r>
              <a:rPr lang="en-US" sz="2900"/>
              <a:t>     (webinar, online lecture, virtual meeting)</a:t>
            </a:r>
            <a:endParaRPr/>
          </a:p>
          <a:p>
            <a:pPr marL="1981200" lvl="2" indent="-463550" algn="l" rtl="0">
              <a:lnSpc>
                <a:spcPct val="150000"/>
              </a:lnSpc>
              <a:spcBef>
                <a:spcPts val="0"/>
              </a:spcBef>
              <a:spcAft>
                <a:spcPts val="0"/>
              </a:spcAft>
              <a:buSzPts val="1500"/>
              <a:buFont typeface="Courier New"/>
              <a:buChar char="o"/>
            </a:pPr>
            <a:r>
              <a:rPr lang="en-US" sz="2700"/>
              <a:t>Self-paced Learning (Asynchronous)</a:t>
            </a:r>
            <a:endParaRPr/>
          </a:p>
          <a:p>
            <a:pPr marL="1981200" lvl="2" indent="-463550" algn="l" rtl="0">
              <a:lnSpc>
                <a:spcPct val="150000"/>
              </a:lnSpc>
              <a:spcBef>
                <a:spcPts val="0"/>
              </a:spcBef>
              <a:spcAft>
                <a:spcPts val="0"/>
              </a:spcAft>
              <a:buSzPts val="1500"/>
              <a:buFont typeface="Courier New"/>
              <a:buChar char="o"/>
            </a:pPr>
            <a:r>
              <a:rPr lang="en-US" sz="2700"/>
              <a:t>Self- directed Learning (Independent)</a:t>
            </a:r>
            <a:endParaRPr/>
          </a:p>
          <a:p>
            <a:pPr marL="1981200" lvl="2" indent="-463550" algn="l" rtl="0">
              <a:lnSpc>
                <a:spcPct val="150000"/>
              </a:lnSpc>
              <a:spcBef>
                <a:spcPts val="0"/>
              </a:spcBef>
              <a:spcAft>
                <a:spcPts val="0"/>
              </a:spcAft>
              <a:buSzPts val="1500"/>
              <a:buFont typeface="Courier New"/>
              <a:buChar char="o"/>
            </a:pPr>
            <a:r>
              <a:rPr lang="en-US" sz="2700"/>
              <a:t>Instructor-led Learning</a:t>
            </a:r>
            <a:endParaRPr/>
          </a:p>
          <a:p>
            <a:pPr marL="762000" lvl="0" indent="-368300" algn="l" rtl="0">
              <a:lnSpc>
                <a:spcPct val="100000"/>
              </a:lnSpc>
              <a:spcBef>
                <a:spcPts val="0"/>
              </a:spcBef>
              <a:spcAft>
                <a:spcPts val="0"/>
              </a:spcAft>
              <a:buSzPts val="1500"/>
              <a:buFont typeface="Arial"/>
              <a:buNone/>
            </a:pPr>
            <a:endParaRPr sz="3200"/>
          </a:p>
        </p:txBody>
      </p:sp>
      <p:pic>
        <p:nvPicPr>
          <p:cNvPr id="2104" name="Google Shape;2104;p225"/>
          <p:cNvPicPr preferRelativeResize="0"/>
          <p:nvPr/>
        </p:nvPicPr>
        <p:blipFill rotWithShape="1">
          <a:blip r:embed="rId3">
            <a:alphaModFix/>
          </a:blip>
          <a:srcRect/>
          <a:stretch/>
        </p:blipFill>
        <p:spPr>
          <a:xfrm>
            <a:off x="5715000" y="5355593"/>
            <a:ext cx="1021501" cy="910415"/>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2108"/>
        <p:cNvGrpSpPr/>
        <p:nvPr/>
      </p:nvGrpSpPr>
      <p:grpSpPr>
        <a:xfrm>
          <a:off x="0" y="0"/>
          <a:ext cx="0" cy="0"/>
          <a:chOff x="0" y="0"/>
          <a:chExt cx="0" cy="0"/>
        </a:xfrm>
      </p:grpSpPr>
      <p:sp>
        <p:nvSpPr>
          <p:cNvPr id="2109" name="Google Shape;2109;p226"/>
          <p:cNvSpPr txBox="1">
            <a:spLocks noGrp="1"/>
          </p:cNvSpPr>
          <p:nvPr>
            <p:ph type="title"/>
          </p:nvPr>
        </p:nvSpPr>
        <p:spPr>
          <a:xfrm>
            <a:off x="2319480" y="421404"/>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a:t>     </a:t>
            </a:r>
            <a:r>
              <a:rPr lang="en-US" sz="4000" b="1"/>
              <a:t>THE HISTORICAL EVOLUTION OF DISTANCE EDUCATION</a:t>
            </a:r>
            <a:endParaRPr/>
          </a:p>
        </p:txBody>
      </p:sp>
      <p:sp>
        <p:nvSpPr>
          <p:cNvPr id="2110" name="Google Shape;2110;p226"/>
          <p:cNvSpPr txBox="1">
            <a:spLocks noGrp="1"/>
          </p:cNvSpPr>
          <p:nvPr>
            <p:ph type="body" idx="1"/>
          </p:nvPr>
        </p:nvSpPr>
        <p:spPr>
          <a:xfrm>
            <a:off x="1414272" y="1934464"/>
            <a:ext cx="6234000" cy="3023700"/>
          </a:xfrm>
          <a:prstGeom prst="rect">
            <a:avLst/>
          </a:prstGeom>
          <a:noFill/>
          <a:ln>
            <a:noFill/>
          </a:ln>
        </p:spPr>
        <p:txBody>
          <a:bodyPr spcFirstLastPara="1" wrap="square" lIns="0" tIns="0" rIns="0" bIns="0" anchor="t" anchorCtr="0">
            <a:normAutofit lnSpcReduction="20000"/>
          </a:bodyPr>
          <a:lstStyle/>
          <a:p>
            <a:pPr marL="609600" lvl="0" indent="-304800" algn="l" rtl="0">
              <a:lnSpc>
                <a:spcPct val="100000"/>
              </a:lnSpc>
              <a:spcBef>
                <a:spcPts val="0"/>
              </a:spcBef>
              <a:spcAft>
                <a:spcPts val="0"/>
              </a:spcAft>
              <a:buSzPts val="1600"/>
              <a:buNone/>
            </a:pPr>
            <a:r>
              <a:rPr lang="en-US" sz="2400"/>
              <a:t>1700s: “Correspondence Education”</a:t>
            </a:r>
            <a:endParaRPr/>
          </a:p>
          <a:p>
            <a:pPr marL="609600" lvl="0" indent="-304800" algn="l" rtl="0">
              <a:lnSpc>
                <a:spcPct val="100000"/>
              </a:lnSpc>
              <a:spcBef>
                <a:spcPts val="0"/>
              </a:spcBef>
              <a:spcAft>
                <a:spcPts val="0"/>
              </a:spcAft>
              <a:buSzPts val="1600"/>
              <a:buNone/>
            </a:pPr>
            <a:endParaRPr sz="2400"/>
          </a:p>
          <a:p>
            <a:pPr marL="609600" lvl="0" indent="-304800" algn="l" rtl="0">
              <a:lnSpc>
                <a:spcPct val="100000"/>
              </a:lnSpc>
              <a:spcBef>
                <a:spcPts val="0"/>
              </a:spcBef>
              <a:spcAft>
                <a:spcPts val="0"/>
              </a:spcAft>
              <a:buSzPts val="1600"/>
              <a:buNone/>
            </a:pPr>
            <a:r>
              <a:rPr lang="en-US" sz="2400"/>
              <a:t>1800s:   University of London;  International Correspondence Schools, USA; Home Studies</a:t>
            </a:r>
            <a:endParaRPr/>
          </a:p>
          <a:p>
            <a:pPr marL="609600" lvl="0" indent="-304800" algn="l" rtl="0">
              <a:lnSpc>
                <a:spcPct val="100000"/>
              </a:lnSpc>
              <a:spcBef>
                <a:spcPts val="0"/>
              </a:spcBef>
              <a:spcAft>
                <a:spcPts val="0"/>
              </a:spcAft>
              <a:buSzPts val="1600"/>
              <a:buNone/>
            </a:pPr>
            <a:endParaRPr sz="2400"/>
          </a:p>
          <a:p>
            <a:pPr marL="609600" lvl="0" indent="-304800" algn="l" rtl="0">
              <a:lnSpc>
                <a:spcPct val="100000"/>
              </a:lnSpc>
              <a:spcBef>
                <a:spcPts val="0"/>
              </a:spcBef>
              <a:spcAft>
                <a:spcPts val="0"/>
              </a:spcAft>
              <a:buSzPts val="1600"/>
              <a:buNone/>
            </a:pPr>
            <a:r>
              <a:rPr lang="en-US" sz="2400"/>
              <a:t>1900s: Use of technology (radio, TV, computer), Learning from home, Full online and full web-based learning, virtual learning</a:t>
            </a:r>
            <a:endParaRPr/>
          </a:p>
        </p:txBody>
      </p:sp>
      <p:sp>
        <p:nvSpPr>
          <p:cNvPr id="2111" name="Google Shape;2111;p226"/>
          <p:cNvSpPr txBox="1">
            <a:spLocks noGrp="1"/>
          </p:cNvSpPr>
          <p:nvPr>
            <p:ph type="body" idx="2"/>
          </p:nvPr>
        </p:nvSpPr>
        <p:spPr>
          <a:xfrm>
            <a:off x="7836120" y="1934464"/>
            <a:ext cx="3749100" cy="46656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2700" b="1" i="0" u="none" strike="noStrike" cap="none">
                <a:solidFill>
                  <a:srgbClr val="000000"/>
                </a:solidFill>
                <a:latin typeface="Arial"/>
                <a:ea typeface="Arial"/>
                <a:cs typeface="Arial"/>
                <a:sym typeface="Arial"/>
              </a:rPr>
              <a:t>Today and Beyond</a:t>
            </a:r>
            <a:endParaRPr/>
          </a:p>
          <a:p>
            <a:pPr marL="609600" lvl="0" indent="-304800" algn="l" rtl="0">
              <a:lnSpc>
                <a:spcPct val="100000"/>
              </a:lnSpc>
              <a:spcBef>
                <a:spcPts val="0"/>
              </a:spcBef>
              <a:spcAft>
                <a:spcPts val="0"/>
              </a:spcAft>
              <a:buSzPts val="1500"/>
              <a:buNone/>
            </a:pPr>
            <a:endParaRPr sz="2700" i="0" u="none" strike="noStrike" cap="none">
              <a:solidFill>
                <a:srgbClr val="000000"/>
              </a:solidFill>
              <a:latin typeface="Arial"/>
              <a:ea typeface="Arial"/>
              <a:cs typeface="Arial"/>
              <a:sym typeface="Arial"/>
            </a:endParaRPr>
          </a:p>
          <a:p>
            <a:pPr marL="685800" lvl="0" indent="-387350" algn="l" rtl="0">
              <a:lnSpc>
                <a:spcPct val="100000"/>
              </a:lnSpc>
              <a:spcBef>
                <a:spcPts val="0"/>
              </a:spcBef>
              <a:spcAft>
                <a:spcPts val="0"/>
              </a:spcAft>
              <a:buSzPts val="1500"/>
              <a:buFont typeface="Arial"/>
              <a:buChar char="•"/>
            </a:pPr>
            <a:r>
              <a:rPr lang="en-US" sz="2400"/>
              <a:t>ONLINE LEARNING</a:t>
            </a:r>
            <a:endParaRPr/>
          </a:p>
          <a:p>
            <a:pPr marL="304800" lvl="0" indent="0" algn="l" rtl="0">
              <a:lnSpc>
                <a:spcPct val="100000"/>
              </a:lnSpc>
              <a:spcBef>
                <a:spcPts val="0"/>
              </a:spcBef>
              <a:spcAft>
                <a:spcPts val="0"/>
              </a:spcAft>
              <a:buSzPts val="1500"/>
              <a:buNone/>
            </a:pPr>
            <a:endParaRPr sz="2400"/>
          </a:p>
          <a:p>
            <a:pPr marL="685800" lvl="0" indent="-387350" algn="l" rtl="0">
              <a:lnSpc>
                <a:spcPct val="100000"/>
              </a:lnSpc>
              <a:spcBef>
                <a:spcPts val="0"/>
              </a:spcBef>
              <a:spcAft>
                <a:spcPts val="0"/>
              </a:spcAft>
              <a:buSzPts val="1500"/>
              <a:buFont typeface="Arial"/>
              <a:buChar char="•"/>
            </a:pPr>
            <a:r>
              <a:rPr lang="en-US" sz="2400"/>
              <a:t>MOOCs (Massive Online Open Courses)</a:t>
            </a:r>
            <a:endParaRPr/>
          </a:p>
        </p:txBody>
      </p:sp>
      <p:sp>
        <p:nvSpPr>
          <p:cNvPr id="2112" name="Google Shape;2112;p226"/>
          <p:cNvSpPr txBox="1">
            <a:spLocks noGrp="1"/>
          </p:cNvSpPr>
          <p:nvPr>
            <p:ph type="body" idx="3"/>
          </p:nvPr>
        </p:nvSpPr>
        <p:spPr>
          <a:xfrm>
            <a:off x="1739392" y="5136896"/>
            <a:ext cx="5908800" cy="14631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2400"/>
              <a:t>CHALLENGES:</a:t>
            </a:r>
            <a:endParaRPr/>
          </a:p>
          <a:p>
            <a:pPr marL="685800" lvl="0" indent="-387350" algn="l" rtl="0">
              <a:lnSpc>
                <a:spcPct val="100000"/>
              </a:lnSpc>
              <a:spcBef>
                <a:spcPts val="0"/>
              </a:spcBef>
              <a:spcAft>
                <a:spcPts val="0"/>
              </a:spcAft>
              <a:buSzPts val="1500"/>
              <a:buFont typeface="Arial"/>
              <a:buChar char="•"/>
            </a:pPr>
            <a:r>
              <a:rPr lang="en-US" sz="2400"/>
              <a:t>One-way communication</a:t>
            </a:r>
            <a:endParaRPr/>
          </a:p>
          <a:p>
            <a:pPr marL="685800" lvl="0" indent="-387350" algn="l" rtl="0">
              <a:lnSpc>
                <a:spcPct val="100000"/>
              </a:lnSpc>
              <a:spcBef>
                <a:spcPts val="0"/>
              </a:spcBef>
              <a:spcAft>
                <a:spcPts val="0"/>
              </a:spcAft>
              <a:buSzPts val="1500"/>
              <a:buFont typeface="Arial"/>
              <a:buChar char="•"/>
            </a:pPr>
            <a:r>
              <a:rPr lang="en-US" sz="2400"/>
              <a:t>Lack of technology to facility learning</a:t>
            </a:r>
            <a:endParaRPr/>
          </a:p>
          <a:p>
            <a:pPr marL="685800" lvl="0" indent="-292100" algn="l" rtl="0">
              <a:lnSpc>
                <a:spcPct val="100000"/>
              </a:lnSpc>
              <a:spcBef>
                <a:spcPts val="0"/>
              </a:spcBef>
              <a:spcAft>
                <a:spcPts val="0"/>
              </a:spcAft>
              <a:buSzPts val="1500"/>
              <a:buFont typeface="Arial"/>
              <a:buNone/>
            </a:pPr>
            <a:endParaRPr sz="240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2116"/>
        <p:cNvGrpSpPr/>
        <p:nvPr/>
      </p:nvGrpSpPr>
      <p:grpSpPr>
        <a:xfrm>
          <a:off x="0" y="0"/>
          <a:ext cx="0" cy="0"/>
          <a:chOff x="0" y="0"/>
          <a:chExt cx="0" cy="0"/>
        </a:xfrm>
      </p:grpSpPr>
      <p:sp>
        <p:nvSpPr>
          <p:cNvPr id="2117" name="Google Shape;2117;p227"/>
          <p:cNvSpPr txBox="1">
            <a:spLocks noGrp="1"/>
          </p:cNvSpPr>
          <p:nvPr>
            <p:ph type="title"/>
          </p:nvPr>
        </p:nvSpPr>
        <p:spPr>
          <a:xfrm>
            <a:off x="2319480" y="739059"/>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a:t>     </a:t>
            </a:r>
            <a:r>
              <a:rPr lang="en-US" sz="4000" b="1"/>
              <a:t>HYBRID LEARNING</a:t>
            </a:r>
            <a:endParaRPr/>
          </a:p>
        </p:txBody>
      </p:sp>
      <p:pic>
        <p:nvPicPr>
          <p:cNvPr id="2118" name="Google Shape;2118;p227"/>
          <p:cNvPicPr preferRelativeResize="0"/>
          <p:nvPr/>
        </p:nvPicPr>
        <p:blipFill rotWithShape="1">
          <a:blip r:embed="rId3">
            <a:alphaModFix/>
          </a:blip>
          <a:srcRect/>
          <a:stretch/>
        </p:blipFill>
        <p:spPr>
          <a:xfrm>
            <a:off x="2319481" y="1742400"/>
            <a:ext cx="9262400" cy="4549273"/>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2122"/>
        <p:cNvGrpSpPr/>
        <p:nvPr/>
      </p:nvGrpSpPr>
      <p:grpSpPr>
        <a:xfrm>
          <a:off x="0" y="0"/>
          <a:ext cx="0" cy="0"/>
          <a:chOff x="0" y="0"/>
          <a:chExt cx="0" cy="0"/>
        </a:xfrm>
      </p:grpSpPr>
      <p:sp>
        <p:nvSpPr>
          <p:cNvPr id="2123" name="Google Shape;2123;p228"/>
          <p:cNvSpPr txBox="1">
            <a:spLocks noGrp="1"/>
          </p:cNvSpPr>
          <p:nvPr>
            <p:ph type="title"/>
          </p:nvPr>
        </p:nvSpPr>
        <p:spPr>
          <a:xfrm>
            <a:off x="3092640" y="1219200"/>
            <a:ext cx="12350100" cy="277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500"/>
              <a:buNone/>
            </a:pPr>
            <a:endParaRPr/>
          </a:p>
        </p:txBody>
      </p:sp>
      <p:sp>
        <p:nvSpPr>
          <p:cNvPr id="2124" name="Google Shape;2124;p228"/>
          <p:cNvSpPr txBox="1">
            <a:spLocks noGrp="1"/>
          </p:cNvSpPr>
          <p:nvPr>
            <p:ph type="body" idx="1"/>
          </p:nvPr>
        </p:nvSpPr>
        <p:spPr>
          <a:xfrm>
            <a:off x="5198880" y="5870400"/>
            <a:ext cx="10244100" cy="18189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endParaRPr/>
          </a:p>
        </p:txBody>
      </p:sp>
      <p:pic>
        <p:nvPicPr>
          <p:cNvPr id="2125" name="Google Shape;2125;p228"/>
          <p:cNvPicPr preferRelativeResize="0"/>
          <p:nvPr/>
        </p:nvPicPr>
        <p:blipFill rotWithShape="1">
          <a:blip r:embed="rId3">
            <a:alphaModFix/>
          </a:blip>
          <a:srcRect/>
          <a:stretch/>
        </p:blipFill>
        <p:spPr>
          <a:xfrm>
            <a:off x="2319000" y="0"/>
            <a:ext cx="9262400" cy="68579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97"/>
        <p:cNvGrpSpPr/>
        <p:nvPr/>
      </p:nvGrpSpPr>
      <p:grpSpPr>
        <a:xfrm>
          <a:off x="0" y="0"/>
          <a:ext cx="0" cy="0"/>
          <a:chOff x="0" y="0"/>
          <a:chExt cx="0" cy="0"/>
        </a:xfrm>
      </p:grpSpPr>
      <p:sp>
        <p:nvSpPr>
          <p:cNvPr id="798" name="Google Shape;798;p121"/>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99" name="Google Shape;799;p121"/>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800" name="Google Shape;800;p121"/>
          <p:cNvPicPr preferRelativeResize="0"/>
          <p:nvPr/>
        </p:nvPicPr>
        <p:blipFill>
          <a:blip r:embed="rId4">
            <a:alphaModFix/>
          </a:blip>
          <a:stretch>
            <a:fillRect/>
          </a:stretch>
        </p:blipFill>
        <p:spPr>
          <a:xfrm>
            <a:off x="1872857" y="3669894"/>
            <a:ext cx="2739746" cy="876024"/>
          </a:xfrm>
          <a:prstGeom prst="rect">
            <a:avLst/>
          </a:prstGeom>
          <a:noFill/>
          <a:ln>
            <a:noFill/>
          </a:ln>
        </p:spPr>
      </p:pic>
      <p:sp>
        <p:nvSpPr>
          <p:cNvPr id="801" name="Google Shape;801;p121"/>
          <p:cNvSpPr/>
          <p:nvPr/>
        </p:nvSpPr>
        <p:spPr>
          <a:xfrm>
            <a:off x="1359750" y="460200"/>
            <a:ext cx="10545600" cy="13866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5600" b="1">
                <a:solidFill>
                  <a:srgbClr val="0C343D"/>
                </a:solidFill>
                <a:latin typeface="Corbel"/>
                <a:ea typeface="Corbel"/>
                <a:cs typeface="Corbel"/>
                <a:sym typeface="Corbel"/>
              </a:rPr>
              <a:t>Introduction of JVSMOH Awardee</a:t>
            </a:r>
            <a:endParaRPr sz="5600">
              <a:latin typeface="Corbel"/>
              <a:ea typeface="Corbel"/>
              <a:cs typeface="Corbel"/>
              <a:sym typeface="Corbel"/>
            </a:endParaRPr>
          </a:p>
        </p:txBody>
      </p:sp>
      <p:pic>
        <p:nvPicPr>
          <p:cNvPr id="802" name="Google Shape;802;p121"/>
          <p:cNvPicPr preferRelativeResize="0"/>
          <p:nvPr/>
        </p:nvPicPr>
        <p:blipFill>
          <a:blip r:embed="rId5">
            <a:alphaModFix/>
          </a:blip>
          <a:stretch>
            <a:fillRect/>
          </a:stretch>
        </p:blipFill>
        <p:spPr>
          <a:xfrm>
            <a:off x="7905375" y="1758125"/>
            <a:ext cx="3012569" cy="3851274"/>
          </a:xfrm>
          <a:prstGeom prst="rect">
            <a:avLst/>
          </a:prstGeom>
          <a:noFill/>
          <a:ln>
            <a:noFill/>
          </a:ln>
        </p:spPr>
      </p:pic>
      <p:sp>
        <p:nvSpPr>
          <p:cNvPr id="803" name="Google Shape;803;p121"/>
          <p:cNvSpPr txBox="1"/>
          <p:nvPr/>
        </p:nvSpPr>
        <p:spPr>
          <a:xfrm>
            <a:off x="5674250" y="5609400"/>
            <a:ext cx="6733800" cy="1248600"/>
          </a:xfrm>
          <a:prstGeom prst="rect">
            <a:avLst/>
          </a:prstGeom>
          <a:no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Clr>
                <a:srgbClr val="000000"/>
              </a:buClr>
              <a:buSzPts val="1100"/>
              <a:buFont typeface="Arial"/>
              <a:buNone/>
            </a:pPr>
            <a:r>
              <a:rPr lang="en-US" sz="2600">
                <a:solidFill>
                  <a:srgbClr val="0C343D"/>
                </a:solidFill>
                <a:latin typeface="Corbel"/>
                <a:ea typeface="Corbel"/>
                <a:cs typeface="Corbel"/>
                <a:sym typeface="Corbel"/>
              </a:rPr>
              <a:t>Peregrin Francisco, GN’69, BSN’71, MSA, RN</a:t>
            </a:r>
            <a:endParaRPr sz="2600">
              <a:solidFill>
                <a:srgbClr val="0C343D"/>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1100"/>
              <a:buFont typeface="Arial"/>
              <a:buNone/>
            </a:pPr>
            <a:r>
              <a:rPr lang="en-US" sz="2800">
                <a:solidFill>
                  <a:srgbClr val="0C343D"/>
                </a:solidFill>
                <a:latin typeface="Corbel"/>
                <a:ea typeface="Corbel"/>
                <a:cs typeface="Corbel"/>
                <a:sym typeface="Corbel"/>
              </a:rPr>
              <a:t>            (Gold Jubilarian)</a:t>
            </a:r>
            <a:endParaRPr sz="2800">
              <a:solidFill>
                <a:srgbClr val="0C343D"/>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1100"/>
              <a:buFont typeface="Arial"/>
              <a:buNone/>
            </a:pPr>
            <a:r>
              <a:rPr lang="en-US" sz="2800">
                <a:solidFill>
                  <a:srgbClr val="0C343D"/>
                </a:solidFill>
                <a:latin typeface="Corbel"/>
                <a:ea typeface="Corbel"/>
                <a:cs typeface="Corbel"/>
                <a:sym typeface="Corbel"/>
              </a:rPr>
              <a:t>             JVS Commitee Chai</a:t>
            </a:r>
            <a:r>
              <a:rPr lang="en-US" sz="3000">
                <a:solidFill>
                  <a:srgbClr val="0C343D"/>
                </a:solidFill>
                <a:latin typeface="Corbel"/>
                <a:ea typeface="Corbel"/>
                <a:cs typeface="Corbel"/>
                <a:sym typeface="Corbel"/>
              </a:rPr>
              <a:t>r</a:t>
            </a:r>
            <a:endParaRPr sz="3000">
              <a:solidFill>
                <a:srgbClr val="0C343D"/>
              </a:solidFill>
              <a:latin typeface="Corbel"/>
              <a:ea typeface="Corbel"/>
              <a:cs typeface="Corbel"/>
              <a:sym typeface="Corbe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2129"/>
        <p:cNvGrpSpPr/>
        <p:nvPr/>
      </p:nvGrpSpPr>
      <p:grpSpPr>
        <a:xfrm>
          <a:off x="0" y="0"/>
          <a:ext cx="0" cy="0"/>
          <a:chOff x="0" y="0"/>
          <a:chExt cx="0" cy="0"/>
        </a:xfrm>
      </p:grpSpPr>
      <p:sp>
        <p:nvSpPr>
          <p:cNvPr id="2130" name="Google Shape;2130;p229"/>
          <p:cNvSpPr txBox="1">
            <a:spLocks noGrp="1"/>
          </p:cNvSpPr>
          <p:nvPr>
            <p:ph type="title"/>
          </p:nvPr>
        </p:nvSpPr>
        <p:spPr>
          <a:xfrm>
            <a:off x="2319480" y="631560"/>
            <a:ext cx="9262500" cy="5694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endParaRPr sz="4000"/>
          </a:p>
        </p:txBody>
      </p:sp>
      <p:sp>
        <p:nvSpPr>
          <p:cNvPr id="2131" name="Google Shape;2131;p229"/>
          <p:cNvSpPr txBox="1">
            <a:spLocks noGrp="1"/>
          </p:cNvSpPr>
          <p:nvPr>
            <p:ph type="body" idx="1"/>
          </p:nvPr>
        </p:nvSpPr>
        <p:spPr>
          <a:xfrm>
            <a:off x="1890164" y="1206076"/>
            <a:ext cx="9691500" cy="4435200"/>
          </a:xfrm>
          <a:prstGeom prst="rect">
            <a:avLst/>
          </a:prstGeom>
          <a:noFill/>
          <a:ln>
            <a:noFill/>
          </a:ln>
        </p:spPr>
        <p:txBody>
          <a:bodyPr spcFirstLastPara="1" wrap="square" lIns="0" tIns="0" rIns="0" bIns="0" anchor="t" anchorCtr="0">
            <a:normAutofit/>
          </a:bodyPr>
          <a:lstStyle/>
          <a:p>
            <a:pPr marL="762000" lvl="0" indent="-368300" algn="l" rtl="0">
              <a:lnSpc>
                <a:spcPct val="100000"/>
              </a:lnSpc>
              <a:spcBef>
                <a:spcPts val="0"/>
              </a:spcBef>
              <a:spcAft>
                <a:spcPts val="0"/>
              </a:spcAft>
              <a:buSzPts val="1500"/>
              <a:buFont typeface="Arial"/>
              <a:buNone/>
            </a:pPr>
            <a:endParaRPr sz="3200"/>
          </a:p>
        </p:txBody>
      </p:sp>
      <p:pic>
        <p:nvPicPr>
          <p:cNvPr id="2132" name="Google Shape;2132;p229"/>
          <p:cNvPicPr preferRelativeResize="0"/>
          <p:nvPr/>
        </p:nvPicPr>
        <p:blipFill rotWithShape="1">
          <a:blip r:embed="rId3">
            <a:alphaModFix/>
          </a:blip>
          <a:srcRect/>
          <a:stretch/>
        </p:blipFill>
        <p:spPr>
          <a:xfrm>
            <a:off x="1890164" y="0"/>
            <a:ext cx="9792755" cy="6857998"/>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2136"/>
        <p:cNvGrpSpPr/>
        <p:nvPr/>
      </p:nvGrpSpPr>
      <p:grpSpPr>
        <a:xfrm>
          <a:off x="0" y="0"/>
          <a:ext cx="0" cy="0"/>
          <a:chOff x="0" y="0"/>
          <a:chExt cx="0" cy="0"/>
        </a:xfrm>
      </p:grpSpPr>
      <p:sp>
        <p:nvSpPr>
          <p:cNvPr id="2137" name="Google Shape;2137;p230"/>
          <p:cNvSpPr txBox="1">
            <a:spLocks noGrp="1"/>
          </p:cNvSpPr>
          <p:nvPr>
            <p:ph type="title"/>
          </p:nvPr>
        </p:nvSpPr>
        <p:spPr>
          <a:xfrm>
            <a:off x="2928240" y="246800"/>
            <a:ext cx="8574000" cy="939900"/>
          </a:xfrm>
          <a:prstGeom prst="rect">
            <a:avLst/>
          </a:prstGeom>
          <a:noFill/>
          <a:ln>
            <a:noFill/>
          </a:ln>
        </p:spPr>
        <p:txBody>
          <a:bodyPr spcFirstLastPara="1" wrap="square" lIns="45700" tIns="45700" rIns="45700" bIns="45700" anchor="b" anchorCtr="0">
            <a:noAutofit/>
          </a:bodyPr>
          <a:lstStyle/>
          <a:p>
            <a:pPr marL="0" lvl="0" indent="0" algn="ctr"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ONLINE LEARNING</a:t>
            </a:r>
            <a:endParaRPr/>
          </a:p>
        </p:txBody>
      </p:sp>
      <p:sp>
        <p:nvSpPr>
          <p:cNvPr id="2138" name="Google Shape;2138;p230"/>
          <p:cNvSpPr txBox="1">
            <a:spLocks noGrp="1"/>
          </p:cNvSpPr>
          <p:nvPr>
            <p:ph type="body" idx="1"/>
          </p:nvPr>
        </p:nvSpPr>
        <p:spPr>
          <a:xfrm>
            <a:off x="1441939" y="1332992"/>
            <a:ext cx="4288500" cy="5278500"/>
          </a:xfrm>
          <a:prstGeom prst="rect">
            <a:avLst/>
          </a:prstGeom>
          <a:noFill/>
          <a:ln>
            <a:noFill/>
          </a:ln>
        </p:spPr>
        <p:txBody>
          <a:bodyPr spcFirstLastPara="1" wrap="square" lIns="45700" tIns="45700" rIns="45700" bIns="45700" anchor="t" anchorCtr="0">
            <a:normAutofit/>
          </a:bodyPr>
          <a:lstStyle/>
          <a:p>
            <a:pPr marL="609600" lvl="0" indent="-304800" algn="l" rtl="0">
              <a:lnSpc>
                <a:spcPct val="100000"/>
              </a:lnSpc>
              <a:spcBef>
                <a:spcPts val="0"/>
              </a:spcBef>
              <a:spcAft>
                <a:spcPts val="0"/>
              </a:spcAft>
              <a:buSzPts val="1500"/>
              <a:buNone/>
            </a:pPr>
            <a:r>
              <a:rPr lang="en-US" sz="3200" b="1"/>
              <a:t>Evolution</a:t>
            </a:r>
            <a:r>
              <a:rPr lang="en-US" sz="2400"/>
              <a:t> </a:t>
            </a:r>
            <a:endParaRPr/>
          </a:p>
          <a:p>
            <a:pPr marL="685800" lvl="0" indent="-387350" algn="l" rtl="0">
              <a:lnSpc>
                <a:spcPct val="150000"/>
              </a:lnSpc>
              <a:spcBef>
                <a:spcPts val="0"/>
              </a:spcBef>
              <a:spcAft>
                <a:spcPts val="0"/>
              </a:spcAft>
              <a:buSzPts val="1500"/>
              <a:buFont typeface="Arial"/>
              <a:buChar char="•"/>
            </a:pPr>
            <a:r>
              <a:rPr lang="en-US" sz="2400"/>
              <a:t>1995: WebCT and LMS &gt; Blackboard</a:t>
            </a:r>
            <a:endParaRPr/>
          </a:p>
          <a:p>
            <a:pPr marL="685800" lvl="0" indent="-387350" algn="l" rtl="0">
              <a:lnSpc>
                <a:spcPct val="150000"/>
              </a:lnSpc>
              <a:spcBef>
                <a:spcPts val="0"/>
              </a:spcBef>
              <a:spcAft>
                <a:spcPts val="0"/>
              </a:spcAft>
              <a:buSzPts val="1500"/>
              <a:buFont typeface="Arial"/>
              <a:buChar char="•"/>
            </a:pPr>
            <a:r>
              <a:rPr lang="en-US" sz="2400"/>
              <a:t>e-learning, blended learning, online education, online courses, etc. </a:t>
            </a:r>
            <a:endParaRPr/>
          </a:p>
          <a:p>
            <a:pPr marL="685800" lvl="0" indent="-387350" algn="l" rtl="0">
              <a:lnSpc>
                <a:spcPct val="150000"/>
              </a:lnSpc>
              <a:spcBef>
                <a:spcPts val="0"/>
              </a:spcBef>
              <a:spcAft>
                <a:spcPts val="0"/>
              </a:spcAft>
              <a:buSzPts val="1500"/>
              <a:buFont typeface="Arial"/>
              <a:buChar char="•"/>
            </a:pPr>
            <a:r>
              <a:rPr lang="en-US" sz="2400"/>
              <a:t>Delineate domain &amp; concepts</a:t>
            </a:r>
            <a:endParaRPr/>
          </a:p>
        </p:txBody>
      </p:sp>
      <p:sp>
        <p:nvSpPr>
          <p:cNvPr id="2139" name="Google Shape;2139;p230"/>
          <p:cNvSpPr txBox="1">
            <a:spLocks noGrp="1"/>
          </p:cNvSpPr>
          <p:nvPr>
            <p:ph type="body" idx="2"/>
          </p:nvPr>
        </p:nvSpPr>
        <p:spPr>
          <a:xfrm>
            <a:off x="6461760" y="1332992"/>
            <a:ext cx="4663500" cy="4519200"/>
          </a:xfrm>
          <a:prstGeom prst="rect">
            <a:avLst/>
          </a:prstGeom>
          <a:noFill/>
          <a:ln>
            <a:noFill/>
          </a:ln>
        </p:spPr>
        <p:txBody>
          <a:bodyPr spcFirstLastPara="1" wrap="square" lIns="45700" tIns="45700" rIns="45700" bIns="45700" anchor="t" anchorCtr="0">
            <a:normAutofit/>
          </a:bodyPr>
          <a:lstStyle/>
          <a:p>
            <a:pPr marL="609600" marR="0" lvl="0" indent="-304800" algn="l" rtl="0">
              <a:lnSpc>
                <a:spcPct val="150000"/>
              </a:lnSpc>
              <a:spcBef>
                <a:spcPts val="0"/>
              </a:spcBef>
              <a:spcAft>
                <a:spcPts val="0"/>
              </a:spcAft>
              <a:buClr>
                <a:srgbClr val="000000"/>
              </a:buClr>
              <a:buSzPts val="1500"/>
              <a:buFont typeface="Arial"/>
              <a:buNone/>
            </a:pPr>
            <a:r>
              <a:rPr lang="en-US" sz="2700" b="1"/>
              <a:t>Important to Review</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Definitions</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Overlapping concepts</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Common Elements</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Usage of Key Elements</a:t>
            </a:r>
            <a:endParaRPr/>
          </a:p>
          <a:p>
            <a:pPr marL="1371600" lvl="1" indent="-463550" algn="l" rtl="0">
              <a:lnSpc>
                <a:spcPct val="150000"/>
              </a:lnSpc>
              <a:spcBef>
                <a:spcPts val="0"/>
              </a:spcBef>
              <a:spcAft>
                <a:spcPts val="0"/>
              </a:spcAft>
              <a:buSzPts val="1500"/>
              <a:buFont typeface="Arial"/>
              <a:buChar char="•"/>
            </a:pPr>
            <a:r>
              <a:rPr lang="en-US" sz="2500"/>
              <a:t>Challenges</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2143"/>
        <p:cNvGrpSpPr/>
        <p:nvPr/>
      </p:nvGrpSpPr>
      <p:grpSpPr>
        <a:xfrm>
          <a:off x="0" y="0"/>
          <a:ext cx="0" cy="0"/>
          <a:chOff x="0" y="0"/>
          <a:chExt cx="0" cy="0"/>
        </a:xfrm>
      </p:grpSpPr>
      <p:sp>
        <p:nvSpPr>
          <p:cNvPr id="2144" name="Google Shape;2144;p231"/>
          <p:cNvSpPr txBox="1">
            <a:spLocks noGrp="1"/>
          </p:cNvSpPr>
          <p:nvPr>
            <p:ph type="title"/>
          </p:nvPr>
        </p:nvSpPr>
        <p:spPr>
          <a:xfrm>
            <a:off x="2319480" y="373889"/>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ONLINE LEARNING</a:t>
            </a:r>
            <a:endParaRPr sz="4000"/>
          </a:p>
        </p:txBody>
      </p:sp>
      <p:sp>
        <p:nvSpPr>
          <p:cNvPr id="2145" name="Google Shape;2145;p231"/>
          <p:cNvSpPr txBox="1">
            <a:spLocks noGrp="1"/>
          </p:cNvSpPr>
          <p:nvPr>
            <p:ph type="body" idx="1"/>
          </p:nvPr>
        </p:nvSpPr>
        <p:spPr>
          <a:xfrm>
            <a:off x="1890644" y="1226596"/>
            <a:ext cx="9691500" cy="5446800"/>
          </a:xfrm>
          <a:prstGeom prst="rect">
            <a:avLst/>
          </a:prstGeom>
          <a:noFill/>
          <a:ln>
            <a:noFill/>
          </a:ln>
        </p:spPr>
        <p:txBody>
          <a:bodyPr spcFirstLastPara="1" wrap="square" lIns="0" tIns="0" rIns="0" bIns="0" anchor="t" anchorCtr="0">
            <a:normAutofit fontScale="85000" lnSpcReduction="20000"/>
          </a:bodyPr>
          <a:lstStyle/>
          <a:p>
            <a:pPr marL="609600" lvl="0" indent="-304800" algn="l" rtl="0">
              <a:lnSpc>
                <a:spcPct val="100000"/>
              </a:lnSpc>
              <a:spcBef>
                <a:spcPts val="0"/>
              </a:spcBef>
              <a:spcAft>
                <a:spcPts val="0"/>
              </a:spcAft>
              <a:buSzPct val="53125"/>
              <a:buNone/>
            </a:pPr>
            <a:r>
              <a:rPr lang="en-US" sz="3200" b="1"/>
              <a:t>DEFINITIONS</a:t>
            </a:r>
            <a:endParaRPr/>
          </a:p>
          <a:p>
            <a:pPr marL="609600" lvl="0" indent="-304800" algn="l" rtl="0">
              <a:lnSpc>
                <a:spcPct val="100000"/>
              </a:lnSpc>
              <a:spcBef>
                <a:spcPts val="0"/>
              </a:spcBef>
              <a:spcAft>
                <a:spcPts val="0"/>
              </a:spcAft>
              <a:buSzPct val="53125"/>
              <a:buNone/>
            </a:pPr>
            <a:endParaRPr sz="3200" b="1"/>
          </a:p>
          <a:p>
            <a:pPr marL="762000" lvl="0" indent="-460058" algn="l" rtl="0">
              <a:lnSpc>
                <a:spcPct val="100000"/>
              </a:lnSpc>
              <a:spcBef>
                <a:spcPts val="0"/>
              </a:spcBef>
              <a:spcAft>
                <a:spcPts val="0"/>
              </a:spcAft>
              <a:buSzPct val="62963"/>
              <a:buFont typeface="Arial"/>
              <a:buChar char="•"/>
            </a:pPr>
            <a:r>
              <a:rPr lang="en-US" sz="2700"/>
              <a:t>(2002): “the use of the internet in some way to enhance the interaction between teacher and student”. </a:t>
            </a:r>
            <a:endParaRPr/>
          </a:p>
          <a:p>
            <a:pPr marL="1371600" lvl="1" indent="-460058" algn="l" rtl="0">
              <a:lnSpc>
                <a:spcPct val="100000"/>
              </a:lnSpc>
              <a:spcBef>
                <a:spcPts val="0"/>
              </a:spcBef>
              <a:spcAft>
                <a:spcPts val="0"/>
              </a:spcAft>
              <a:buSzPct val="62963"/>
              <a:buFont typeface="Arial"/>
              <a:buChar char="•"/>
            </a:pPr>
            <a:r>
              <a:rPr lang="en-US" sz="2700"/>
              <a:t>Asynchronous and synchronous interaction, classroom-based instruction and as well as distance education modes</a:t>
            </a:r>
            <a:endParaRPr/>
          </a:p>
          <a:p>
            <a:pPr marL="1371600" lvl="1" indent="-460058" algn="l" rtl="0">
              <a:lnSpc>
                <a:spcPct val="100000"/>
              </a:lnSpc>
              <a:spcBef>
                <a:spcPts val="0"/>
              </a:spcBef>
              <a:spcAft>
                <a:spcPts val="0"/>
              </a:spcAft>
              <a:buSzPct val="62963"/>
              <a:buFont typeface="Arial"/>
              <a:buChar char="•"/>
            </a:pPr>
            <a:r>
              <a:rPr lang="en-US" sz="2700"/>
              <a:t>Other terms synonymous with online learning are ‘web-based education’ and ‘e-learning’. (Curtain, 2002)</a:t>
            </a:r>
            <a:endParaRPr/>
          </a:p>
          <a:p>
            <a:pPr marL="1371600" lvl="1" indent="-368300" algn="l" rtl="0">
              <a:lnSpc>
                <a:spcPct val="100000"/>
              </a:lnSpc>
              <a:spcBef>
                <a:spcPts val="0"/>
              </a:spcBef>
              <a:spcAft>
                <a:spcPts val="0"/>
              </a:spcAft>
              <a:buSzPct val="62963"/>
              <a:buFont typeface="Arial"/>
              <a:buNone/>
            </a:pPr>
            <a:endParaRPr sz="2700"/>
          </a:p>
          <a:p>
            <a:pPr marL="762000" lvl="0" indent="-460058" algn="l" rtl="0">
              <a:lnSpc>
                <a:spcPct val="100000"/>
              </a:lnSpc>
              <a:spcBef>
                <a:spcPts val="0"/>
              </a:spcBef>
              <a:spcAft>
                <a:spcPts val="0"/>
              </a:spcAft>
              <a:buSzPct val="62963"/>
              <a:buFont typeface="Arial"/>
              <a:buChar char="•"/>
            </a:pPr>
            <a:r>
              <a:rPr lang="en-US" sz="2700"/>
              <a:t>(2017):  “the bridging of the space between the teacher and the student through the use of web-based technologies” (Lee, 2017; Moore et al., 2011; Ryan et al.,2016).(2016)</a:t>
            </a:r>
            <a:endParaRPr/>
          </a:p>
          <a:p>
            <a:pPr marL="304800" lvl="0" indent="0" algn="l" rtl="0">
              <a:lnSpc>
                <a:spcPct val="100000"/>
              </a:lnSpc>
              <a:spcBef>
                <a:spcPts val="0"/>
              </a:spcBef>
              <a:spcAft>
                <a:spcPts val="0"/>
              </a:spcAft>
              <a:buSzPct val="62963"/>
              <a:buNone/>
            </a:pPr>
            <a:endParaRPr sz="2700"/>
          </a:p>
          <a:p>
            <a:pPr marL="304800" marR="0" lvl="0" indent="0" algn="l" rtl="0">
              <a:lnSpc>
                <a:spcPct val="150000"/>
              </a:lnSpc>
              <a:spcBef>
                <a:spcPts val="0"/>
              </a:spcBef>
              <a:spcAft>
                <a:spcPts val="0"/>
              </a:spcAft>
              <a:buClr>
                <a:srgbClr val="000000"/>
              </a:buClr>
              <a:buSzPct val="53125"/>
              <a:buNone/>
            </a:pPr>
            <a:r>
              <a:rPr lang="en-US" sz="3200" b="1" i="0" u="none" strike="noStrike" cap="none">
                <a:solidFill>
                  <a:srgbClr val="000000"/>
                </a:solidFill>
                <a:latin typeface="Arial"/>
                <a:ea typeface="Arial"/>
                <a:cs typeface="Arial"/>
                <a:sym typeface="Arial"/>
              </a:rPr>
              <a:t>CONCEPTS</a:t>
            </a:r>
            <a:endParaRPr/>
          </a:p>
          <a:p>
            <a:pPr marL="762000" marR="0" lvl="0" indent="-460058" algn="l" rtl="0">
              <a:lnSpc>
                <a:spcPct val="150000"/>
              </a:lnSpc>
              <a:spcBef>
                <a:spcPts val="0"/>
              </a:spcBef>
              <a:spcAft>
                <a:spcPts val="0"/>
              </a:spcAft>
              <a:buClr>
                <a:srgbClr val="000000"/>
              </a:buClr>
              <a:buSzPct val="62963"/>
              <a:buFont typeface="Arial"/>
              <a:buChar char="•"/>
            </a:pPr>
            <a:r>
              <a:rPr lang="en-US" sz="2700" i="0" u="none" strike="noStrike" cap="none">
                <a:solidFill>
                  <a:srgbClr val="000000"/>
                </a:solidFill>
                <a:latin typeface="Arial"/>
                <a:ea typeface="Arial"/>
                <a:cs typeface="Arial"/>
                <a:sym typeface="Arial"/>
              </a:rPr>
              <a:t>Connectivity, Flexibility, Accessibility, Interactivity</a:t>
            </a:r>
            <a:endParaRPr/>
          </a:p>
          <a:p>
            <a:pPr marL="762000" lvl="0" indent="-368300" algn="l" rtl="0">
              <a:lnSpc>
                <a:spcPct val="100000"/>
              </a:lnSpc>
              <a:spcBef>
                <a:spcPts val="0"/>
              </a:spcBef>
              <a:spcAft>
                <a:spcPts val="0"/>
              </a:spcAft>
              <a:buSzPct val="53125"/>
              <a:buFont typeface="Arial"/>
              <a:buNone/>
            </a:pPr>
            <a:endParaRPr sz="320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2149"/>
        <p:cNvGrpSpPr/>
        <p:nvPr/>
      </p:nvGrpSpPr>
      <p:grpSpPr>
        <a:xfrm>
          <a:off x="0" y="0"/>
          <a:ext cx="0" cy="0"/>
          <a:chOff x="0" y="0"/>
          <a:chExt cx="0" cy="0"/>
        </a:xfrm>
      </p:grpSpPr>
      <p:sp>
        <p:nvSpPr>
          <p:cNvPr id="2150" name="Google Shape;2150;p232"/>
          <p:cNvSpPr txBox="1">
            <a:spLocks noGrp="1"/>
          </p:cNvSpPr>
          <p:nvPr>
            <p:ph type="title"/>
          </p:nvPr>
        </p:nvSpPr>
        <p:spPr>
          <a:xfrm>
            <a:off x="2319480" y="373889"/>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ONLINE LEARNING</a:t>
            </a:r>
            <a:endParaRPr sz="4000"/>
          </a:p>
        </p:txBody>
      </p:sp>
      <p:sp>
        <p:nvSpPr>
          <p:cNvPr id="2151" name="Google Shape;2151;p232"/>
          <p:cNvSpPr txBox="1">
            <a:spLocks noGrp="1"/>
          </p:cNvSpPr>
          <p:nvPr>
            <p:ph type="body" idx="1"/>
          </p:nvPr>
        </p:nvSpPr>
        <p:spPr>
          <a:xfrm>
            <a:off x="1890644" y="1440873"/>
            <a:ext cx="9691500" cy="4690500"/>
          </a:xfrm>
          <a:prstGeom prst="rect">
            <a:avLst/>
          </a:prstGeom>
          <a:noFill/>
          <a:ln>
            <a:noFill/>
          </a:ln>
        </p:spPr>
        <p:txBody>
          <a:bodyPr spcFirstLastPara="1" wrap="square" lIns="0" tIns="0" rIns="0" bIns="0" anchor="t" anchorCtr="0">
            <a:normAutofit lnSpcReduction="10000"/>
          </a:bodyPr>
          <a:lstStyle/>
          <a:p>
            <a:pPr marL="304800" marR="0" lvl="0" indent="0" algn="l" rtl="0">
              <a:lnSpc>
                <a:spcPct val="150000"/>
              </a:lnSpc>
              <a:spcBef>
                <a:spcPts val="0"/>
              </a:spcBef>
              <a:spcAft>
                <a:spcPts val="0"/>
              </a:spcAft>
              <a:buClr>
                <a:srgbClr val="000000"/>
              </a:buClr>
              <a:buSzPts val="1500"/>
              <a:buNone/>
            </a:pPr>
            <a:r>
              <a:rPr lang="en-US" sz="2700" b="1"/>
              <a:t>COMMON ELEMENTS </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Technology</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Time</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Interactivity</a:t>
            </a:r>
            <a:endParaRPr/>
          </a:p>
          <a:p>
            <a:pPr marL="762000" marR="0" lvl="0" indent="-463550" algn="l" rtl="0">
              <a:lnSpc>
                <a:spcPct val="150000"/>
              </a:lnSpc>
              <a:spcBef>
                <a:spcPts val="0"/>
              </a:spcBef>
              <a:spcAft>
                <a:spcPts val="0"/>
              </a:spcAft>
              <a:buClr>
                <a:srgbClr val="000000"/>
              </a:buClr>
              <a:buSzPts val="1500"/>
              <a:buFont typeface="Arial"/>
              <a:buChar char="•"/>
            </a:pPr>
            <a:r>
              <a:rPr lang="en-US" sz="2700"/>
              <a:t>Physical Distance</a:t>
            </a:r>
            <a:endParaRPr/>
          </a:p>
          <a:p>
            <a:pPr marL="762000" marR="0" lvl="0" indent="-463550" algn="l" rtl="0">
              <a:lnSpc>
                <a:spcPct val="150000"/>
              </a:lnSpc>
              <a:spcBef>
                <a:spcPts val="0"/>
              </a:spcBef>
              <a:spcAft>
                <a:spcPts val="0"/>
              </a:spcAft>
              <a:buClr>
                <a:srgbClr val="000000"/>
              </a:buClr>
              <a:buSzPts val="1500"/>
              <a:buFont typeface="Arial"/>
              <a:buChar char="•"/>
            </a:pPr>
            <a:r>
              <a:rPr lang="en-US" sz="2700" i="0" u="none" strike="noStrike" cap="none">
                <a:solidFill>
                  <a:srgbClr val="000000"/>
                </a:solidFill>
                <a:latin typeface="Arial"/>
                <a:ea typeface="Arial"/>
                <a:cs typeface="Arial"/>
                <a:sym typeface="Arial"/>
              </a:rPr>
              <a:t>Educational Context</a:t>
            </a:r>
            <a:endParaRPr/>
          </a:p>
          <a:p>
            <a:pPr marL="762000" marR="0" lvl="0" indent="-368300" algn="l" rtl="0">
              <a:lnSpc>
                <a:spcPct val="150000"/>
              </a:lnSpc>
              <a:spcBef>
                <a:spcPts val="0"/>
              </a:spcBef>
              <a:spcAft>
                <a:spcPts val="0"/>
              </a:spcAft>
              <a:buClr>
                <a:srgbClr val="000000"/>
              </a:buClr>
              <a:buSzPts val="1500"/>
              <a:buFont typeface="Arial"/>
              <a:buNone/>
            </a:pPr>
            <a:endParaRPr sz="2700" i="0" u="none" strike="noStrike" cap="none">
              <a:solidFill>
                <a:srgbClr val="000000"/>
              </a:solidFill>
              <a:latin typeface="Arial"/>
              <a:ea typeface="Arial"/>
              <a:cs typeface="Arial"/>
              <a:sym typeface="Arial"/>
            </a:endParaRPr>
          </a:p>
          <a:p>
            <a:pPr marL="762000" lvl="0" indent="-368300" algn="l" rtl="0">
              <a:lnSpc>
                <a:spcPct val="100000"/>
              </a:lnSpc>
              <a:spcBef>
                <a:spcPts val="0"/>
              </a:spcBef>
              <a:spcAft>
                <a:spcPts val="0"/>
              </a:spcAft>
              <a:buSzPts val="1500"/>
              <a:buFont typeface="Arial"/>
              <a:buNone/>
            </a:pPr>
            <a:endParaRPr sz="320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2155"/>
        <p:cNvGrpSpPr/>
        <p:nvPr/>
      </p:nvGrpSpPr>
      <p:grpSpPr>
        <a:xfrm>
          <a:off x="0" y="0"/>
          <a:ext cx="0" cy="0"/>
          <a:chOff x="0" y="0"/>
          <a:chExt cx="0" cy="0"/>
        </a:xfrm>
      </p:grpSpPr>
      <p:sp>
        <p:nvSpPr>
          <p:cNvPr id="2156" name="Google Shape;2156;p233"/>
          <p:cNvSpPr txBox="1">
            <a:spLocks noGrp="1"/>
          </p:cNvSpPr>
          <p:nvPr>
            <p:ph type="title"/>
          </p:nvPr>
        </p:nvSpPr>
        <p:spPr>
          <a:xfrm>
            <a:off x="2319480" y="373889"/>
            <a:ext cx="9262500" cy="6156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ONLINE LEARNING</a:t>
            </a:r>
            <a:endParaRPr sz="4000"/>
          </a:p>
        </p:txBody>
      </p:sp>
      <p:sp>
        <p:nvSpPr>
          <p:cNvPr id="2157" name="Google Shape;2157;p233"/>
          <p:cNvSpPr txBox="1">
            <a:spLocks noGrp="1"/>
          </p:cNvSpPr>
          <p:nvPr>
            <p:ph type="body" idx="1"/>
          </p:nvPr>
        </p:nvSpPr>
        <p:spPr>
          <a:xfrm>
            <a:off x="1890644" y="1440873"/>
            <a:ext cx="9691500" cy="4690500"/>
          </a:xfrm>
          <a:prstGeom prst="rect">
            <a:avLst/>
          </a:prstGeom>
          <a:noFill/>
          <a:ln>
            <a:noFill/>
          </a:ln>
        </p:spPr>
        <p:txBody>
          <a:bodyPr spcFirstLastPara="1" wrap="square" lIns="0" tIns="0" rIns="0" bIns="0" anchor="t" anchorCtr="0">
            <a:normAutofit/>
          </a:bodyPr>
          <a:lstStyle/>
          <a:p>
            <a:pPr marL="304800" marR="0" lvl="0" indent="0" algn="l" rtl="0">
              <a:lnSpc>
                <a:spcPct val="150000"/>
              </a:lnSpc>
              <a:spcBef>
                <a:spcPts val="0"/>
              </a:spcBef>
              <a:spcAft>
                <a:spcPts val="0"/>
              </a:spcAft>
              <a:buClr>
                <a:srgbClr val="000000"/>
              </a:buClr>
              <a:buSzPts val="1500"/>
              <a:buNone/>
            </a:pPr>
            <a:r>
              <a:rPr lang="en-US" sz="2700" b="1" i="0" u="none" strike="noStrike" cap="none">
                <a:solidFill>
                  <a:srgbClr val="000000"/>
                </a:solidFill>
                <a:latin typeface="Arial"/>
                <a:ea typeface="Arial"/>
                <a:cs typeface="Arial"/>
                <a:sym typeface="Arial"/>
              </a:rPr>
              <a:t>USAGE OF KEY ELEMENTS</a:t>
            </a:r>
            <a:endParaRPr/>
          </a:p>
          <a:p>
            <a:pPr marL="762000" marR="0" lvl="0" indent="-463550" algn="l" rtl="0">
              <a:lnSpc>
                <a:spcPct val="150000"/>
              </a:lnSpc>
              <a:spcBef>
                <a:spcPts val="0"/>
              </a:spcBef>
              <a:spcAft>
                <a:spcPts val="0"/>
              </a:spcAft>
              <a:buClr>
                <a:srgbClr val="000000"/>
              </a:buClr>
              <a:buSzPts val="1500"/>
              <a:buFont typeface="Arial"/>
              <a:buChar char="•"/>
            </a:pPr>
            <a:r>
              <a:rPr lang="en-US" sz="2400"/>
              <a:t>Challenges:</a:t>
            </a:r>
            <a:endParaRPr/>
          </a:p>
          <a:p>
            <a:pPr marL="1371600" lvl="1" indent="-463550" algn="l" rtl="0">
              <a:lnSpc>
                <a:spcPct val="150000"/>
              </a:lnSpc>
              <a:spcBef>
                <a:spcPts val="0"/>
              </a:spcBef>
              <a:spcAft>
                <a:spcPts val="0"/>
              </a:spcAft>
              <a:buSzPts val="1500"/>
              <a:buFont typeface="Arial"/>
              <a:buChar char="•"/>
            </a:pPr>
            <a:r>
              <a:rPr lang="en-US" sz="2400" i="0" u="none" strike="noStrike" cap="none">
                <a:solidFill>
                  <a:srgbClr val="000000"/>
                </a:solidFill>
                <a:latin typeface="Arial"/>
                <a:ea typeface="Arial"/>
                <a:cs typeface="Arial"/>
                <a:sym typeface="Arial"/>
              </a:rPr>
              <a:t>Concept of </a:t>
            </a:r>
            <a:r>
              <a:rPr lang="en-US" sz="2400"/>
              <a:t>Learning itself</a:t>
            </a:r>
            <a:endParaRPr/>
          </a:p>
          <a:p>
            <a:pPr marL="1981200" lvl="2" indent="-463550" algn="l" rtl="0">
              <a:lnSpc>
                <a:spcPct val="150000"/>
              </a:lnSpc>
              <a:spcBef>
                <a:spcPts val="0"/>
              </a:spcBef>
              <a:spcAft>
                <a:spcPts val="0"/>
              </a:spcAft>
              <a:buSzPts val="1500"/>
              <a:buFont typeface="Arial"/>
              <a:buChar char="•"/>
            </a:pPr>
            <a:r>
              <a:rPr lang="en-US" sz="2400"/>
              <a:t>Student engagement, cognition, awareness, retention</a:t>
            </a:r>
            <a:endParaRPr/>
          </a:p>
          <a:p>
            <a:pPr marL="1981200" lvl="2" indent="-463550" algn="l" rtl="0">
              <a:lnSpc>
                <a:spcPct val="150000"/>
              </a:lnSpc>
              <a:spcBef>
                <a:spcPts val="0"/>
              </a:spcBef>
              <a:spcAft>
                <a:spcPts val="0"/>
              </a:spcAft>
              <a:buSzPts val="1500"/>
              <a:buFont typeface="Arial"/>
              <a:buChar char="•"/>
            </a:pPr>
            <a:r>
              <a:rPr lang="en-US" sz="2400"/>
              <a:t>Learning Techniques, Outcomes</a:t>
            </a:r>
            <a:endParaRPr/>
          </a:p>
          <a:p>
            <a:pPr marL="1371600" lvl="1" indent="-463550" algn="l" rtl="0">
              <a:lnSpc>
                <a:spcPct val="150000"/>
              </a:lnSpc>
              <a:spcBef>
                <a:spcPts val="0"/>
              </a:spcBef>
              <a:spcAft>
                <a:spcPts val="0"/>
              </a:spcAft>
              <a:buSzPts val="1500"/>
              <a:buFont typeface="Arial"/>
              <a:buChar char="•"/>
            </a:pPr>
            <a:r>
              <a:rPr lang="en-US" sz="2400" i="0" u="none" strike="noStrike" cap="none">
                <a:solidFill>
                  <a:srgbClr val="000000"/>
                </a:solidFill>
                <a:latin typeface="Arial"/>
                <a:ea typeface="Arial"/>
                <a:cs typeface="Arial"/>
                <a:sym typeface="Arial"/>
              </a:rPr>
              <a:t>Domain</a:t>
            </a:r>
            <a:endParaRPr/>
          </a:p>
          <a:p>
            <a:pPr marL="1371600" lvl="1" indent="-463550" algn="l" rtl="0">
              <a:lnSpc>
                <a:spcPct val="150000"/>
              </a:lnSpc>
              <a:spcBef>
                <a:spcPts val="0"/>
              </a:spcBef>
              <a:spcAft>
                <a:spcPts val="0"/>
              </a:spcAft>
              <a:buSzPts val="1500"/>
              <a:buFont typeface="Arial"/>
              <a:buChar char="•"/>
            </a:pPr>
            <a:r>
              <a:rPr lang="en-US" sz="2400"/>
              <a:t>Evolving definitions based on evolving technologies</a:t>
            </a:r>
            <a:endParaRPr sz="2400" i="0" u="none" strike="noStrike" cap="none">
              <a:solidFill>
                <a:srgbClr val="000000"/>
              </a:solidFill>
              <a:latin typeface="Arial"/>
              <a:ea typeface="Arial"/>
              <a:cs typeface="Arial"/>
              <a:sym typeface="Arial"/>
            </a:endParaRPr>
          </a:p>
          <a:p>
            <a:pPr marL="762000" lvl="0" indent="-368300" algn="l" rtl="0">
              <a:lnSpc>
                <a:spcPct val="100000"/>
              </a:lnSpc>
              <a:spcBef>
                <a:spcPts val="0"/>
              </a:spcBef>
              <a:spcAft>
                <a:spcPts val="0"/>
              </a:spcAft>
              <a:buSzPts val="1500"/>
              <a:buFont typeface="Arial"/>
              <a:buNone/>
            </a:pPr>
            <a:endParaRPr sz="320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2161"/>
        <p:cNvGrpSpPr/>
        <p:nvPr/>
      </p:nvGrpSpPr>
      <p:grpSpPr>
        <a:xfrm>
          <a:off x="0" y="0"/>
          <a:ext cx="0" cy="0"/>
          <a:chOff x="0" y="0"/>
          <a:chExt cx="0" cy="0"/>
        </a:xfrm>
      </p:grpSpPr>
      <p:sp>
        <p:nvSpPr>
          <p:cNvPr id="2162" name="Google Shape;2162;p234"/>
          <p:cNvSpPr txBox="1">
            <a:spLocks noGrp="1"/>
          </p:cNvSpPr>
          <p:nvPr>
            <p:ph type="title"/>
          </p:nvPr>
        </p:nvSpPr>
        <p:spPr>
          <a:xfrm>
            <a:off x="2319480" y="58488"/>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MAJOR ISSUES </a:t>
            </a:r>
            <a:r>
              <a:rPr lang="en-US" sz="4000" b="1"/>
              <a:t>R</a:t>
            </a:r>
            <a:r>
              <a:rPr lang="en-US" sz="4000" b="1" i="0" u="none" strike="noStrike" cap="none">
                <a:solidFill>
                  <a:srgbClr val="000000"/>
                </a:solidFill>
                <a:latin typeface="Arial"/>
                <a:ea typeface="Arial"/>
                <a:cs typeface="Arial"/>
                <a:sym typeface="Arial"/>
              </a:rPr>
              <a:t>ELATED TO ONLINE EDUCATION</a:t>
            </a:r>
            <a:endParaRPr/>
          </a:p>
        </p:txBody>
      </p:sp>
      <p:grpSp>
        <p:nvGrpSpPr>
          <p:cNvPr id="2163" name="Google Shape;2163;p234"/>
          <p:cNvGrpSpPr/>
          <p:nvPr/>
        </p:nvGrpSpPr>
        <p:grpSpPr>
          <a:xfrm>
            <a:off x="3823564" y="1319953"/>
            <a:ext cx="6351402" cy="5479574"/>
            <a:chOff x="1128090" y="-285685"/>
            <a:chExt cx="4763671" cy="4109783"/>
          </a:xfrm>
        </p:grpSpPr>
        <p:sp>
          <p:nvSpPr>
            <p:cNvPr id="2164" name="Google Shape;2164;p234"/>
            <p:cNvSpPr/>
            <p:nvPr/>
          </p:nvSpPr>
          <p:spPr>
            <a:xfrm>
              <a:off x="3154918" y="1503204"/>
              <a:ext cx="663900" cy="1202100"/>
            </a:xfrm>
            <a:prstGeom prst="roundRect">
              <a:avLst>
                <a:gd name="adj" fmla="val 16667"/>
              </a:avLst>
            </a:prstGeom>
            <a:solidFill>
              <a:schemeClr val="dk2"/>
            </a:solidFill>
            <a:ln w="254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65" name="Google Shape;2165;p234"/>
            <p:cNvSpPr txBox="1"/>
            <p:nvPr/>
          </p:nvSpPr>
          <p:spPr>
            <a:xfrm>
              <a:off x="3187321" y="1535607"/>
              <a:ext cx="599100" cy="1137300"/>
            </a:xfrm>
            <a:prstGeom prst="rect">
              <a:avLst/>
            </a:prstGeom>
            <a:noFill/>
            <a:ln>
              <a:noFill/>
            </a:ln>
          </p:spPr>
          <p:txBody>
            <a:bodyPr spcFirstLastPara="1" wrap="square" lIns="47400" tIns="47400" rIns="47400" bIns="47400"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en-US" sz="1900" b="0" i="0" u="none" strike="noStrike" cap="none">
                  <a:solidFill>
                    <a:srgbClr val="C00000"/>
                  </a:solidFill>
                  <a:latin typeface="Arial"/>
                  <a:ea typeface="Arial"/>
                  <a:cs typeface="Arial"/>
                  <a:sym typeface="Arial"/>
                </a:rPr>
                <a:t>Major</a:t>
              </a:r>
              <a:endParaRPr sz="1900"/>
            </a:p>
            <a:p>
              <a:pPr marL="0" marR="0" lvl="0" indent="0" algn="ctr" rtl="0">
                <a:lnSpc>
                  <a:spcPct val="90000"/>
                </a:lnSpc>
                <a:spcBef>
                  <a:spcPts val="700"/>
                </a:spcBef>
                <a:spcAft>
                  <a:spcPts val="0"/>
                </a:spcAft>
                <a:buClr>
                  <a:srgbClr val="000000"/>
                </a:buClr>
                <a:buSzPts val="1900"/>
                <a:buFont typeface="Arial"/>
                <a:buNone/>
              </a:pPr>
              <a:r>
                <a:rPr lang="en-US" sz="1900" b="0" i="0" u="none" strike="noStrike" cap="none">
                  <a:solidFill>
                    <a:srgbClr val="C00000"/>
                  </a:solidFill>
                  <a:latin typeface="Arial"/>
                  <a:ea typeface="Arial"/>
                  <a:cs typeface="Arial"/>
                  <a:sym typeface="Arial"/>
                </a:rPr>
                <a:t>Issues</a:t>
              </a:r>
              <a:endParaRPr sz="1900"/>
            </a:p>
          </p:txBody>
        </p:sp>
        <p:sp>
          <p:nvSpPr>
            <p:cNvPr id="2166" name="Google Shape;2166;p234"/>
            <p:cNvSpPr/>
            <p:nvPr/>
          </p:nvSpPr>
          <p:spPr>
            <a:xfrm rot="-5400000">
              <a:off x="3338003" y="1354404"/>
              <a:ext cx="297600" cy="0"/>
            </a:xfrm>
            <a:custGeom>
              <a:avLst/>
              <a:gdLst/>
              <a:ahLst/>
              <a:cxnLst/>
              <a:rect l="l" t="t" r="r" b="b"/>
              <a:pathLst>
                <a:path w="120000" h="120000" extrusionOk="0">
                  <a:moveTo>
                    <a:pt x="0" y="0"/>
                  </a:moveTo>
                  <a:lnTo>
                    <a:pt x="120000" y="0"/>
                  </a:lnTo>
                </a:path>
              </a:pathLst>
            </a:custGeom>
            <a:noFill/>
            <a:ln w="25400" cap="flat" cmpd="sng">
              <a:solidFill>
                <a:srgbClr val="848484"/>
              </a:solidFill>
              <a:prstDash val="solid"/>
              <a:round/>
              <a:headEnd type="none" w="sm" len="sm"/>
              <a:tailEnd type="none" w="sm" len="sm"/>
            </a:ln>
          </p:spPr>
          <p:txBody>
            <a:bodyPr/>
            <a:lstStyle/>
            <a:p>
              <a:endParaRPr lang="en-US"/>
            </a:p>
          </p:txBody>
        </p:sp>
        <p:sp>
          <p:nvSpPr>
            <p:cNvPr id="2167" name="Google Shape;2167;p234"/>
            <p:cNvSpPr/>
            <p:nvPr/>
          </p:nvSpPr>
          <p:spPr>
            <a:xfrm>
              <a:off x="1660265" y="-285685"/>
              <a:ext cx="3653100" cy="1491300"/>
            </a:xfrm>
            <a:prstGeom prst="roundRect">
              <a:avLst>
                <a:gd name="adj" fmla="val 16667"/>
              </a:avLst>
            </a:prstGeom>
            <a:solidFill>
              <a:schemeClr val="dk2"/>
            </a:solidFill>
            <a:ln w="254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68" name="Google Shape;2168;p234"/>
            <p:cNvSpPr txBox="1"/>
            <p:nvPr/>
          </p:nvSpPr>
          <p:spPr>
            <a:xfrm>
              <a:off x="1733068" y="-212882"/>
              <a:ext cx="3507600" cy="1345800"/>
            </a:xfrm>
            <a:prstGeom prst="rect">
              <a:avLst/>
            </a:prstGeom>
            <a:noFill/>
            <a:ln>
              <a:noFill/>
            </a:ln>
          </p:spPr>
          <p:txBody>
            <a:bodyPr spcFirstLastPara="1" wrap="square" lIns="54175" tIns="54175" rIns="54175" bIns="54175"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US" sz="2100" b="1" i="0" u="sng" strike="noStrike" cap="none">
                  <a:solidFill>
                    <a:srgbClr val="267B62"/>
                  </a:solidFill>
                  <a:latin typeface="Arial"/>
                  <a:ea typeface="Arial"/>
                  <a:cs typeface="Arial"/>
                  <a:sym typeface="Arial"/>
                </a:rPr>
                <a:t>Students</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Participation/Engagement</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Expectations</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Readiness</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Time &amp; Technology</a:t>
              </a:r>
              <a:endParaRPr sz="1900"/>
            </a:p>
          </p:txBody>
        </p:sp>
        <p:sp>
          <p:nvSpPr>
            <p:cNvPr id="2169" name="Google Shape;2169;p234"/>
            <p:cNvSpPr/>
            <p:nvPr/>
          </p:nvSpPr>
          <p:spPr>
            <a:xfrm rot="1481150">
              <a:off x="3805791" y="2315595"/>
              <a:ext cx="282299" cy="0"/>
            </a:xfrm>
            <a:custGeom>
              <a:avLst/>
              <a:gdLst/>
              <a:ahLst/>
              <a:cxnLst/>
              <a:rect l="l" t="t" r="r" b="b"/>
              <a:pathLst>
                <a:path w="120000" h="120000" extrusionOk="0">
                  <a:moveTo>
                    <a:pt x="0" y="0"/>
                  </a:moveTo>
                  <a:lnTo>
                    <a:pt x="120000" y="0"/>
                  </a:lnTo>
                </a:path>
              </a:pathLst>
            </a:custGeom>
            <a:noFill/>
            <a:ln w="25400" cap="flat" cmpd="sng">
              <a:solidFill>
                <a:srgbClr val="848484"/>
              </a:solidFill>
              <a:prstDash val="solid"/>
              <a:round/>
              <a:headEnd type="none" w="sm" len="sm"/>
              <a:tailEnd type="none" w="sm" len="sm"/>
            </a:ln>
          </p:spPr>
          <p:txBody>
            <a:bodyPr/>
            <a:lstStyle/>
            <a:p>
              <a:endParaRPr lang="en-US"/>
            </a:p>
          </p:txBody>
        </p:sp>
        <p:sp>
          <p:nvSpPr>
            <p:cNvPr id="2170" name="Google Shape;2170;p234"/>
            <p:cNvSpPr/>
            <p:nvPr/>
          </p:nvSpPr>
          <p:spPr>
            <a:xfrm>
              <a:off x="4075261" y="1864834"/>
              <a:ext cx="1816500" cy="1853100"/>
            </a:xfrm>
            <a:prstGeom prst="roundRect">
              <a:avLst>
                <a:gd name="adj" fmla="val 16667"/>
              </a:avLst>
            </a:prstGeom>
            <a:solidFill>
              <a:schemeClr val="dk2"/>
            </a:solidFill>
            <a:ln w="254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71" name="Google Shape;2171;p234"/>
            <p:cNvSpPr txBox="1"/>
            <p:nvPr/>
          </p:nvSpPr>
          <p:spPr>
            <a:xfrm>
              <a:off x="4163939" y="1953512"/>
              <a:ext cx="1639200" cy="1675800"/>
            </a:xfrm>
            <a:prstGeom prst="rect">
              <a:avLst/>
            </a:prstGeom>
            <a:noFill/>
            <a:ln>
              <a:noFill/>
            </a:ln>
          </p:spPr>
          <p:txBody>
            <a:bodyPr spcFirstLastPara="1" wrap="square" lIns="54175" tIns="54175" rIns="54175" bIns="54175"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US" sz="2100" b="1" i="0" u="sng" strike="noStrike" cap="none">
                  <a:solidFill>
                    <a:srgbClr val="267B62"/>
                  </a:solidFill>
                  <a:latin typeface="Arial"/>
                  <a:ea typeface="Arial"/>
                  <a:cs typeface="Arial"/>
                  <a:sym typeface="Arial"/>
                </a:rPr>
                <a:t>Curriculum</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Content Development</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Delivery, Instructional Strategy</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Others</a:t>
              </a:r>
              <a:endParaRPr sz="1900"/>
            </a:p>
          </p:txBody>
        </p:sp>
        <p:sp>
          <p:nvSpPr>
            <p:cNvPr id="2172" name="Google Shape;2172;p234"/>
            <p:cNvSpPr/>
            <p:nvPr/>
          </p:nvSpPr>
          <p:spPr>
            <a:xfrm rot="9000535">
              <a:off x="2985243" y="2341361"/>
              <a:ext cx="181849" cy="0"/>
            </a:xfrm>
            <a:custGeom>
              <a:avLst/>
              <a:gdLst/>
              <a:ahLst/>
              <a:cxnLst/>
              <a:rect l="l" t="t" r="r" b="b"/>
              <a:pathLst>
                <a:path w="120000" h="120000" extrusionOk="0">
                  <a:moveTo>
                    <a:pt x="0" y="0"/>
                  </a:moveTo>
                  <a:lnTo>
                    <a:pt x="120000" y="0"/>
                  </a:lnTo>
                </a:path>
              </a:pathLst>
            </a:custGeom>
            <a:noFill/>
            <a:ln w="25400" cap="flat" cmpd="sng">
              <a:solidFill>
                <a:srgbClr val="848484"/>
              </a:solidFill>
              <a:prstDash val="solid"/>
              <a:round/>
              <a:headEnd type="none" w="sm" len="sm"/>
              <a:tailEnd type="none" w="sm" len="sm"/>
            </a:ln>
          </p:spPr>
          <p:txBody>
            <a:bodyPr/>
            <a:lstStyle/>
            <a:p>
              <a:endParaRPr lang="en-US"/>
            </a:p>
          </p:txBody>
        </p:sp>
        <p:sp>
          <p:nvSpPr>
            <p:cNvPr id="2173" name="Google Shape;2173;p234"/>
            <p:cNvSpPr/>
            <p:nvPr/>
          </p:nvSpPr>
          <p:spPr>
            <a:xfrm>
              <a:off x="1128090" y="2028898"/>
              <a:ext cx="1869300" cy="1795200"/>
            </a:xfrm>
            <a:prstGeom prst="roundRect">
              <a:avLst>
                <a:gd name="adj" fmla="val 16667"/>
              </a:avLst>
            </a:prstGeom>
            <a:solidFill>
              <a:schemeClr val="dk2"/>
            </a:solidFill>
            <a:ln w="2540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74" name="Google Shape;2174;p234"/>
            <p:cNvSpPr txBox="1"/>
            <p:nvPr/>
          </p:nvSpPr>
          <p:spPr>
            <a:xfrm>
              <a:off x="1215719" y="2116527"/>
              <a:ext cx="1694100" cy="1619700"/>
            </a:xfrm>
            <a:prstGeom prst="rect">
              <a:avLst/>
            </a:prstGeom>
            <a:noFill/>
            <a:ln>
              <a:noFill/>
            </a:ln>
          </p:spPr>
          <p:txBody>
            <a:bodyPr spcFirstLastPara="1" wrap="square" lIns="54175" tIns="54175" rIns="54175" bIns="54175" anchor="ctr" anchorCtr="0">
              <a:noAutofit/>
            </a:bodyPr>
            <a:lstStyle/>
            <a:p>
              <a:pPr marL="0" marR="0" lvl="0" indent="0" algn="ctr" rtl="0">
                <a:lnSpc>
                  <a:spcPct val="90000"/>
                </a:lnSpc>
                <a:spcBef>
                  <a:spcPts val="0"/>
                </a:spcBef>
                <a:spcAft>
                  <a:spcPts val="0"/>
                </a:spcAft>
                <a:buClr>
                  <a:srgbClr val="000000"/>
                </a:buClr>
                <a:buSzPts val="2100"/>
                <a:buFont typeface="Arial"/>
                <a:buNone/>
              </a:pPr>
              <a:r>
                <a:rPr lang="en-US" sz="2100" b="1" i="0" u="sng" strike="noStrike" cap="none">
                  <a:solidFill>
                    <a:srgbClr val="267B62"/>
                  </a:solidFill>
                  <a:latin typeface="Arial"/>
                  <a:ea typeface="Arial"/>
                  <a:cs typeface="Arial"/>
                  <a:sym typeface="Arial"/>
                </a:rPr>
                <a:t>Educators</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Roles, Interest &amp; Preparation</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Time and Technology</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rgbClr val="267B62"/>
                  </a:solidFill>
                  <a:latin typeface="Arial"/>
                  <a:ea typeface="Arial"/>
                  <a:cs typeface="Arial"/>
                  <a:sym typeface="Arial"/>
                </a:rPr>
                <a:t>Communication</a:t>
              </a:r>
              <a:endParaRPr sz="1900"/>
            </a:p>
          </p:txBody>
        </p:sp>
      </p:grpSp>
      <p:sp>
        <p:nvSpPr>
          <p:cNvPr id="2175" name="Google Shape;2175;p234"/>
          <p:cNvSpPr txBox="1">
            <a:spLocks noGrp="1"/>
          </p:cNvSpPr>
          <p:nvPr>
            <p:ph type="sldNum" idx="4294967295"/>
          </p:nvPr>
        </p:nvSpPr>
        <p:spPr>
          <a:xfrm>
            <a:off x="10972800" y="8631936"/>
            <a:ext cx="1011900" cy="329100"/>
          </a:xfrm>
          <a:prstGeom prst="rect">
            <a:avLst/>
          </a:prstGeom>
          <a:noFill/>
          <a:ln>
            <a:noFill/>
          </a:ln>
        </p:spPr>
        <p:txBody>
          <a:bodyPr spcFirstLastPara="1" wrap="square" lIns="121900" tIns="60925" rIns="121900" bIns="60925" anchor="t" anchorCtr="0">
            <a:noAutofit/>
          </a:bodyPr>
          <a:lstStyle/>
          <a:p>
            <a:pPr marL="0" marR="0" lvl="0" indent="0" algn="r" rtl="0">
              <a:lnSpc>
                <a:spcPct val="100000"/>
              </a:lnSpc>
              <a:spcBef>
                <a:spcPts val="0"/>
              </a:spcBef>
              <a:spcAft>
                <a:spcPts val="0"/>
              </a:spcAft>
              <a:buClr>
                <a:srgbClr val="000000"/>
              </a:buClr>
              <a:buSzPts val="1600"/>
              <a:buFont typeface="Arial"/>
              <a:buNone/>
            </a:pPr>
            <a:fld id="{00000000-1234-1234-1234-123412341234}" type="slidenum">
              <a:rPr lang="en-US" sz="1600" b="0" i="0" u="none" strike="noStrike" cap="none">
                <a:solidFill>
                  <a:srgbClr val="D28E28"/>
                </a:solidFill>
                <a:latin typeface="Arial"/>
                <a:ea typeface="Arial"/>
                <a:cs typeface="Arial"/>
                <a:sym typeface="Arial"/>
              </a:rPr>
              <a:t>125</a:t>
            </a:fld>
            <a:endParaRPr sz="1600" b="0" i="0" u="none" strike="noStrike" cap="none">
              <a:solidFill>
                <a:srgbClr val="D28E28"/>
              </a:solidFill>
              <a:latin typeface="Arial"/>
              <a:ea typeface="Arial"/>
              <a:cs typeface="Arial"/>
              <a:sym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179"/>
        <p:cNvGrpSpPr/>
        <p:nvPr/>
      </p:nvGrpSpPr>
      <p:grpSpPr>
        <a:xfrm>
          <a:off x="0" y="0"/>
          <a:ext cx="0" cy="0"/>
          <a:chOff x="0" y="0"/>
          <a:chExt cx="0" cy="0"/>
        </a:xfrm>
      </p:grpSpPr>
      <p:sp>
        <p:nvSpPr>
          <p:cNvPr id="2180" name="Google Shape;2180;p235"/>
          <p:cNvSpPr txBox="1">
            <a:spLocks noGrp="1"/>
          </p:cNvSpPr>
          <p:nvPr>
            <p:ph type="title"/>
          </p:nvPr>
        </p:nvSpPr>
        <p:spPr>
          <a:xfrm>
            <a:off x="1723735" y="1315601"/>
            <a:ext cx="9262500" cy="9852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br>
              <a:rPr lang="en-US" sz="3200" b="0" i="0" u="none" strike="noStrike" cap="none">
                <a:solidFill>
                  <a:srgbClr val="0C343D"/>
                </a:solidFill>
                <a:latin typeface="Corbel"/>
                <a:ea typeface="Corbel"/>
                <a:cs typeface="Corbel"/>
                <a:sym typeface="Corbel"/>
              </a:rPr>
            </a:br>
            <a:r>
              <a:rPr lang="en-US" sz="3200" b="0" i="0" u="none" strike="noStrike" cap="none">
                <a:solidFill>
                  <a:srgbClr val="0C343D"/>
                </a:solidFill>
                <a:latin typeface="Corbel"/>
                <a:ea typeface="Corbel"/>
                <a:cs typeface="Corbel"/>
                <a:sym typeface="Corbel"/>
              </a:rPr>
              <a:t>PART II</a:t>
            </a:r>
            <a:endParaRPr/>
          </a:p>
        </p:txBody>
      </p:sp>
      <p:sp>
        <p:nvSpPr>
          <p:cNvPr id="2181" name="Google Shape;2181;p235"/>
          <p:cNvSpPr txBox="1">
            <a:spLocks noGrp="1"/>
          </p:cNvSpPr>
          <p:nvPr>
            <p:ph type="subTitle" idx="1"/>
          </p:nvPr>
        </p:nvSpPr>
        <p:spPr>
          <a:xfrm>
            <a:off x="2579757" y="3095229"/>
            <a:ext cx="7704000" cy="2216400"/>
          </a:xfrm>
          <a:prstGeom prst="rect">
            <a:avLst/>
          </a:prstGeom>
          <a:noFill/>
          <a:ln>
            <a:noFill/>
          </a:ln>
        </p:spPr>
        <p:txBody>
          <a:bodyPr spcFirstLastPara="1" wrap="square" lIns="0" tIns="0" rIns="0" bIns="0" anchor="ctr" anchorCtr="0">
            <a:spAutoFit/>
          </a:bodyPr>
          <a:lstStyle/>
          <a:p>
            <a:pPr marL="609600" lvl="0" indent="-304800" algn="ctr" rtl="0">
              <a:lnSpc>
                <a:spcPct val="100000"/>
              </a:lnSpc>
              <a:spcBef>
                <a:spcPts val="0"/>
              </a:spcBef>
              <a:spcAft>
                <a:spcPts val="0"/>
              </a:spcAft>
              <a:buSzPts val="1500"/>
              <a:buNone/>
            </a:pPr>
            <a:r>
              <a:rPr lang="en-US" sz="4800" b="1" i="0" u="none" strike="noStrike" cap="none">
                <a:solidFill>
                  <a:srgbClr val="0C343D"/>
                </a:solidFill>
                <a:latin typeface="Corbel"/>
                <a:ea typeface="Corbel"/>
                <a:cs typeface="Corbel"/>
                <a:sym typeface="Corbel"/>
              </a:rPr>
              <a:t>ONLINE LEARNING AND THE SARS-COV-2 PANDEMIC</a:t>
            </a:r>
            <a:endParaRPr sz="2400" b="1">
              <a:solidFill>
                <a:schemeClr val="dk1"/>
              </a:solidFil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sp>
        <p:nvSpPr>
          <p:cNvPr id="2186" name="Google Shape;2186;p236"/>
          <p:cNvSpPr txBox="1">
            <a:spLocks noGrp="1"/>
          </p:cNvSpPr>
          <p:nvPr>
            <p:ph type="title"/>
          </p:nvPr>
        </p:nvSpPr>
        <p:spPr>
          <a:xfrm>
            <a:off x="2319480" y="303265"/>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a:t>THE IMPACT OF THE SARS-COV-2 PANDEMIC WORLDWIDE</a:t>
            </a:r>
            <a:endParaRPr sz="4000"/>
          </a:p>
        </p:txBody>
      </p:sp>
      <p:sp>
        <p:nvSpPr>
          <p:cNvPr id="2187" name="Google Shape;2187;p236"/>
          <p:cNvSpPr txBox="1">
            <a:spLocks noGrp="1"/>
          </p:cNvSpPr>
          <p:nvPr>
            <p:ph type="body" idx="1"/>
          </p:nvPr>
        </p:nvSpPr>
        <p:spPr>
          <a:xfrm>
            <a:off x="1890644" y="1696279"/>
            <a:ext cx="9691500" cy="44352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endParaRPr sz="3200"/>
          </a:p>
          <a:p>
            <a:pPr marL="762000" lvl="0" indent="-368300" algn="l" rtl="0">
              <a:lnSpc>
                <a:spcPct val="100000"/>
              </a:lnSpc>
              <a:spcBef>
                <a:spcPts val="0"/>
              </a:spcBef>
              <a:spcAft>
                <a:spcPts val="0"/>
              </a:spcAft>
              <a:buSzPts val="1500"/>
              <a:buFont typeface="Arial"/>
              <a:buNone/>
            </a:pPr>
            <a:endParaRPr sz="3200"/>
          </a:p>
        </p:txBody>
      </p:sp>
      <p:pic>
        <p:nvPicPr>
          <p:cNvPr id="2188" name="Google Shape;2188;p236"/>
          <p:cNvPicPr preferRelativeResize="0"/>
          <p:nvPr/>
        </p:nvPicPr>
        <p:blipFill rotWithShape="1">
          <a:blip r:embed="rId3">
            <a:alphaModFix/>
          </a:blip>
          <a:srcRect/>
          <a:stretch/>
        </p:blipFill>
        <p:spPr>
          <a:xfrm>
            <a:off x="2794000" y="1534372"/>
            <a:ext cx="8317410" cy="4979471"/>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sp>
        <p:nvSpPr>
          <p:cNvPr id="2193" name="Google Shape;2193;p237"/>
          <p:cNvSpPr txBox="1">
            <a:spLocks noGrp="1"/>
          </p:cNvSpPr>
          <p:nvPr>
            <p:ph type="title"/>
          </p:nvPr>
        </p:nvSpPr>
        <p:spPr>
          <a:xfrm>
            <a:off x="2319480" y="388181"/>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THE IMPACT OF THE SARS-COV-2 PANDEMIC WORLDWIDE</a:t>
            </a:r>
            <a:endParaRPr/>
          </a:p>
        </p:txBody>
      </p:sp>
      <p:sp>
        <p:nvSpPr>
          <p:cNvPr id="2194" name="Google Shape;2194;p237"/>
          <p:cNvSpPr txBox="1">
            <a:spLocks noGrp="1"/>
          </p:cNvSpPr>
          <p:nvPr>
            <p:ph type="body" idx="1"/>
          </p:nvPr>
        </p:nvSpPr>
        <p:spPr>
          <a:xfrm>
            <a:off x="1608667" y="1811867"/>
            <a:ext cx="6039600" cy="5046000"/>
          </a:xfrm>
          <a:prstGeom prst="rect">
            <a:avLst/>
          </a:prstGeom>
          <a:noFill/>
          <a:ln>
            <a:noFill/>
          </a:ln>
        </p:spPr>
        <p:txBody>
          <a:bodyPr spcFirstLastPara="1" wrap="square" lIns="0" tIns="0" rIns="0" bIns="0" anchor="t" anchorCtr="0">
            <a:normAutofit lnSpcReduction="10000"/>
          </a:bodyPr>
          <a:lstStyle/>
          <a:p>
            <a:pPr marL="762000" lvl="0" indent="-463550" algn="l" rtl="0">
              <a:lnSpc>
                <a:spcPct val="100000"/>
              </a:lnSpc>
              <a:spcBef>
                <a:spcPts val="0"/>
              </a:spcBef>
              <a:spcAft>
                <a:spcPts val="0"/>
              </a:spcAft>
              <a:buSzPts val="1500"/>
              <a:buFont typeface="Arial"/>
              <a:buChar char="•"/>
            </a:pPr>
            <a:r>
              <a:rPr lang="en-US" sz="2900" b="0" i="0">
                <a:solidFill>
                  <a:srgbClr val="202124"/>
                </a:solidFill>
                <a:latin typeface="Roboto"/>
                <a:ea typeface="Roboto"/>
                <a:cs typeface="Roboto"/>
                <a:sym typeface="Roboto"/>
              </a:rPr>
              <a:t>Public Health Emergency of International Concern (January 30, 2020)</a:t>
            </a:r>
            <a:endParaRPr/>
          </a:p>
          <a:p>
            <a:pPr marL="762000" lvl="0" indent="-463550" algn="l" rtl="0">
              <a:lnSpc>
                <a:spcPct val="100000"/>
              </a:lnSpc>
              <a:spcBef>
                <a:spcPts val="0"/>
              </a:spcBef>
              <a:spcAft>
                <a:spcPts val="0"/>
              </a:spcAft>
              <a:buSzPts val="1500"/>
              <a:buFont typeface="Arial"/>
              <a:buChar char="•"/>
            </a:pPr>
            <a:r>
              <a:rPr lang="en-US" sz="2900">
                <a:solidFill>
                  <a:srgbClr val="202124"/>
                </a:solidFill>
                <a:latin typeface="Roboto"/>
                <a:ea typeface="Roboto"/>
                <a:cs typeface="Roboto"/>
                <a:sym typeface="Roboto"/>
              </a:rPr>
              <a:t>A Pandemic (March 11, 2020)</a:t>
            </a:r>
            <a:endParaRPr sz="2900">
              <a:latin typeface="Calibri"/>
              <a:ea typeface="Calibri"/>
              <a:cs typeface="Calibri"/>
              <a:sym typeface="Calibri"/>
            </a:endParaRPr>
          </a:p>
          <a:p>
            <a:pPr marL="762000" lvl="0" indent="-463550" algn="l" rtl="0">
              <a:lnSpc>
                <a:spcPct val="100000"/>
              </a:lnSpc>
              <a:spcBef>
                <a:spcPts val="0"/>
              </a:spcBef>
              <a:spcAft>
                <a:spcPts val="0"/>
              </a:spcAft>
              <a:buSzPts val="1500"/>
              <a:buFont typeface="Arial"/>
              <a:buChar char="•"/>
            </a:pPr>
            <a:r>
              <a:rPr lang="en-US" sz="2900">
                <a:latin typeface="Roboto"/>
                <a:ea typeface="Roboto"/>
                <a:cs typeface="Roboto"/>
                <a:sym typeface="Roboto"/>
              </a:rPr>
              <a:t>Significant Impacts</a:t>
            </a:r>
            <a:endParaRPr/>
          </a:p>
          <a:p>
            <a:pPr marL="1371600" lvl="1" indent="-463550" algn="l" rtl="0">
              <a:lnSpc>
                <a:spcPct val="100000"/>
              </a:lnSpc>
              <a:spcBef>
                <a:spcPts val="0"/>
              </a:spcBef>
              <a:spcAft>
                <a:spcPts val="0"/>
              </a:spcAft>
              <a:buSzPts val="1500"/>
              <a:buFont typeface="Courier New"/>
              <a:buChar char="o"/>
            </a:pPr>
            <a:r>
              <a:rPr lang="en-US" sz="2900" b="0" i="0" u="none" strike="noStrike" cap="none">
                <a:solidFill>
                  <a:srgbClr val="000000"/>
                </a:solidFill>
                <a:latin typeface="Calibri"/>
                <a:ea typeface="Calibri"/>
                <a:cs typeface="Calibri"/>
                <a:sym typeface="Calibri"/>
              </a:rPr>
              <a:t>Health Impact</a:t>
            </a:r>
            <a:endParaRPr/>
          </a:p>
          <a:p>
            <a:pPr marL="1371600" lvl="1" indent="-463550" algn="l" rtl="0">
              <a:lnSpc>
                <a:spcPct val="100000"/>
              </a:lnSpc>
              <a:spcBef>
                <a:spcPts val="0"/>
              </a:spcBef>
              <a:spcAft>
                <a:spcPts val="0"/>
              </a:spcAft>
              <a:buSzPts val="1500"/>
              <a:buFont typeface="Courier New"/>
              <a:buChar char="o"/>
            </a:pPr>
            <a:r>
              <a:rPr lang="en-US" sz="2900" b="0" i="0" u="none" strike="noStrike" cap="none">
                <a:solidFill>
                  <a:srgbClr val="000000"/>
                </a:solidFill>
                <a:latin typeface="Calibri"/>
                <a:ea typeface="Calibri"/>
                <a:cs typeface="Calibri"/>
                <a:sym typeface="Calibri"/>
              </a:rPr>
              <a:t>Social Impact</a:t>
            </a:r>
            <a:endParaRPr/>
          </a:p>
          <a:p>
            <a:pPr marL="1371600" lvl="1" indent="-463550" algn="l" rtl="0">
              <a:lnSpc>
                <a:spcPct val="100000"/>
              </a:lnSpc>
              <a:spcBef>
                <a:spcPts val="0"/>
              </a:spcBef>
              <a:spcAft>
                <a:spcPts val="0"/>
              </a:spcAft>
              <a:buSzPts val="1500"/>
              <a:buFont typeface="Courier New"/>
              <a:buChar char="o"/>
            </a:pPr>
            <a:r>
              <a:rPr lang="en-US" sz="2900">
                <a:latin typeface="Calibri"/>
                <a:ea typeface="Calibri"/>
                <a:cs typeface="Calibri"/>
                <a:sym typeface="Calibri"/>
              </a:rPr>
              <a:t>E</a:t>
            </a:r>
            <a:r>
              <a:rPr lang="en-US" sz="2900" b="0" i="0" u="none" strike="noStrike" cap="none">
                <a:solidFill>
                  <a:srgbClr val="000000"/>
                </a:solidFill>
                <a:latin typeface="Calibri"/>
                <a:ea typeface="Calibri"/>
                <a:cs typeface="Calibri"/>
                <a:sym typeface="Calibri"/>
              </a:rPr>
              <a:t>conomic Impact</a:t>
            </a:r>
            <a:endParaRPr/>
          </a:p>
          <a:p>
            <a:pPr marL="1371600" lvl="1" indent="-463550" algn="l" rtl="0">
              <a:lnSpc>
                <a:spcPct val="100000"/>
              </a:lnSpc>
              <a:spcBef>
                <a:spcPts val="0"/>
              </a:spcBef>
              <a:spcAft>
                <a:spcPts val="0"/>
              </a:spcAft>
              <a:buSzPts val="1500"/>
              <a:buFont typeface="Courier New"/>
              <a:buChar char="o"/>
            </a:pPr>
            <a:r>
              <a:rPr lang="en-US" sz="2900">
                <a:solidFill>
                  <a:srgbClr val="000000"/>
                </a:solidFill>
                <a:latin typeface="Calibri"/>
                <a:ea typeface="Calibri"/>
                <a:cs typeface="Calibri"/>
                <a:sym typeface="Calibri"/>
              </a:rPr>
              <a:t>Psychological (Mental and Emotional) </a:t>
            </a:r>
            <a:r>
              <a:rPr lang="en-US" sz="2900" b="0" i="0" u="none" strike="noStrike" cap="none">
                <a:solidFill>
                  <a:srgbClr val="000000"/>
                </a:solidFill>
                <a:latin typeface="Calibri"/>
                <a:ea typeface="Calibri"/>
                <a:cs typeface="Calibri"/>
                <a:sym typeface="Calibri"/>
              </a:rPr>
              <a:t>Impact</a:t>
            </a:r>
            <a:endParaRPr sz="2900">
              <a:solidFill>
                <a:srgbClr val="000000"/>
              </a:solidFill>
              <a:latin typeface="Calibri"/>
              <a:ea typeface="Calibri"/>
              <a:cs typeface="Calibri"/>
              <a:sym typeface="Calibri"/>
            </a:endParaRPr>
          </a:p>
          <a:p>
            <a:pPr marL="1219200" lvl="1" indent="-304800" algn="l" rtl="0">
              <a:lnSpc>
                <a:spcPct val="100000"/>
              </a:lnSpc>
              <a:spcBef>
                <a:spcPts val="0"/>
              </a:spcBef>
              <a:spcAft>
                <a:spcPts val="0"/>
              </a:spcAft>
              <a:buSzPts val="1500"/>
              <a:buNone/>
            </a:pPr>
            <a:endParaRPr sz="2900">
              <a:solidFill>
                <a:srgbClr val="000000"/>
              </a:solidFill>
              <a:latin typeface="Calibri"/>
              <a:ea typeface="Calibri"/>
              <a:cs typeface="Calibri"/>
              <a:sym typeface="Calibri"/>
            </a:endParaRPr>
          </a:p>
          <a:p>
            <a:pPr marL="609600" lvl="0" indent="-304800" algn="l" rtl="0">
              <a:lnSpc>
                <a:spcPct val="100000"/>
              </a:lnSpc>
              <a:spcBef>
                <a:spcPts val="0"/>
              </a:spcBef>
              <a:spcAft>
                <a:spcPts val="0"/>
              </a:spcAft>
              <a:buSzPts val="1500"/>
              <a:buNone/>
            </a:pPr>
            <a:endParaRPr/>
          </a:p>
        </p:txBody>
      </p:sp>
      <p:pic>
        <p:nvPicPr>
          <p:cNvPr id="2195" name="Google Shape;2195;p237"/>
          <p:cNvPicPr preferRelativeResize="0"/>
          <p:nvPr/>
        </p:nvPicPr>
        <p:blipFill rotWithShape="1">
          <a:blip r:embed="rId3">
            <a:alphaModFix/>
          </a:blip>
          <a:srcRect/>
          <a:stretch/>
        </p:blipFill>
        <p:spPr>
          <a:xfrm>
            <a:off x="8088923" y="2274277"/>
            <a:ext cx="3492957" cy="2971487"/>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sp>
        <p:nvSpPr>
          <p:cNvPr id="2200" name="Google Shape;2200;p238"/>
          <p:cNvSpPr txBox="1">
            <a:spLocks noGrp="1"/>
          </p:cNvSpPr>
          <p:nvPr>
            <p:ph type="title"/>
          </p:nvPr>
        </p:nvSpPr>
        <p:spPr>
          <a:xfrm>
            <a:off x="2319480" y="303265"/>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i="0" u="none" strike="noStrike" cap="none">
                <a:solidFill>
                  <a:srgbClr val="000000"/>
                </a:solidFill>
                <a:latin typeface="Arial"/>
                <a:ea typeface="Arial"/>
                <a:cs typeface="Arial"/>
                <a:sym typeface="Arial"/>
              </a:rPr>
              <a:t>THE IMPACT OF THE SARS-COV-2 PANDEMIC WORLDWIDE (cont)</a:t>
            </a:r>
            <a:endParaRPr sz="4000"/>
          </a:p>
        </p:txBody>
      </p:sp>
      <p:sp>
        <p:nvSpPr>
          <p:cNvPr id="2201" name="Google Shape;2201;p238"/>
          <p:cNvSpPr txBox="1">
            <a:spLocks noGrp="1"/>
          </p:cNvSpPr>
          <p:nvPr>
            <p:ph type="body" idx="1"/>
          </p:nvPr>
        </p:nvSpPr>
        <p:spPr>
          <a:xfrm>
            <a:off x="1890644" y="1696279"/>
            <a:ext cx="9691500" cy="4435200"/>
          </a:xfrm>
          <a:prstGeom prst="rect">
            <a:avLst/>
          </a:prstGeom>
          <a:noFill/>
          <a:ln>
            <a:noFill/>
          </a:ln>
        </p:spPr>
        <p:txBody>
          <a:bodyPr spcFirstLastPara="1" wrap="square" lIns="0" tIns="0" rIns="0" bIns="0" anchor="t" anchorCtr="0">
            <a:normAutofit lnSpcReduction="20000"/>
          </a:bodyPr>
          <a:lstStyle/>
          <a:p>
            <a:pPr marL="241300" marR="0" lvl="0" indent="-241300" algn="l" rtl="0">
              <a:lnSpc>
                <a:spcPct val="100000"/>
              </a:lnSpc>
              <a:spcBef>
                <a:spcPts val="1200"/>
              </a:spcBef>
              <a:spcAft>
                <a:spcPts val="0"/>
              </a:spcAft>
              <a:buClr>
                <a:srgbClr val="262626"/>
              </a:buClr>
              <a:buSzPts val="3200"/>
              <a:buFont typeface="Garamond"/>
              <a:buChar char="◦"/>
            </a:pPr>
            <a:r>
              <a:rPr lang="en-US" sz="3200" b="0" i="0" u="none" strike="noStrike" cap="none">
                <a:solidFill>
                  <a:srgbClr val="000000"/>
                </a:solidFill>
                <a:latin typeface="Roboto"/>
                <a:ea typeface="Roboto"/>
                <a:cs typeface="Roboto"/>
                <a:sym typeface="Roboto"/>
              </a:rPr>
              <a:t>Significant health, economic, and social impacts</a:t>
            </a:r>
            <a:endParaRPr/>
          </a:p>
          <a:p>
            <a:pPr marL="609600" marR="0" lvl="1" indent="-247650" algn="l" rtl="0">
              <a:lnSpc>
                <a:spcPct val="100000"/>
              </a:lnSpc>
              <a:spcBef>
                <a:spcPts val="700"/>
              </a:spcBef>
              <a:spcAft>
                <a:spcPts val="0"/>
              </a:spcAft>
              <a:buClr>
                <a:srgbClr val="262626"/>
              </a:buClr>
              <a:buSzPts val="2900"/>
              <a:buFont typeface="Garamond"/>
              <a:buChar char="◦"/>
            </a:pPr>
            <a:r>
              <a:rPr lang="en-US" sz="2900" b="0" i="0" u="none" strike="noStrike" cap="none">
                <a:solidFill>
                  <a:srgbClr val="000000"/>
                </a:solidFill>
                <a:latin typeface="Calibri"/>
                <a:ea typeface="Calibri"/>
                <a:cs typeface="Calibri"/>
                <a:sym typeface="Calibri"/>
              </a:rPr>
              <a:t>Health Impacts</a:t>
            </a:r>
            <a:endParaRPr/>
          </a:p>
          <a:p>
            <a:pPr marL="609600" marR="0" lvl="1" indent="-247650" algn="l" rtl="0">
              <a:lnSpc>
                <a:spcPct val="100000"/>
              </a:lnSpc>
              <a:spcBef>
                <a:spcPts val="700"/>
              </a:spcBef>
              <a:spcAft>
                <a:spcPts val="0"/>
              </a:spcAft>
              <a:buClr>
                <a:srgbClr val="262626"/>
              </a:buClr>
              <a:buSzPts val="2900"/>
              <a:buFont typeface="Garamond"/>
              <a:buChar char="◦"/>
            </a:pPr>
            <a:r>
              <a:rPr lang="en-US" sz="2900" b="0" i="0" u="none" strike="noStrike" cap="none">
                <a:solidFill>
                  <a:srgbClr val="000000"/>
                </a:solidFill>
                <a:latin typeface="Calibri"/>
                <a:ea typeface="Calibri"/>
                <a:cs typeface="Calibri"/>
                <a:sym typeface="Calibri"/>
              </a:rPr>
              <a:t>Economic Impacts</a:t>
            </a:r>
            <a:endParaRPr/>
          </a:p>
          <a:p>
            <a:pPr marL="609600" marR="0" lvl="1" indent="-247650" algn="l" rtl="0">
              <a:lnSpc>
                <a:spcPct val="100000"/>
              </a:lnSpc>
              <a:spcBef>
                <a:spcPts val="700"/>
              </a:spcBef>
              <a:spcAft>
                <a:spcPts val="0"/>
              </a:spcAft>
              <a:buClr>
                <a:srgbClr val="262626"/>
              </a:buClr>
              <a:buSzPts val="2900"/>
              <a:buFont typeface="Garamond"/>
              <a:buChar char="◦"/>
            </a:pPr>
            <a:r>
              <a:rPr lang="en-US" sz="2900" b="0" i="0" u="none" strike="noStrike" cap="none">
                <a:solidFill>
                  <a:srgbClr val="000000"/>
                </a:solidFill>
                <a:latin typeface="Calibri"/>
                <a:ea typeface="Calibri"/>
                <a:cs typeface="Calibri"/>
                <a:sym typeface="Calibri"/>
              </a:rPr>
              <a:t>Social Impacts</a:t>
            </a:r>
            <a:endParaRPr/>
          </a:p>
          <a:p>
            <a:pPr marL="977900" marR="0" lvl="2" indent="-247650" algn="l" rtl="0">
              <a:lnSpc>
                <a:spcPct val="100000"/>
              </a:lnSpc>
              <a:spcBef>
                <a:spcPts val="700"/>
              </a:spcBef>
              <a:spcAft>
                <a:spcPts val="0"/>
              </a:spcAft>
              <a:buClr>
                <a:srgbClr val="262626"/>
              </a:buClr>
              <a:buSzPts val="2700"/>
              <a:buFont typeface="Garamond"/>
              <a:buChar char="◦"/>
            </a:pPr>
            <a:r>
              <a:rPr lang="en-US" sz="2700" b="0" i="0" u="none" strike="noStrike" cap="none">
                <a:solidFill>
                  <a:srgbClr val="000000"/>
                </a:solidFill>
                <a:latin typeface="Calibri"/>
                <a:ea typeface="Calibri"/>
                <a:cs typeface="Calibri"/>
                <a:sym typeface="Calibri"/>
              </a:rPr>
              <a:t>Social distancing and quarantine</a:t>
            </a:r>
            <a:endParaRPr/>
          </a:p>
          <a:p>
            <a:pPr marL="609600" marR="0" lvl="1" indent="-247650" algn="l" rtl="0">
              <a:lnSpc>
                <a:spcPct val="100000"/>
              </a:lnSpc>
              <a:spcBef>
                <a:spcPts val="700"/>
              </a:spcBef>
              <a:spcAft>
                <a:spcPts val="0"/>
              </a:spcAft>
              <a:buClr>
                <a:srgbClr val="262626"/>
              </a:buClr>
              <a:buSzPts val="2900"/>
              <a:buFont typeface="Garamond"/>
              <a:buChar char="◦"/>
            </a:pPr>
            <a:r>
              <a:rPr lang="en-US" sz="2900" b="0" i="0" u="none" strike="noStrike" cap="none">
                <a:solidFill>
                  <a:srgbClr val="000000"/>
                </a:solidFill>
                <a:latin typeface="Calibri"/>
                <a:ea typeface="Calibri"/>
                <a:cs typeface="Calibri"/>
                <a:sym typeface="Calibri"/>
              </a:rPr>
              <a:t>Psychological Impacts (Mental &amp; Emotional)</a:t>
            </a:r>
            <a:endParaRPr/>
          </a:p>
          <a:p>
            <a:pPr marL="977900" marR="0" lvl="2" indent="-247650" algn="l" rtl="0">
              <a:lnSpc>
                <a:spcPct val="100000"/>
              </a:lnSpc>
              <a:spcBef>
                <a:spcPts val="700"/>
              </a:spcBef>
              <a:spcAft>
                <a:spcPts val="0"/>
              </a:spcAft>
              <a:buClr>
                <a:srgbClr val="262626"/>
              </a:buClr>
              <a:buSzPts val="2700"/>
              <a:buFont typeface="Garamond"/>
              <a:buChar char="◦"/>
            </a:pPr>
            <a:r>
              <a:rPr lang="en-US" sz="2700" b="0" i="0" u="none" strike="noStrike" cap="none">
                <a:solidFill>
                  <a:srgbClr val="000000"/>
                </a:solidFill>
                <a:latin typeface="Calibri"/>
                <a:ea typeface="Calibri"/>
                <a:cs typeface="Calibri"/>
                <a:sym typeface="Calibri"/>
              </a:rPr>
              <a:t>Anxiety, Depression, Deep sadness, Fatigue</a:t>
            </a:r>
            <a:endParaRPr/>
          </a:p>
          <a:p>
            <a:pPr marL="977900" marR="0" lvl="2" indent="-247650" algn="l" rtl="0">
              <a:lnSpc>
                <a:spcPct val="100000"/>
              </a:lnSpc>
              <a:spcBef>
                <a:spcPts val="700"/>
              </a:spcBef>
              <a:spcAft>
                <a:spcPts val="0"/>
              </a:spcAft>
              <a:buClr>
                <a:srgbClr val="262626"/>
              </a:buClr>
              <a:buSzPts val="2700"/>
              <a:buFont typeface="Garamond"/>
              <a:buChar char="◦"/>
            </a:pPr>
            <a:r>
              <a:rPr lang="en-US" sz="2700" b="0" i="0" u="none" strike="noStrike" cap="none">
                <a:solidFill>
                  <a:srgbClr val="000000"/>
                </a:solidFill>
                <a:latin typeface="Calibri"/>
                <a:ea typeface="Calibri"/>
                <a:cs typeface="Calibri"/>
                <a:sym typeface="Calibri"/>
              </a:rPr>
              <a:t>Sense of Isolation, Loss of control</a:t>
            </a:r>
            <a:endParaRPr/>
          </a:p>
          <a:p>
            <a:pPr marL="977900" marR="0" lvl="2" indent="-247650" algn="l" rtl="0">
              <a:lnSpc>
                <a:spcPct val="100000"/>
              </a:lnSpc>
              <a:spcBef>
                <a:spcPts val="700"/>
              </a:spcBef>
              <a:spcAft>
                <a:spcPts val="0"/>
              </a:spcAft>
              <a:buClr>
                <a:srgbClr val="262626"/>
              </a:buClr>
              <a:buSzPts val="2700"/>
              <a:buFont typeface="Garamond"/>
              <a:buChar char="◦"/>
            </a:pPr>
            <a:r>
              <a:rPr lang="en-US" sz="2700" b="0" i="0" u="none" strike="noStrike" cap="none">
                <a:solidFill>
                  <a:srgbClr val="000000"/>
                </a:solidFill>
                <a:latin typeface="Calibri"/>
                <a:ea typeface="Calibri"/>
                <a:cs typeface="Calibri"/>
                <a:sym typeface="Calibri"/>
              </a:rPr>
              <a:t>Moral distress</a:t>
            </a:r>
            <a:endParaRPr/>
          </a:p>
          <a:p>
            <a:pPr marL="762000" lvl="0" indent="-368300" algn="l" rtl="0">
              <a:lnSpc>
                <a:spcPct val="100000"/>
              </a:lnSpc>
              <a:spcBef>
                <a:spcPts val="0"/>
              </a:spcBef>
              <a:spcAft>
                <a:spcPts val="0"/>
              </a:spcAft>
              <a:buSzPts val="1500"/>
              <a:buFont typeface="Arial"/>
              <a:buNone/>
            </a:pPr>
            <a:endParaRPr sz="3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807"/>
        <p:cNvGrpSpPr/>
        <p:nvPr/>
      </p:nvGrpSpPr>
      <p:grpSpPr>
        <a:xfrm>
          <a:off x="0" y="0"/>
          <a:ext cx="0" cy="0"/>
          <a:chOff x="0" y="0"/>
          <a:chExt cx="0" cy="0"/>
        </a:xfrm>
      </p:grpSpPr>
      <p:pic>
        <p:nvPicPr>
          <p:cNvPr id="808" name="Google Shape;808;p122"/>
          <p:cNvPicPr preferRelativeResize="0"/>
          <p:nvPr/>
        </p:nvPicPr>
        <p:blipFill rotWithShape="1">
          <a:blip r:embed="rId4">
            <a:alphaModFix/>
          </a:blip>
          <a:srcRect l="11429" t="30788" r="9476" b="36284"/>
          <a:stretch/>
        </p:blipFill>
        <p:spPr>
          <a:xfrm>
            <a:off x="4162912" y="1644086"/>
            <a:ext cx="5085374" cy="4351788"/>
          </a:xfrm>
          <a:prstGeom prst="rect">
            <a:avLst/>
          </a:prstGeom>
          <a:noFill/>
          <a:ln>
            <a:noFill/>
          </a:ln>
        </p:spPr>
      </p:pic>
      <p:sp>
        <p:nvSpPr>
          <p:cNvPr id="809" name="Google Shape;809;p122"/>
          <p:cNvSpPr txBox="1"/>
          <p:nvPr/>
        </p:nvSpPr>
        <p:spPr>
          <a:xfrm>
            <a:off x="2373456" y="634437"/>
            <a:ext cx="9434400" cy="831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8D1415"/>
              </a:buClr>
              <a:buSzPts val="6960"/>
              <a:buFont typeface="Arial"/>
              <a:buNone/>
            </a:pPr>
            <a:r>
              <a:rPr lang="en-US" sz="4800" b="1" i="0" u="none" strike="noStrike" cap="none">
                <a:solidFill>
                  <a:srgbClr val="262626"/>
                </a:solidFill>
                <a:latin typeface="Corbel"/>
                <a:ea typeface="Corbel"/>
                <a:cs typeface="Corbel"/>
                <a:sym typeface="Corbel"/>
              </a:rPr>
              <a:t>Julita V. Sotejo Medallion of Honor </a:t>
            </a:r>
            <a:endParaRPr sz="4800" b="1" i="0" u="none" strike="noStrike" cap="none">
              <a:solidFill>
                <a:srgbClr val="262626"/>
              </a:solidFill>
              <a:latin typeface="Corbel"/>
              <a:ea typeface="Corbel"/>
              <a:cs typeface="Corbel"/>
              <a:sym typeface="Corbel"/>
            </a:endParaRPr>
          </a:p>
        </p:txBody>
      </p:sp>
      <p:sp>
        <p:nvSpPr>
          <p:cNvPr id="810" name="Google Shape;810;p122"/>
          <p:cNvSpPr txBox="1"/>
          <p:nvPr/>
        </p:nvSpPr>
        <p:spPr>
          <a:xfrm>
            <a:off x="1" y="5963117"/>
            <a:ext cx="12192000" cy="63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8D1415"/>
              </a:buClr>
              <a:buSzPts val="5220"/>
              <a:buFont typeface="Arial"/>
              <a:buNone/>
            </a:pPr>
            <a:r>
              <a:rPr lang="en-US" sz="3600" i="1" u="none" strike="noStrike" cap="none">
                <a:solidFill>
                  <a:srgbClr val="FFFFFF"/>
                </a:solidFill>
                <a:latin typeface="Cambria"/>
                <a:ea typeface="Cambria"/>
                <a:cs typeface="Cambria"/>
                <a:sym typeface="Cambria"/>
              </a:rPr>
              <a:t>Medallium Honoris Servitium Pro Patriae et Humanitate </a:t>
            </a:r>
            <a:endParaRPr sz="3600" i="1" u="none" strike="noStrike" cap="none">
              <a:solidFill>
                <a:srgbClr val="FFFFFF"/>
              </a:solidFill>
              <a:latin typeface="Cambria"/>
              <a:ea typeface="Cambria"/>
              <a:cs typeface="Cambria"/>
              <a:sym typeface="Cambria"/>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2205"/>
        <p:cNvGrpSpPr/>
        <p:nvPr/>
      </p:nvGrpSpPr>
      <p:grpSpPr>
        <a:xfrm>
          <a:off x="0" y="0"/>
          <a:ext cx="0" cy="0"/>
          <a:chOff x="0" y="0"/>
          <a:chExt cx="0" cy="0"/>
        </a:xfrm>
      </p:grpSpPr>
      <p:sp>
        <p:nvSpPr>
          <p:cNvPr id="2206" name="Google Shape;2206;p239"/>
          <p:cNvSpPr txBox="1">
            <a:spLocks noGrp="1"/>
          </p:cNvSpPr>
          <p:nvPr>
            <p:ph type="title"/>
          </p:nvPr>
        </p:nvSpPr>
        <p:spPr>
          <a:xfrm>
            <a:off x="2319480" y="398812"/>
            <a:ext cx="9262500" cy="12315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THE IMPACT OF THE SARS-COV-2 PANDEMIC ON GLOBAL EDUCATION</a:t>
            </a:r>
            <a:endParaRPr/>
          </a:p>
        </p:txBody>
      </p:sp>
      <p:grpSp>
        <p:nvGrpSpPr>
          <p:cNvPr id="2207" name="Google Shape;2207;p239"/>
          <p:cNvGrpSpPr/>
          <p:nvPr/>
        </p:nvGrpSpPr>
        <p:grpSpPr>
          <a:xfrm>
            <a:off x="2990687" y="2353721"/>
            <a:ext cx="8322774" cy="3640709"/>
            <a:chOff x="503417" y="165095"/>
            <a:chExt cx="6242237" cy="2730600"/>
          </a:xfrm>
        </p:grpSpPr>
        <p:sp>
          <p:nvSpPr>
            <p:cNvPr id="2208" name="Google Shape;2208;p239"/>
            <p:cNvSpPr/>
            <p:nvPr/>
          </p:nvSpPr>
          <p:spPr>
            <a:xfrm>
              <a:off x="4584751" y="662801"/>
              <a:ext cx="1734900" cy="1735200"/>
            </a:xfrm>
            <a:prstGeom prst="ellipse">
              <a:avLst/>
            </a:prstGeom>
            <a:solidFill>
              <a:srgbClr val="8AB431"/>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9" name="Google Shape;2209;p239"/>
            <p:cNvSpPr/>
            <p:nvPr/>
          </p:nvSpPr>
          <p:spPr>
            <a:xfrm>
              <a:off x="4158754" y="266697"/>
              <a:ext cx="2586900" cy="2527200"/>
            </a:xfrm>
            <a:prstGeom prst="ellipse">
              <a:avLst/>
            </a:prstGeom>
            <a:solidFill>
              <a:schemeClr val="lt1">
                <a:alpha val="89800"/>
              </a:schemeClr>
            </a:solidFill>
            <a:ln w="25400" cap="flat" cmpd="sng">
              <a:solidFill>
                <a:srgbClr val="8AB43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0" name="Google Shape;2210;p239"/>
            <p:cNvSpPr txBox="1"/>
            <p:nvPr/>
          </p:nvSpPr>
          <p:spPr>
            <a:xfrm>
              <a:off x="4528550" y="627808"/>
              <a:ext cx="1847100" cy="1805100"/>
            </a:xfrm>
            <a:prstGeom prst="rect">
              <a:avLst/>
            </a:prstGeom>
            <a:noFill/>
            <a:ln>
              <a:noFill/>
            </a:ln>
          </p:spPr>
          <p:txBody>
            <a:bodyPr spcFirstLastPara="1" wrap="square" lIns="47400" tIns="47400" rIns="47400" bIns="47400" anchor="ctr" anchorCtr="0">
              <a:noAutofit/>
            </a:bodyPr>
            <a:lstStyle/>
            <a:p>
              <a:pPr marL="0" marR="0" lvl="0" indent="0" algn="ctr" rtl="0">
                <a:lnSpc>
                  <a:spcPct val="90000"/>
                </a:lnSpc>
                <a:spcBef>
                  <a:spcPts val="0"/>
                </a:spcBef>
                <a:spcAft>
                  <a:spcPts val="0"/>
                </a:spcAft>
                <a:buClr>
                  <a:srgbClr val="000000"/>
                </a:buClr>
                <a:buSzPts val="3700"/>
                <a:buFont typeface="Arial"/>
                <a:buNone/>
              </a:pPr>
              <a:r>
                <a:rPr lang="en-US" sz="3700" b="1" i="0" u="none" strike="noStrike" cap="none">
                  <a:solidFill>
                    <a:srgbClr val="C00000"/>
                  </a:solidFill>
                  <a:latin typeface="Arial"/>
                  <a:ea typeface="Arial"/>
                  <a:cs typeface="Arial"/>
                  <a:sym typeface="Arial"/>
                </a:rPr>
                <a:t>60.3M</a:t>
              </a:r>
              <a:endParaRPr sz="1900"/>
            </a:p>
            <a:p>
              <a:pPr marL="0" marR="0" lvl="0" indent="0" algn="l" rtl="0">
                <a:lnSpc>
                  <a:spcPct val="90000"/>
                </a:lnSpc>
                <a:spcBef>
                  <a:spcPts val="130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            Teachers</a:t>
              </a:r>
              <a:endParaRPr sz="1900"/>
            </a:p>
            <a:p>
              <a:pPr marL="0" marR="0" lvl="0" indent="0" algn="ctr" rtl="0">
                <a:lnSpc>
                  <a:spcPct val="90000"/>
                </a:lnSpc>
                <a:spcBef>
                  <a:spcPts val="700"/>
                </a:spcBef>
                <a:spcAft>
                  <a:spcPts val="0"/>
                </a:spcAft>
                <a:buClr>
                  <a:srgbClr val="000000"/>
                </a:buClr>
                <a:buSzPts val="2400"/>
                <a:buFont typeface="Arial"/>
                <a:buNone/>
              </a:pPr>
              <a:endParaRPr sz="2400" b="0" i="0" u="none" strike="noStrike" cap="none">
                <a:solidFill>
                  <a:srgbClr val="C00000"/>
                </a:solidFill>
                <a:latin typeface="Arial"/>
                <a:ea typeface="Arial"/>
                <a:cs typeface="Arial"/>
                <a:sym typeface="Arial"/>
              </a:endParaRPr>
            </a:p>
          </p:txBody>
        </p:sp>
        <p:sp>
          <p:nvSpPr>
            <p:cNvPr id="2211" name="Google Shape;2211;p239"/>
            <p:cNvSpPr/>
            <p:nvPr/>
          </p:nvSpPr>
          <p:spPr>
            <a:xfrm rot="2700000">
              <a:off x="2793911" y="664894"/>
              <a:ext cx="1730573" cy="1730573"/>
            </a:xfrm>
            <a:prstGeom prst="teardrop">
              <a:avLst>
                <a:gd name="adj" fmla="val 100000"/>
              </a:avLst>
            </a:prstGeom>
            <a:solidFill>
              <a:srgbClr val="8AB431"/>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2" name="Google Shape;2212;p239"/>
            <p:cNvSpPr/>
            <p:nvPr/>
          </p:nvSpPr>
          <p:spPr>
            <a:xfrm>
              <a:off x="2369975" y="256608"/>
              <a:ext cx="2578500" cy="2547600"/>
            </a:xfrm>
            <a:prstGeom prst="ellipse">
              <a:avLst/>
            </a:prstGeom>
            <a:solidFill>
              <a:schemeClr val="lt1">
                <a:alpha val="89800"/>
              </a:schemeClr>
            </a:solidFill>
            <a:ln w="25400" cap="flat" cmpd="sng">
              <a:solidFill>
                <a:srgbClr val="8AB43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3" name="Google Shape;2213;p239"/>
            <p:cNvSpPr txBox="1"/>
            <p:nvPr/>
          </p:nvSpPr>
          <p:spPr>
            <a:xfrm>
              <a:off x="2738582" y="620602"/>
              <a:ext cx="1841100" cy="1819500"/>
            </a:xfrm>
            <a:prstGeom prst="rect">
              <a:avLst/>
            </a:prstGeom>
            <a:noFill/>
            <a:ln>
              <a:noFill/>
            </a:ln>
          </p:spPr>
          <p:txBody>
            <a:bodyPr spcFirstLastPara="1" wrap="square" lIns="47400" tIns="47400" rIns="47400" bIns="47400" anchor="ctr" anchorCtr="0">
              <a:noAutofit/>
            </a:bodyPr>
            <a:lstStyle/>
            <a:p>
              <a:pPr marL="0" marR="0" lvl="0" indent="0" algn="ctr" rtl="0">
                <a:lnSpc>
                  <a:spcPct val="90000"/>
                </a:lnSpc>
                <a:spcBef>
                  <a:spcPts val="0"/>
                </a:spcBef>
                <a:spcAft>
                  <a:spcPts val="0"/>
                </a:spcAft>
                <a:buClr>
                  <a:srgbClr val="000000"/>
                </a:buClr>
                <a:buSzPts val="3700"/>
                <a:buFont typeface="Arial"/>
                <a:buNone/>
              </a:pPr>
              <a:r>
                <a:rPr lang="en-US" sz="3700" b="1" i="0" u="none" strike="noStrike" cap="none">
                  <a:solidFill>
                    <a:srgbClr val="C00000"/>
                  </a:solidFill>
                  <a:latin typeface="Arial"/>
                  <a:ea typeface="Arial"/>
                  <a:cs typeface="Arial"/>
                  <a:sym typeface="Arial"/>
                </a:rPr>
                <a:t>1.25B</a:t>
              </a:r>
              <a:endParaRPr sz="1900"/>
            </a:p>
            <a:p>
              <a:pPr marL="0" marR="0" lvl="0" indent="0" algn="ctr" rtl="0">
                <a:lnSpc>
                  <a:spcPct val="90000"/>
                </a:lnSpc>
                <a:spcBef>
                  <a:spcPts val="130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Learners</a:t>
              </a:r>
              <a:endParaRPr sz="1900"/>
            </a:p>
            <a:p>
              <a:pPr marL="0" marR="0" lvl="0" indent="0" algn="ctr" rtl="0">
                <a:lnSpc>
                  <a:spcPct val="90000"/>
                </a:lnSpc>
                <a:spcBef>
                  <a:spcPts val="70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Worldwide</a:t>
              </a:r>
              <a:endParaRPr sz="1900"/>
            </a:p>
          </p:txBody>
        </p:sp>
        <p:sp>
          <p:nvSpPr>
            <p:cNvPr id="2214" name="Google Shape;2214;p239"/>
            <p:cNvSpPr/>
            <p:nvPr/>
          </p:nvSpPr>
          <p:spPr>
            <a:xfrm rot="2700000">
              <a:off x="1000971" y="664894"/>
              <a:ext cx="1730573" cy="1730573"/>
            </a:xfrm>
            <a:prstGeom prst="teardrop">
              <a:avLst>
                <a:gd name="adj" fmla="val 100000"/>
              </a:avLst>
            </a:prstGeom>
            <a:solidFill>
              <a:srgbClr val="8AB431"/>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5" name="Google Shape;2215;p239"/>
            <p:cNvSpPr/>
            <p:nvPr/>
          </p:nvSpPr>
          <p:spPr>
            <a:xfrm>
              <a:off x="503417" y="165095"/>
              <a:ext cx="2725800" cy="2730600"/>
            </a:xfrm>
            <a:prstGeom prst="ellipse">
              <a:avLst/>
            </a:prstGeom>
            <a:solidFill>
              <a:schemeClr val="lt1">
                <a:alpha val="89800"/>
              </a:schemeClr>
            </a:solidFill>
            <a:ln w="25400" cap="flat" cmpd="sng">
              <a:solidFill>
                <a:srgbClr val="8AB43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6" name="Google Shape;2216;p239"/>
            <p:cNvSpPr txBox="1"/>
            <p:nvPr/>
          </p:nvSpPr>
          <p:spPr>
            <a:xfrm>
              <a:off x="893072" y="555241"/>
              <a:ext cx="1946400" cy="1950300"/>
            </a:xfrm>
            <a:prstGeom prst="rect">
              <a:avLst/>
            </a:prstGeom>
            <a:noFill/>
            <a:ln>
              <a:noFill/>
            </a:ln>
          </p:spPr>
          <p:txBody>
            <a:bodyPr spcFirstLastPara="1" wrap="square" lIns="47400" tIns="47400" rIns="47400" bIns="47400" anchor="ctr" anchorCtr="0">
              <a:noAutofit/>
            </a:bodyPr>
            <a:lstStyle/>
            <a:p>
              <a:pPr marL="0" marR="0" lvl="0" indent="0" algn="ctr" rtl="0">
                <a:lnSpc>
                  <a:spcPct val="90000"/>
                </a:lnSpc>
                <a:spcBef>
                  <a:spcPts val="0"/>
                </a:spcBef>
                <a:spcAft>
                  <a:spcPts val="0"/>
                </a:spcAft>
                <a:buClr>
                  <a:srgbClr val="000000"/>
                </a:buClr>
                <a:buSzPts val="3700"/>
                <a:buFont typeface="Arial"/>
                <a:buNone/>
              </a:pPr>
              <a:r>
                <a:rPr lang="en-US" sz="3700" b="1" i="0" u="none" strike="noStrike" cap="none">
                  <a:solidFill>
                    <a:srgbClr val="C00000"/>
                  </a:solidFill>
                  <a:latin typeface="Arial"/>
                  <a:ea typeface="Arial"/>
                  <a:cs typeface="Arial"/>
                  <a:sym typeface="Arial"/>
                </a:rPr>
                <a:t>90%</a:t>
              </a:r>
              <a:endParaRPr sz="2100" b="0" i="0" u="none" strike="noStrike" cap="none">
                <a:solidFill>
                  <a:srgbClr val="C00000"/>
                </a:solidFill>
                <a:latin typeface="Arial"/>
                <a:ea typeface="Arial"/>
                <a:cs typeface="Arial"/>
                <a:sym typeface="Arial"/>
              </a:endParaRPr>
            </a:p>
            <a:p>
              <a:pPr marL="0" marR="0" lvl="0" indent="0" algn="ctr" rtl="0">
                <a:lnSpc>
                  <a:spcPct val="90000"/>
                </a:lnSpc>
                <a:spcBef>
                  <a:spcPts val="1300"/>
                </a:spcBef>
                <a:spcAft>
                  <a:spcPts val="0"/>
                </a:spcAft>
                <a:buClr>
                  <a:srgbClr val="000000"/>
                </a:buClr>
                <a:buSzPts val="2100"/>
                <a:buFont typeface="Arial"/>
                <a:buNone/>
              </a:pPr>
              <a:r>
                <a:rPr lang="en-US" sz="2100" b="0" i="0" u="none" strike="noStrike" cap="none">
                  <a:solidFill>
                    <a:schemeClr val="dk1"/>
                  </a:solidFill>
                  <a:latin typeface="Arial"/>
                  <a:ea typeface="Arial"/>
                  <a:cs typeface="Arial"/>
                  <a:sym typeface="Arial"/>
                </a:rPr>
                <a:t>World Student Population</a:t>
              </a:r>
              <a:endParaRPr sz="3700" b="1" i="0" u="none" strike="noStrike" cap="none">
                <a:solidFill>
                  <a:schemeClr val="dk1"/>
                </a:solidFill>
                <a:latin typeface="Arial"/>
                <a:ea typeface="Arial"/>
                <a:cs typeface="Arial"/>
                <a:sym typeface="Arial"/>
              </a:endParaRPr>
            </a:p>
          </p:txBody>
        </p:sp>
      </p:grpSp>
      <p:sp>
        <p:nvSpPr>
          <p:cNvPr id="2217" name="Google Shape;2217;p239"/>
          <p:cNvSpPr txBox="1">
            <a:spLocks noGrp="1"/>
          </p:cNvSpPr>
          <p:nvPr>
            <p:ph type="sldNum" idx="4294967295"/>
          </p:nvPr>
        </p:nvSpPr>
        <p:spPr>
          <a:xfrm>
            <a:off x="10972800" y="8631936"/>
            <a:ext cx="1011900" cy="329100"/>
          </a:xfrm>
          <a:prstGeom prst="rect">
            <a:avLst/>
          </a:prstGeom>
          <a:noFill/>
          <a:ln>
            <a:noFill/>
          </a:ln>
        </p:spPr>
        <p:txBody>
          <a:bodyPr spcFirstLastPara="1" wrap="square" lIns="121900" tIns="60925" rIns="121900" bIns="60925" anchor="t" anchorCtr="0">
            <a:noAutofit/>
          </a:bodyPr>
          <a:lstStyle/>
          <a:p>
            <a:pPr marL="0" marR="0" lvl="0" indent="0" algn="r" rtl="0">
              <a:lnSpc>
                <a:spcPct val="100000"/>
              </a:lnSpc>
              <a:spcBef>
                <a:spcPts val="0"/>
              </a:spcBef>
              <a:spcAft>
                <a:spcPts val="0"/>
              </a:spcAft>
              <a:buNone/>
            </a:pPr>
            <a:fld id="{00000000-1234-1234-1234-123412341234}" type="slidenum">
              <a:rPr lang="en-US" sz="1600" b="0" i="0" u="none" strike="noStrike" cap="none">
                <a:solidFill>
                  <a:srgbClr val="D28E28"/>
                </a:solidFill>
                <a:latin typeface="Arial"/>
                <a:ea typeface="Arial"/>
                <a:cs typeface="Arial"/>
                <a:sym typeface="Arial"/>
              </a:rPr>
              <a:t>130</a:t>
            </a:fld>
            <a:endParaRPr sz="1600" b="0" i="0" u="none" strike="noStrike" cap="none">
              <a:solidFill>
                <a:srgbClr val="D28E28"/>
              </a:solidFill>
              <a:latin typeface="Arial"/>
              <a:ea typeface="Arial"/>
              <a:cs typeface="Arial"/>
              <a:sym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240"/>
          <p:cNvSpPr txBox="1">
            <a:spLocks noGrp="1"/>
          </p:cNvSpPr>
          <p:nvPr>
            <p:ph type="title"/>
          </p:nvPr>
        </p:nvSpPr>
        <p:spPr>
          <a:xfrm>
            <a:off x="2319480" y="143340"/>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4000" b="1" i="0" u="none" strike="noStrike" cap="none">
                <a:solidFill>
                  <a:srgbClr val="000000"/>
                </a:solidFill>
                <a:latin typeface="Arial"/>
                <a:ea typeface="Arial"/>
                <a:cs typeface="Arial"/>
                <a:sym typeface="Arial"/>
              </a:rPr>
              <a:t>THE IMPACT OF THE SARS-COV-2 PANDEMIC </a:t>
            </a:r>
            <a:r>
              <a:rPr lang="en-US" sz="4000" b="1"/>
              <a:t>ON GLOBAL EDUCATION</a:t>
            </a:r>
            <a:endParaRPr sz="4000"/>
          </a:p>
        </p:txBody>
      </p:sp>
      <p:sp>
        <p:nvSpPr>
          <p:cNvPr id="2223" name="Google Shape;2223;p240"/>
          <p:cNvSpPr txBox="1">
            <a:spLocks noGrp="1"/>
          </p:cNvSpPr>
          <p:nvPr>
            <p:ph type="body" idx="1"/>
          </p:nvPr>
        </p:nvSpPr>
        <p:spPr>
          <a:xfrm>
            <a:off x="1890469" y="1421877"/>
            <a:ext cx="9691500" cy="5161500"/>
          </a:xfrm>
          <a:prstGeom prst="rect">
            <a:avLst/>
          </a:prstGeom>
          <a:noFill/>
          <a:ln>
            <a:noFill/>
          </a:ln>
        </p:spPr>
        <p:txBody>
          <a:bodyPr spcFirstLastPara="1" wrap="square" lIns="0" tIns="0" rIns="0" bIns="0" anchor="t" anchorCtr="0">
            <a:normAutofit/>
          </a:bodyPr>
          <a:lstStyle/>
          <a:p>
            <a:pPr marL="241300" marR="0" lvl="0" indent="-239395" algn="l" rtl="0">
              <a:lnSpc>
                <a:spcPct val="80000"/>
              </a:lnSpc>
              <a:spcBef>
                <a:spcPts val="1200"/>
              </a:spcBef>
              <a:spcAft>
                <a:spcPts val="0"/>
              </a:spcAft>
              <a:buClr>
                <a:srgbClr val="262626"/>
              </a:buClr>
              <a:buSzPts val="2770"/>
              <a:buFont typeface="Garamond"/>
              <a:buChar char="◦"/>
            </a:pPr>
            <a:r>
              <a:rPr lang="en-US" sz="2770" b="1">
                <a:solidFill>
                  <a:srgbClr val="C00000"/>
                </a:solidFill>
                <a:latin typeface="Arial"/>
                <a:ea typeface="Arial"/>
                <a:cs typeface="Arial"/>
                <a:sym typeface="Arial"/>
              </a:rPr>
              <a:t>PHILIPPPINES</a:t>
            </a:r>
            <a:endParaRPr sz="2770" b="1" i="0" u="none" strike="noStrike" cap="none">
              <a:solidFill>
                <a:srgbClr val="C00000"/>
              </a:solidFill>
              <a:latin typeface="Arial"/>
              <a:ea typeface="Arial"/>
              <a:cs typeface="Arial"/>
              <a:sym typeface="Arial"/>
            </a:endParaRPr>
          </a:p>
          <a:p>
            <a:pPr marL="609600" marR="0" lvl="1"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School Lockdown (Full School Closures since March 16, 2020) under the ECQ (Enhanced Community Quarantine)</a:t>
            </a:r>
            <a:endParaRPr sz="1160"/>
          </a:p>
          <a:p>
            <a:pPr marL="1219200" lvl="2"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Department of Education (DOE) offered fast track online/digital learning</a:t>
            </a:r>
            <a:endParaRPr sz="1160"/>
          </a:p>
          <a:p>
            <a:pPr marL="1219200" lvl="2"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Identified and supported students without technological capability</a:t>
            </a:r>
            <a:endParaRPr sz="1160"/>
          </a:p>
          <a:p>
            <a:pPr marL="609600" marR="0" lvl="1"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Higher Education Institutions (HEIs)</a:t>
            </a:r>
            <a:endParaRPr sz="1160"/>
          </a:p>
          <a:p>
            <a:pPr marL="1219200" lvl="2"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Revised and adapted course syllabi and requirements towards alternative or remote teaching modalities (synchronous and asynchronous)</a:t>
            </a:r>
            <a:endParaRPr sz="1160"/>
          </a:p>
          <a:p>
            <a:pPr marL="1828800" lvl="3"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Use of LMS (Canvas, Moodle, Blackboard</a:t>
            </a:r>
            <a:endParaRPr sz="1160"/>
          </a:p>
          <a:p>
            <a:pPr marL="1828800" lvl="3"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Use of applications (Google, Hangouts, Zoom, Skype)</a:t>
            </a:r>
            <a:endParaRPr sz="1160"/>
          </a:p>
          <a:p>
            <a:pPr marL="1828800" lvl="3" indent="-233045" algn="l" rtl="0">
              <a:lnSpc>
                <a:spcPct val="80000"/>
              </a:lnSpc>
              <a:spcBef>
                <a:spcPts val="700"/>
              </a:spcBef>
              <a:spcAft>
                <a:spcPts val="0"/>
              </a:spcAft>
              <a:buClr>
                <a:srgbClr val="262626"/>
              </a:buClr>
              <a:buSzPts val="2070"/>
              <a:buFont typeface="Garamond"/>
              <a:buChar char="◦"/>
            </a:pPr>
            <a:r>
              <a:rPr lang="en-US" sz="2070">
                <a:latin typeface="Calibri"/>
                <a:ea typeface="Calibri"/>
                <a:cs typeface="Calibri"/>
                <a:sym typeface="Calibri"/>
              </a:rPr>
              <a:t>Smartphones: text messaging, email, Facebook, Messenger, Twitter</a:t>
            </a:r>
            <a:endParaRPr sz="1160"/>
          </a:p>
          <a:p>
            <a:pPr marL="1219200" lvl="2" indent="-233045" algn="l" rtl="0">
              <a:lnSpc>
                <a:spcPct val="80000"/>
              </a:lnSpc>
              <a:spcBef>
                <a:spcPts val="700"/>
              </a:spcBef>
              <a:spcAft>
                <a:spcPts val="0"/>
              </a:spcAft>
              <a:buClr>
                <a:srgbClr val="262626"/>
              </a:buClr>
              <a:buSzPts val="2070"/>
              <a:buFont typeface="Garamond"/>
              <a:buChar char="◦"/>
            </a:pPr>
            <a:r>
              <a:rPr lang="en-US" sz="2070" b="0" i="0" u="none" strike="noStrike" cap="none">
                <a:solidFill>
                  <a:srgbClr val="000000"/>
                </a:solidFill>
                <a:latin typeface="Calibri"/>
                <a:ea typeface="Calibri"/>
                <a:cs typeface="Calibri"/>
                <a:sym typeface="Calibri"/>
              </a:rPr>
              <a:t>Suspended online or remote classes: SES and psychological impacts</a:t>
            </a:r>
            <a:endParaRPr sz="1160"/>
          </a:p>
          <a:p>
            <a:pPr marL="1219200" lvl="2" indent="-233045" algn="l" rtl="0">
              <a:lnSpc>
                <a:spcPct val="80000"/>
              </a:lnSpc>
              <a:spcBef>
                <a:spcPts val="700"/>
              </a:spcBef>
              <a:spcAft>
                <a:spcPts val="0"/>
              </a:spcAft>
              <a:buClr>
                <a:srgbClr val="262626"/>
              </a:buClr>
              <a:buSzPts val="2070"/>
              <a:buFont typeface="Garamond"/>
              <a:buChar char="◦"/>
            </a:pPr>
            <a:r>
              <a:rPr lang="en-US" sz="2070">
                <a:latin typeface="Calibri"/>
                <a:ea typeface="Calibri"/>
                <a:cs typeface="Calibri"/>
                <a:sym typeface="Calibri"/>
              </a:rPr>
              <a:t>Full opening of schools will face challenges: vaccination, evaluation of COVID educational experiences, adaptation to “new normal”</a:t>
            </a:r>
            <a:endParaRPr sz="2070" b="0" i="0" u="none" strike="noStrike" cap="none">
              <a:solidFill>
                <a:srgbClr val="000000"/>
              </a:solidFill>
              <a:latin typeface="Calibri"/>
              <a:ea typeface="Calibri"/>
              <a:cs typeface="Calibri"/>
              <a:sym typeface="Calibri"/>
            </a:endParaRPr>
          </a:p>
          <a:p>
            <a:pPr marL="0" lvl="0" indent="139700" algn="l" rtl="0">
              <a:lnSpc>
                <a:spcPct val="80000"/>
              </a:lnSpc>
              <a:spcBef>
                <a:spcPts val="700"/>
              </a:spcBef>
              <a:spcAft>
                <a:spcPts val="0"/>
              </a:spcAft>
              <a:buClr>
                <a:srgbClr val="262626"/>
              </a:buClr>
              <a:buSzPts val="2170"/>
              <a:buFont typeface="Garamond"/>
              <a:buNone/>
            </a:pPr>
            <a:endParaRPr sz="2070">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2227"/>
        <p:cNvGrpSpPr/>
        <p:nvPr/>
      </p:nvGrpSpPr>
      <p:grpSpPr>
        <a:xfrm>
          <a:off x="0" y="0"/>
          <a:ext cx="0" cy="0"/>
          <a:chOff x="0" y="0"/>
          <a:chExt cx="0" cy="0"/>
        </a:xfrm>
      </p:grpSpPr>
      <p:pic>
        <p:nvPicPr>
          <p:cNvPr id="2228" name="Google Shape;2228;p241" descr="Man in headphones with a laptop"/>
          <p:cNvPicPr preferRelativeResize="0"/>
          <p:nvPr/>
        </p:nvPicPr>
        <p:blipFill rotWithShape="1">
          <a:blip r:embed="rId3">
            <a:alphaModFix/>
          </a:blip>
          <a:srcRect/>
          <a:stretch/>
        </p:blipFill>
        <p:spPr>
          <a:xfrm>
            <a:off x="1771933" y="191129"/>
            <a:ext cx="8897510" cy="5447671"/>
          </a:xfrm>
          <a:prstGeom prst="rect">
            <a:avLst/>
          </a:prstGeom>
          <a:noFill/>
          <a:ln>
            <a:noFill/>
          </a:ln>
        </p:spPr>
      </p:pic>
      <p:sp>
        <p:nvSpPr>
          <p:cNvPr id="2229" name="Google Shape;2229;p241"/>
          <p:cNvSpPr txBox="1"/>
          <p:nvPr/>
        </p:nvSpPr>
        <p:spPr>
          <a:xfrm>
            <a:off x="4410691" y="1830125"/>
            <a:ext cx="6132900" cy="2875200"/>
          </a:xfrm>
          <a:prstGeom prst="rect">
            <a:avLst/>
          </a:prstGeom>
          <a:noFill/>
          <a:ln>
            <a:noFill/>
          </a:ln>
        </p:spPr>
        <p:txBody>
          <a:bodyPr spcFirstLastPara="1" wrap="square" lIns="0" tIns="0" rIns="0" bIns="0" anchor="ctr" anchorCtr="0">
            <a:normAutofit/>
          </a:bodyPr>
          <a:lstStyle/>
          <a:p>
            <a:pPr marL="0" marR="0" lvl="0" indent="0" algn="l" rtl="0">
              <a:lnSpc>
                <a:spcPct val="150000"/>
              </a:lnSpc>
              <a:spcBef>
                <a:spcPts val="0"/>
              </a:spcBef>
              <a:spcAft>
                <a:spcPts val="0"/>
              </a:spcAft>
              <a:buClr>
                <a:srgbClr val="000000"/>
              </a:buClr>
              <a:buSzPts val="1500"/>
              <a:buFont typeface="Arial"/>
              <a:buNone/>
            </a:pPr>
            <a:r>
              <a:rPr lang="en-US" sz="3600" b="0" i="0" u="none" strike="noStrike" cap="none">
                <a:solidFill>
                  <a:srgbClr val="FF0000"/>
                </a:solidFill>
                <a:latin typeface="Arial"/>
                <a:ea typeface="Arial"/>
                <a:cs typeface="Arial"/>
                <a:sym typeface="Arial"/>
              </a:rPr>
              <a:t>THE IMPACT OF THE</a:t>
            </a:r>
            <a:br>
              <a:rPr lang="en-US" sz="3600" b="0" i="0" u="none" strike="noStrike" cap="none">
                <a:solidFill>
                  <a:srgbClr val="FF0000"/>
                </a:solidFill>
                <a:latin typeface="Arial"/>
                <a:ea typeface="Arial"/>
                <a:cs typeface="Arial"/>
                <a:sym typeface="Arial"/>
              </a:rPr>
            </a:br>
            <a:r>
              <a:rPr lang="en-US" sz="3600" b="0" i="0" u="none" strike="noStrike" cap="none">
                <a:solidFill>
                  <a:schemeClr val="lt1"/>
                </a:solidFill>
                <a:latin typeface="Overlock"/>
                <a:ea typeface="Overlock"/>
                <a:cs typeface="Overlock"/>
                <a:sym typeface="Overlock"/>
              </a:rPr>
              <a:t>SARS-CoV-2 PANDEMIC </a:t>
            </a:r>
            <a:r>
              <a:rPr lang="en-US" sz="3600" b="0" i="0" u="none" strike="noStrike" cap="none">
                <a:solidFill>
                  <a:srgbClr val="FF0000"/>
                </a:solidFill>
                <a:latin typeface="Arial"/>
                <a:ea typeface="Arial"/>
                <a:cs typeface="Arial"/>
                <a:sym typeface="Arial"/>
              </a:rPr>
              <a:t>ON </a:t>
            </a:r>
            <a:br>
              <a:rPr lang="en-US" sz="3600" b="0" i="0" u="none" strike="noStrike" cap="none">
                <a:solidFill>
                  <a:schemeClr val="dk1"/>
                </a:solidFill>
                <a:latin typeface="Overlock"/>
                <a:ea typeface="Overlock"/>
                <a:cs typeface="Overlock"/>
                <a:sym typeface="Overlock"/>
              </a:rPr>
            </a:br>
            <a:r>
              <a:rPr lang="en-US" sz="3600" b="0" i="0" u="none" strike="noStrike" cap="none">
                <a:solidFill>
                  <a:srgbClr val="FF0000"/>
                </a:solidFill>
                <a:latin typeface="Arial"/>
                <a:ea typeface="Arial"/>
                <a:cs typeface="Arial"/>
                <a:sym typeface="Arial"/>
              </a:rPr>
              <a:t>NURSING EDUCATION </a:t>
            </a:r>
            <a:endParaRPr sz="3600" b="0" i="0" u="none" strike="noStrike" cap="none">
              <a:solidFill>
                <a:srgbClr val="FF0000"/>
              </a:solidFill>
              <a:latin typeface="Arial"/>
              <a:ea typeface="Arial"/>
              <a:cs typeface="Arial"/>
              <a:sym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2233"/>
        <p:cNvGrpSpPr/>
        <p:nvPr/>
      </p:nvGrpSpPr>
      <p:grpSpPr>
        <a:xfrm>
          <a:off x="0" y="0"/>
          <a:ext cx="0" cy="0"/>
          <a:chOff x="0" y="0"/>
          <a:chExt cx="0" cy="0"/>
        </a:xfrm>
      </p:grpSpPr>
      <p:sp>
        <p:nvSpPr>
          <p:cNvPr id="2234" name="Google Shape;2234;p242"/>
          <p:cNvSpPr txBox="1">
            <a:spLocks noGrp="1"/>
          </p:cNvSpPr>
          <p:nvPr>
            <p:ph type="title"/>
          </p:nvPr>
        </p:nvSpPr>
        <p:spPr>
          <a:xfrm>
            <a:off x="2099733" y="471547"/>
            <a:ext cx="9482100" cy="12315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THE IMPACT OF THE SARS-COV-2 PANDEMIC ON NURSING EDUCATION</a:t>
            </a:r>
            <a:endParaRPr/>
          </a:p>
        </p:txBody>
      </p:sp>
      <p:sp>
        <p:nvSpPr>
          <p:cNvPr id="2235" name="Google Shape;2235;p242"/>
          <p:cNvSpPr txBox="1">
            <a:spLocks noGrp="1"/>
          </p:cNvSpPr>
          <p:nvPr>
            <p:ph type="body" idx="1"/>
          </p:nvPr>
        </p:nvSpPr>
        <p:spPr>
          <a:xfrm>
            <a:off x="2099733" y="1710267"/>
            <a:ext cx="4961700" cy="823200"/>
          </a:xfrm>
          <a:prstGeom prst="rect">
            <a:avLst/>
          </a:prstGeom>
          <a:noFill/>
          <a:ln>
            <a:noFill/>
          </a:ln>
        </p:spPr>
        <p:txBody>
          <a:bodyPr spcFirstLastPara="1" wrap="square" lIns="0" tIns="0" rIns="0" bIns="0" anchor="t" anchorCtr="0">
            <a:normAutofit fontScale="92500" lnSpcReduction="20000"/>
          </a:bodyPr>
          <a:lstStyle/>
          <a:p>
            <a:pPr marL="609600" lvl="0" indent="-304800" algn="l" rtl="0">
              <a:lnSpc>
                <a:spcPct val="100000"/>
              </a:lnSpc>
              <a:spcBef>
                <a:spcPts val="0"/>
              </a:spcBef>
              <a:spcAft>
                <a:spcPts val="0"/>
              </a:spcAft>
              <a:buSzPct val="66667"/>
              <a:buNone/>
            </a:pPr>
            <a:r>
              <a:rPr lang="en-US" sz="2400" b="1">
                <a:solidFill>
                  <a:srgbClr val="C00000"/>
                </a:solidFill>
              </a:rPr>
              <a:t>Disruptions to Nursing Education Worldwide (ICN, 2021, Apr)</a:t>
            </a:r>
            <a:endParaRPr/>
          </a:p>
          <a:p>
            <a:pPr marL="609600" lvl="0" indent="-304800" algn="l" rtl="0">
              <a:lnSpc>
                <a:spcPct val="100000"/>
              </a:lnSpc>
              <a:spcBef>
                <a:spcPts val="0"/>
              </a:spcBef>
              <a:spcAft>
                <a:spcPts val="0"/>
              </a:spcAft>
              <a:buSzPct val="88889"/>
              <a:buNone/>
            </a:pPr>
            <a:endParaRPr/>
          </a:p>
        </p:txBody>
      </p:sp>
      <p:sp>
        <p:nvSpPr>
          <p:cNvPr id="2236" name="Google Shape;2236;p242"/>
          <p:cNvSpPr txBox="1">
            <a:spLocks noGrp="1"/>
          </p:cNvSpPr>
          <p:nvPr>
            <p:ph type="body" idx="2"/>
          </p:nvPr>
        </p:nvSpPr>
        <p:spPr>
          <a:xfrm>
            <a:off x="7382933" y="1710267"/>
            <a:ext cx="4202400" cy="8232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2400" b="1">
                <a:solidFill>
                  <a:srgbClr val="C00000"/>
                </a:solidFill>
              </a:rPr>
              <a:t>C</a:t>
            </a:r>
            <a:r>
              <a:rPr lang="en-US" sz="2400" b="1" i="0" u="none" strike="noStrike" cap="none">
                <a:solidFill>
                  <a:srgbClr val="C00000"/>
                </a:solidFill>
                <a:latin typeface="Arial"/>
                <a:ea typeface="Arial"/>
                <a:cs typeface="Arial"/>
                <a:sym typeface="Arial"/>
              </a:rPr>
              <a:t>oncerns</a:t>
            </a:r>
            <a:r>
              <a:rPr lang="en-US" sz="2400" b="1" i="0" u="none" strike="noStrike" cap="none">
                <a:solidFill>
                  <a:srgbClr val="000000"/>
                </a:solidFill>
                <a:latin typeface="Arial"/>
                <a:ea typeface="Arial"/>
                <a:cs typeface="Arial"/>
                <a:sym typeface="Arial"/>
              </a:rPr>
              <a:t> </a:t>
            </a:r>
            <a:endParaRPr b="1"/>
          </a:p>
        </p:txBody>
      </p:sp>
      <p:sp>
        <p:nvSpPr>
          <p:cNvPr id="2237" name="Google Shape;2237;p242"/>
          <p:cNvSpPr txBox="1">
            <a:spLocks noGrp="1"/>
          </p:cNvSpPr>
          <p:nvPr>
            <p:ph type="body" idx="3"/>
          </p:nvPr>
        </p:nvSpPr>
        <p:spPr>
          <a:xfrm>
            <a:off x="2099733" y="2658533"/>
            <a:ext cx="4961700" cy="3728100"/>
          </a:xfrm>
          <a:prstGeom prst="rect">
            <a:avLst/>
          </a:prstGeom>
          <a:noFill/>
          <a:ln>
            <a:noFill/>
          </a:ln>
        </p:spPr>
        <p:txBody>
          <a:bodyPr spcFirstLastPara="1" wrap="square" lIns="0" tIns="0" rIns="0" bIns="0" anchor="t" anchorCtr="0">
            <a:normAutofit lnSpcReduction="10000"/>
          </a:bodyPr>
          <a:lstStyle/>
          <a:p>
            <a:pPr marL="723900" marR="0" lvl="1" indent="-387350" algn="l" rtl="0">
              <a:lnSpc>
                <a:spcPct val="90000"/>
              </a:lnSpc>
              <a:spcBef>
                <a:spcPts val="700"/>
              </a:spcBef>
              <a:spcAft>
                <a:spcPts val="0"/>
              </a:spcAft>
              <a:buClr>
                <a:srgbClr val="3F3F3F"/>
              </a:buClr>
              <a:buSzPts val="2700"/>
              <a:buFont typeface="Arial"/>
              <a:buChar char="•"/>
            </a:pPr>
            <a:r>
              <a:rPr lang="en-US" sz="2700" b="0" i="0" u="none" strike="noStrike" cap="none">
                <a:solidFill>
                  <a:srgbClr val="3F3F3F"/>
                </a:solidFill>
                <a:latin typeface="Corbel"/>
                <a:ea typeface="Corbel"/>
                <a:cs typeface="Corbel"/>
                <a:sym typeface="Corbel"/>
              </a:rPr>
              <a:t>Switch from traditional teaching to online learning </a:t>
            </a:r>
            <a:endParaRPr/>
          </a:p>
          <a:p>
            <a:pPr marL="355600" marR="0" lvl="1" indent="0" algn="l" rtl="0">
              <a:lnSpc>
                <a:spcPct val="90000"/>
              </a:lnSpc>
              <a:spcBef>
                <a:spcPts val="700"/>
              </a:spcBef>
              <a:spcAft>
                <a:spcPts val="0"/>
              </a:spcAft>
              <a:buClr>
                <a:srgbClr val="3F3F3F"/>
              </a:buClr>
              <a:buSzPts val="2700"/>
              <a:buNone/>
            </a:pPr>
            <a:r>
              <a:rPr lang="en-US" sz="2700" b="0" i="0" u="none" strike="noStrike" cap="none">
                <a:solidFill>
                  <a:srgbClr val="3F3F3F"/>
                </a:solidFill>
                <a:latin typeface="Corbel"/>
                <a:ea typeface="Corbel"/>
                <a:cs typeface="Corbel"/>
                <a:sym typeface="Corbel"/>
              </a:rPr>
              <a:t>      (≈ Mar, 2020)</a:t>
            </a:r>
            <a:endParaRPr/>
          </a:p>
          <a:p>
            <a:pPr marL="723900" marR="0" lvl="1" indent="-387350" algn="l" rtl="0">
              <a:lnSpc>
                <a:spcPct val="90000"/>
              </a:lnSpc>
              <a:spcBef>
                <a:spcPts val="700"/>
              </a:spcBef>
              <a:spcAft>
                <a:spcPts val="0"/>
              </a:spcAft>
              <a:buClr>
                <a:srgbClr val="3F3F3F"/>
              </a:buClr>
              <a:buSzPts val="2700"/>
              <a:buFont typeface="Arial"/>
              <a:buChar char="•"/>
            </a:pPr>
            <a:r>
              <a:rPr lang="en-US" sz="2700" b="0" i="0" u="none" strike="noStrike" cap="none">
                <a:solidFill>
                  <a:srgbClr val="3F3F3F"/>
                </a:solidFill>
                <a:latin typeface="Corbel"/>
                <a:ea typeface="Corbel"/>
                <a:cs typeface="Corbel"/>
                <a:sym typeface="Corbel"/>
              </a:rPr>
              <a:t>Halted clinical placements to conserve PPEs and limit direct patient care (46%) or with restrictions (41%)</a:t>
            </a:r>
            <a:endParaRPr/>
          </a:p>
          <a:p>
            <a:pPr marL="609600" lvl="0" indent="-304800" algn="l" rtl="0">
              <a:lnSpc>
                <a:spcPct val="100000"/>
              </a:lnSpc>
              <a:spcBef>
                <a:spcPts val="0"/>
              </a:spcBef>
              <a:spcAft>
                <a:spcPts val="0"/>
              </a:spcAft>
              <a:buSzPts val="1600"/>
              <a:buNone/>
            </a:pPr>
            <a:endParaRPr/>
          </a:p>
          <a:p>
            <a:pPr marL="609600" lvl="0" indent="-304800" algn="l" rtl="0">
              <a:lnSpc>
                <a:spcPct val="100000"/>
              </a:lnSpc>
              <a:spcBef>
                <a:spcPts val="0"/>
              </a:spcBef>
              <a:spcAft>
                <a:spcPts val="0"/>
              </a:spcAft>
              <a:buSzPts val="1600"/>
              <a:buNone/>
            </a:pPr>
            <a:r>
              <a:rPr lang="en-US" sz="2400" b="1" i="0" u="none" strike="noStrike" cap="none">
                <a:solidFill>
                  <a:srgbClr val="C00000"/>
                </a:solidFill>
                <a:latin typeface="Arial"/>
                <a:ea typeface="Arial"/>
                <a:cs typeface="Arial"/>
                <a:sym typeface="Arial"/>
              </a:rPr>
              <a:t>Outcomes</a:t>
            </a:r>
            <a:endParaRPr/>
          </a:p>
          <a:p>
            <a:pPr marL="685800" lvl="0" indent="-393700" algn="l" rtl="0">
              <a:lnSpc>
                <a:spcPct val="100000"/>
              </a:lnSpc>
              <a:spcBef>
                <a:spcPts val="0"/>
              </a:spcBef>
              <a:spcAft>
                <a:spcPts val="0"/>
              </a:spcAft>
              <a:buSzPts val="1600"/>
              <a:buFont typeface="Arial"/>
              <a:buChar char="•"/>
            </a:pPr>
            <a:r>
              <a:rPr lang="en-US" sz="2400">
                <a:solidFill>
                  <a:schemeClr val="dk1"/>
                </a:solidFill>
              </a:rPr>
              <a:t>Positive</a:t>
            </a:r>
            <a:endParaRPr/>
          </a:p>
          <a:p>
            <a:pPr marL="685800" lvl="0" indent="-393700" algn="l" rtl="0">
              <a:lnSpc>
                <a:spcPct val="100000"/>
              </a:lnSpc>
              <a:spcBef>
                <a:spcPts val="0"/>
              </a:spcBef>
              <a:spcAft>
                <a:spcPts val="0"/>
              </a:spcAft>
              <a:buSzPts val="1600"/>
              <a:buFont typeface="Arial"/>
              <a:buChar char="•"/>
            </a:pPr>
            <a:r>
              <a:rPr lang="en-US" sz="2400">
                <a:solidFill>
                  <a:schemeClr val="dk1"/>
                </a:solidFill>
              </a:rPr>
              <a:t>Negative</a:t>
            </a:r>
            <a:endParaRPr>
              <a:solidFill>
                <a:schemeClr val="dk1"/>
              </a:solidFill>
            </a:endParaRPr>
          </a:p>
        </p:txBody>
      </p:sp>
      <p:sp>
        <p:nvSpPr>
          <p:cNvPr id="2238" name="Google Shape;2238;p242"/>
          <p:cNvSpPr txBox="1">
            <a:spLocks noGrp="1"/>
          </p:cNvSpPr>
          <p:nvPr>
            <p:ph type="body" idx="4"/>
          </p:nvPr>
        </p:nvSpPr>
        <p:spPr>
          <a:xfrm>
            <a:off x="7382933" y="2055223"/>
            <a:ext cx="4202400" cy="4331100"/>
          </a:xfrm>
          <a:prstGeom prst="rect">
            <a:avLst/>
          </a:prstGeom>
          <a:noFill/>
          <a:ln>
            <a:noFill/>
          </a:ln>
        </p:spPr>
        <p:txBody>
          <a:bodyPr spcFirstLastPara="1" wrap="square" lIns="0" tIns="0" rIns="0" bIns="0" anchor="t" anchorCtr="0">
            <a:normAutofit fontScale="70000" lnSpcReduction="10000"/>
          </a:bodyPr>
          <a:lstStyle/>
          <a:p>
            <a:pPr marL="723900" marR="0" lvl="1" indent="-353695" algn="l" rtl="0">
              <a:lnSpc>
                <a:spcPct val="90000"/>
              </a:lnSpc>
              <a:spcBef>
                <a:spcPts val="700"/>
              </a:spcBef>
              <a:spcAft>
                <a:spcPts val="0"/>
              </a:spcAft>
              <a:buClr>
                <a:srgbClr val="3F3F3F"/>
              </a:buClr>
              <a:buSzPct val="100000"/>
              <a:buFont typeface="Arial"/>
              <a:buChar char="•"/>
            </a:pPr>
            <a:r>
              <a:rPr lang="en-US" sz="3100" b="0" i="0" u="none" strike="noStrike" cap="none">
                <a:solidFill>
                  <a:srgbClr val="3F3F3F"/>
                </a:solidFill>
                <a:latin typeface="Corbel"/>
                <a:ea typeface="Corbel"/>
                <a:cs typeface="Corbel"/>
                <a:sym typeface="Corbel"/>
              </a:rPr>
              <a:t>About completion of program requirements and delays in graduation (57%)</a:t>
            </a:r>
            <a:endParaRPr/>
          </a:p>
          <a:p>
            <a:pPr marL="723900" marR="0" lvl="1" indent="-353695" algn="l" rtl="0">
              <a:lnSpc>
                <a:spcPct val="90000"/>
              </a:lnSpc>
              <a:spcBef>
                <a:spcPts val="700"/>
              </a:spcBef>
              <a:spcAft>
                <a:spcPts val="0"/>
              </a:spcAft>
              <a:buClr>
                <a:srgbClr val="3F3F3F"/>
              </a:buClr>
              <a:buSzPct val="100000"/>
              <a:buFont typeface="Arial"/>
              <a:buChar char="•"/>
            </a:pPr>
            <a:r>
              <a:rPr lang="en-US" sz="3100" b="0" i="0" u="none" strike="noStrike" cap="none">
                <a:solidFill>
                  <a:srgbClr val="3F3F3F"/>
                </a:solidFill>
                <a:latin typeface="Corbel"/>
                <a:ea typeface="Corbel"/>
                <a:cs typeface="Corbel"/>
                <a:sym typeface="Corbel"/>
              </a:rPr>
              <a:t>About learning modifications affecting learning trajectory.</a:t>
            </a:r>
            <a:endParaRPr/>
          </a:p>
          <a:p>
            <a:pPr marL="723900" marR="0" lvl="1" indent="-353695" algn="l" rtl="0">
              <a:lnSpc>
                <a:spcPct val="90000"/>
              </a:lnSpc>
              <a:spcBef>
                <a:spcPts val="700"/>
              </a:spcBef>
              <a:spcAft>
                <a:spcPts val="0"/>
              </a:spcAft>
              <a:buClr>
                <a:srgbClr val="3F3F3F"/>
              </a:buClr>
              <a:buSzPct val="100000"/>
              <a:buFont typeface="Arial"/>
              <a:buChar char="•"/>
            </a:pPr>
            <a:r>
              <a:rPr lang="en-US" sz="3100" b="0" i="0" u="none" strike="noStrike" cap="none">
                <a:solidFill>
                  <a:srgbClr val="3F3F3F"/>
                </a:solidFill>
                <a:latin typeface="Corbel"/>
                <a:ea typeface="Corbel"/>
                <a:cs typeface="Corbel"/>
                <a:sym typeface="Corbel"/>
              </a:rPr>
              <a:t>Delays in nursing research</a:t>
            </a:r>
            <a:endParaRPr/>
          </a:p>
          <a:p>
            <a:pPr marL="723900" marR="0" lvl="1" indent="-353695" algn="l" rtl="0">
              <a:lnSpc>
                <a:spcPct val="90000"/>
              </a:lnSpc>
              <a:spcBef>
                <a:spcPts val="700"/>
              </a:spcBef>
              <a:spcAft>
                <a:spcPts val="0"/>
              </a:spcAft>
              <a:buClr>
                <a:srgbClr val="3F3F3F"/>
              </a:buClr>
              <a:buSzPct val="100000"/>
              <a:buFont typeface="Arial"/>
              <a:buChar char="•"/>
            </a:pPr>
            <a:r>
              <a:rPr lang="en-US" sz="3100" b="0" i="0" u="none" strike="noStrike" cap="none">
                <a:solidFill>
                  <a:srgbClr val="3F3F3F"/>
                </a:solidFill>
                <a:latin typeface="Corbel"/>
                <a:ea typeface="Corbel"/>
                <a:cs typeface="Corbel"/>
                <a:sym typeface="Corbel"/>
              </a:rPr>
              <a:t>Risk of delaying or restricting nursing workforce supply leading to shortages.</a:t>
            </a:r>
            <a:endParaRPr/>
          </a:p>
          <a:p>
            <a:pPr marL="723900" marR="0" lvl="1" indent="-228600" algn="l" rtl="0">
              <a:lnSpc>
                <a:spcPct val="90000"/>
              </a:lnSpc>
              <a:spcBef>
                <a:spcPts val="700"/>
              </a:spcBef>
              <a:spcAft>
                <a:spcPts val="0"/>
              </a:spcAft>
              <a:buClr>
                <a:srgbClr val="000000"/>
              </a:buClr>
              <a:buSzPct val="100000"/>
              <a:buFont typeface="Arial"/>
              <a:buNone/>
            </a:pPr>
            <a:endParaRPr sz="2900">
              <a:solidFill>
                <a:srgbClr val="3F3F3F"/>
              </a:solidFill>
              <a:latin typeface="Corbel"/>
              <a:ea typeface="Corbel"/>
              <a:cs typeface="Corbel"/>
              <a:sym typeface="Corbel"/>
            </a:endParaRPr>
          </a:p>
          <a:p>
            <a:pPr marL="0" marR="0" lvl="0" indent="0" algn="just" rtl="0">
              <a:lnSpc>
                <a:spcPct val="100000"/>
              </a:lnSpc>
              <a:spcBef>
                <a:spcPts val="0"/>
              </a:spcBef>
              <a:spcAft>
                <a:spcPts val="0"/>
              </a:spcAft>
              <a:buSzPct val="59375"/>
              <a:buNone/>
            </a:pPr>
            <a:r>
              <a:rPr lang="en-US" sz="3200" b="1"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https://www.youtube.com/watch?v=LZTkaiZw8_U</a:t>
            </a:r>
            <a:endParaRPr sz="4300">
              <a:latin typeface="Calibri"/>
              <a:ea typeface="Calibri"/>
              <a:cs typeface="Calibri"/>
              <a:sym typeface="Calibri"/>
            </a:endParaRPr>
          </a:p>
          <a:p>
            <a:pPr marL="723900" marR="0" lvl="1" indent="-228600" algn="l" rtl="0">
              <a:lnSpc>
                <a:spcPct val="90000"/>
              </a:lnSpc>
              <a:spcBef>
                <a:spcPts val="700"/>
              </a:spcBef>
              <a:spcAft>
                <a:spcPts val="0"/>
              </a:spcAft>
              <a:buClr>
                <a:srgbClr val="000000"/>
              </a:buClr>
              <a:buSzPct val="100000"/>
              <a:buFont typeface="Arial"/>
              <a:buNone/>
            </a:pPr>
            <a:endParaRPr sz="2900" b="0" i="0" u="none" strike="noStrike" cap="none">
              <a:solidFill>
                <a:srgbClr val="3F3F3F"/>
              </a:solidFill>
              <a:latin typeface="Corbel"/>
              <a:ea typeface="Corbel"/>
              <a:cs typeface="Corbel"/>
              <a:sym typeface="Corbel"/>
            </a:endParaRPr>
          </a:p>
          <a:p>
            <a:pPr marL="609600" lvl="0" indent="-304800" algn="l" rtl="0">
              <a:lnSpc>
                <a:spcPct val="100000"/>
              </a:lnSpc>
              <a:spcBef>
                <a:spcPts val="0"/>
              </a:spcBef>
              <a:spcAft>
                <a:spcPts val="0"/>
              </a:spcAft>
              <a:buSzPct val="105556"/>
              <a:buNone/>
            </a:pPr>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2242"/>
        <p:cNvGrpSpPr/>
        <p:nvPr/>
      </p:nvGrpSpPr>
      <p:grpSpPr>
        <a:xfrm>
          <a:off x="0" y="0"/>
          <a:ext cx="0" cy="0"/>
          <a:chOff x="0" y="0"/>
          <a:chExt cx="0" cy="0"/>
        </a:xfrm>
      </p:grpSpPr>
      <p:sp>
        <p:nvSpPr>
          <p:cNvPr id="2243" name="Google Shape;2243;p243"/>
          <p:cNvSpPr txBox="1">
            <a:spLocks noGrp="1"/>
          </p:cNvSpPr>
          <p:nvPr>
            <p:ph type="title"/>
          </p:nvPr>
        </p:nvSpPr>
        <p:spPr>
          <a:xfrm>
            <a:off x="2099733" y="471547"/>
            <a:ext cx="9482100" cy="12315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THE IMPACTOF THE SARS-COV-2 PANDEMIC ON NURSING EDUCATION</a:t>
            </a:r>
            <a:endParaRPr/>
          </a:p>
        </p:txBody>
      </p:sp>
      <p:sp>
        <p:nvSpPr>
          <p:cNvPr id="2244" name="Google Shape;2244;p243"/>
          <p:cNvSpPr txBox="1">
            <a:spLocks noGrp="1"/>
          </p:cNvSpPr>
          <p:nvPr>
            <p:ph type="body" idx="1"/>
          </p:nvPr>
        </p:nvSpPr>
        <p:spPr>
          <a:xfrm>
            <a:off x="2099733" y="2524387"/>
            <a:ext cx="4961700" cy="37281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endParaRPr/>
          </a:p>
        </p:txBody>
      </p:sp>
      <p:sp>
        <p:nvSpPr>
          <p:cNvPr id="2245" name="Google Shape;2245;p243"/>
          <p:cNvSpPr txBox="1">
            <a:spLocks noGrp="1"/>
          </p:cNvSpPr>
          <p:nvPr>
            <p:ph type="body" idx="2"/>
          </p:nvPr>
        </p:nvSpPr>
        <p:spPr>
          <a:xfrm>
            <a:off x="1891324" y="1710267"/>
            <a:ext cx="9693900" cy="6033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2400" b="1">
                <a:solidFill>
                  <a:srgbClr val="C00000"/>
                </a:solidFill>
              </a:rPr>
              <a:t>Impact on Student Learning</a:t>
            </a:r>
            <a:endParaRPr b="1"/>
          </a:p>
        </p:txBody>
      </p:sp>
      <p:pic>
        <p:nvPicPr>
          <p:cNvPr id="2246" name="Google Shape;2246;p243"/>
          <p:cNvPicPr preferRelativeResize="0"/>
          <p:nvPr/>
        </p:nvPicPr>
        <p:blipFill rotWithShape="1">
          <a:blip r:embed="rId3">
            <a:alphaModFix/>
          </a:blip>
          <a:srcRect/>
          <a:stretch/>
        </p:blipFill>
        <p:spPr>
          <a:xfrm>
            <a:off x="2244004" y="2533267"/>
            <a:ext cx="4817195" cy="3395309"/>
          </a:xfrm>
          <a:prstGeom prst="rect">
            <a:avLst/>
          </a:prstGeom>
          <a:noFill/>
          <a:ln>
            <a:noFill/>
          </a:ln>
        </p:spPr>
      </p:pic>
      <p:sp>
        <p:nvSpPr>
          <p:cNvPr id="2247" name="Google Shape;2247;p243"/>
          <p:cNvSpPr txBox="1">
            <a:spLocks noGrp="1"/>
          </p:cNvSpPr>
          <p:nvPr>
            <p:ph type="body" idx="4"/>
          </p:nvPr>
        </p:nvSpPr>
        <p:spPr>
          <a:xfrm>
            <a:off x="6974243" y="2533267"/>
            <a:ext cx="4611300" cy="4324800"/>
          </a:xfrm>
          <a:prstGeom prst="rect">
            <a:avLst/>
          </a:prstGeom>
          <a:noFill/>
          <a:ln>
            <a:noFill/>
          </a:ln>
        </p:spPr>
        <p:txBody>
          <a:bodyPr spcFirstLastPara="1" wrap="square" lIns="0" tIns="0" rIns="0" bIns="0" anchor="t" anchorCtr="0">
            <a:normAutofit/>
          </a:bodyPr>
          <a:lstStyle/>
          <a:p>
            <a:pPr marL="609600" marR="0" lvl="1" indent="-212090" algn="l" rtl="0">
              <a:lnSpc>
                <a:spcPct val="100000"/>
              </a:lnSpc>
              <a:spcBef>
                <a:spcPts val="700"/>
              </a:spcBef>
              <a:spcAft>
                <a:spcPts val="0"/>
              </a:spcAft>
              <a:buClr>
                <a:srgbClr val="262626"/>
              </a:buClr>
              <a:buSzPts val="2140"/>
              <a:buFont typeface="Garamond"/>
              <a:buChar char="◦"/>
            </a:pPr>
            <a:r>
              <a:rPr lang="en-US" sz="2140" b="0" i="0" u="none" strike="noStrike" cap="none">
                <a:solidFill>
                  <a:schemeClr val="dk1"/>
                </a:solidFill>
                <a:latin typeface="Calibri"/>
                <a:ea typeface="Calibri"/>
                <a:cs typeface="Calibri"/>
                <a:sym typeface="Calibri"/>
              </a:rPr>
              <a:t>Traditional vs Virtual  Teaching</a:t>
            </a:r>
            <a:endParaRPr sz="620"/>
          </a:p>
          <a:p>
            <a:pPr marL="609600" marR="0" lvl="1" indent="-212090" algn="l" rtl="0">
              <a:lnSpc>
                <a:spcPct val="100000"/>
              </a:lnSpc>
              <a:spcBef>
                <a:spcPts val="700"/>
              </a:spcBef>
              <a:spcAft>
                <a:spcPts val="0"/>
              </a:spcAft>
              <a:buClr>
                <a:srgbClr val="262626"/>
              </a:buClr>
              <a:buSzPts val="2140"/>
              <a:buFont typeface="Garamond"/>
              <a:buChar char="◦"/>
            </a:pPr>
            <a:r>
              <a:rPr lang="en-US" sz="2140" b="0" i="0" u="none" strike="noStrike" cap="none">
                <a:solidFill>
                  <a:schemeClr val="dk1"/>
                </a:solidFill>
                <a:latin typeface="Calibri"/>
                <a:ea typeface="Calibri"/>
                <a:cs typeface="Calibri"/>
                <a:sym typeface="Calibri"/>
              </a:rPr>
              <a:t>Student Experiences:</a:t>
            </a:r>
            <a:endParaRPr sz="620"/>
          </a:p>
          <a:p>
            <a:pPr marL="977900" marR="0" lvl="2" indent="-212090" algn="l" rtl="0">
              <a:lnSpc>
                <a:spcPct val="100000"/>
              </a:lnSpc>
              <a:spcBef>
                <a:spcPts val="700"/>
              </a:spcBef>
              <a:spcAft>
                <a:spcPts val="0"/>
              </a:spcAft>
              <a:buClr>
                <a:srgbClr val="262626"/>
              </a:buClr>
              <a:buSzPts val="2140"/>
              <a:buFont typeface="Garamond"/>
              <a:buChar char="◦"/>
            </a:pPr>
            <a:r>
              <a:rPr lang="en-US" sz="2140">
                <a:solidFill>
                  <a:schemeClr val="dk1"/>
                </a:solidFill>
                <a:latin typeface="Calibri"/>
                <a:ea typeface="Calibri"/>
                <a:cs typeface="Calibri"/>
                <a:sym typeface="Calibri"/>
              </a:rPr>
              <a:t>S</a:t>
            </a:r>
            <a:r>
              <a:rPr lang="en-US" sz="2140" b="0" i="0" u="none" strike="noStrike" cap="none">
                <a:solidFill>
                  <a:schemeClr val="dk1"/>
                </a:solidFill>
                <a:latin typeface="Calibri"/>
                <a:ea typeface="Calibri"/>
                <a:cs typeface="Calibri"/>
                <a:sym typeface="Calibri"/>
              </a:rPr>
              <a:t>tudent - Faculty interactions</a:t>
            </a:r>
            <a:endParaRPr sz="620"/>
          </a:p>
          <a:p>
            <a:pPr marL="977900" marR="0" lvl="2" indent="-212090" algn="l" rtl="0">
              <a:lnSpc>
                <a:spcPct val="100000"/>
              </a:lnSpc>
              <a:spcBef>
                <a:spcPts val="700"/>
              </a:spcBef>
              <a:spcAft>
                <a:spcPts val="0"/>
              </a:spcAft>
              <a:buClr>
                <a:srgbClr val="262626"/>
              </a:buClr>
              <a:buSzPts val="2140"/>
              <a:buFont typeface="Garamond"/>
              <a:buChar char="◦"/>
            </a:pPr>
            <a:r>
              <a:rPr lang="en-US" sz="2140" b="0" i="0" u="none" strike="noStrike" cap="none">
                <a:solidFill>
                  <a:schemeClr val="dk1"/>
                </a:solidFill>
                <a:latin typeface="Calibri"/>
                <a:ea typeface="Calibri"/>
                <a:cs typeface="Calibri"/>
                <a:sym typeface="Calibri"/>
              </a:rPr>
              <a:t>Time and technology management skills</a:t>
            </a:r>
            <a:endParaRPr sz="620"/>
          </a:p>
          <a:p>
            <a:pPr marL="977900" marR="0" lvl="2" indent="-212090" algn="l" rtl="0">
              <a:lnSpc>
                <a:spcPct val="100000"/>
              </a:lnSpc>
              <a:spcBef>
                <a:spcPts val="700"/>
              </a:spcBef>
              <a:spcAft>
                <a:spcPts val="0"/>
              </a:spcAft>
              <a:buClr>
                <a:srgbClr val="262626"/>
              </a:buClr>
              <a:buSzPts val="2140"/>
              <a:buFont typeface="Garamond"/>
              <a:buChar char="◦"/>
            </a:pPr>
            <a:r>
              <a:rPr lang="en-US" sz="2140">
                <a:solidFill>
                  <a:schemeClr val="dk1"/>
                </a:solidFill>
                <a:latin typeface="Calibri"/>
                <a:ea typeface="Calibri"/>
                <a:cs typeface="Calibri"/>
                <a:sym typeface="Calibri"/>
              </a:rPr>
              <a:t>Self-direction/Navigation</a:t>
            </a:r>
            <a:endParaRPr sz="620"/>
          </a:p>
          <a:p>
            <a:pPr marL="977900" marR="0" lvl="2" indent="-212090" algn="l" rtl="0">
              <a:lnSpc>
                <a:spcPct val="100000"/>
              </a:lnSpc>
              <a:spcBef>
                <a:spcPts val="700"/>
              </a:spcBef>
              <a:spcAft>
                <a:spcPts val="0"/>
              </a:spcAft>
              <a:buClr>
                <a:srgbClr val="262626"/>
              </a:buClr>
              <a:buSzPts val="2140"/>
              <a:buFont typeface="Garamond"/>
              <a:buChar char="◦"/>
            </a:pPr>
            <a:r>
              <a:rPr lang="en-US" sz="2140" b="0" i="0" u="none" strike="noStrike" cap="none">
                <a:solidFill>
                  <a:schemeClr val="dk1"/>
                </a:solidFill>
                <a:latin typeface="Calibri"/>
                <a:ea typeface="Calibri"/>
                <a:cs typeface="Calibri"/>
                <a:sym typeface="Calibri"/>
              </a:rPr>
              <a:t>Psychological/emotional </a:t>
            </a:r>
            <a:r>
              <a:rPr lang="en-US" sz="2140">
                <a:solidFill>
                  <a:schemeClr val="dk1"/>
                </a:solidFill>
                <a:latin typeface="Calibri"/>
                <a:ea typeface="Calibri"/>
                <a:cs typeface="Calibri"/>
                <a:sym typeface="Calibri"/>
              </a:rPr>
              <a:t>repercussions</a:t>
            </a:r>
            <a:endParaRPr sz="620"/>
          </a:p>
          <a:p>
            <a:pPr marL="1333500" lvl="3" indent="-224790" algn="l" rtl="0">
              <a:lnSpc>
                <a:spcPct val="100000"/>
              </a:lnSpc>
              <a:spcBef>
                <a:spcPts val="0"/>
              </a:spcBef>
              <a:spcAft>
                <a:spcPts val="0"/>
              </a:spcAft>
              <a:buClr>
                <a:srgbClr val="262626"/>
              </a:buClr>
              <a:buSzPts val="1140"/>
              <a:buFont typeface="Garamond"/>
              <a:buChar char="◦"/>
            </a:pPr>
            <a:r>
              <a:rPr lang="en-US" sz="2140" b="0" i="0" u="none" strike="noStrike" cap="none">
                <a:solidFill>
                  <a:schemeClr val="dk1"/>
                </a:solidFill>
                <a:latin typeface="Calibri"/>
                <a:ea typeface="Calibri"/>
                <a:cs typeface="Calibri"/>
                <a:sym typeface="Calibri"/>
              </a:rPr>
              <a:t>Safety</a:t>
            </a:r>
            <a:endParaRPr sz="620"/>
          </a:p>
          <a:p>
            <a:pPr marL="1333500" lvl="3" indent="-224790" algn="l" rtl="0">
              <a:lnSpc>
                <a:spcPct val="100000"/>
              </a:lnSpc>
              <a:spcBef>
                <a:spcPts val="0"/>
              </a:spcBef>
              <a:spcAft>
                <a:spcPts val="0"/>
              </a:spcAft>
              <a:buClr>
                <a:srgbClr val="262626"/>
              </a:buClr>
              <a:buSzPts val="1140"/>
              <a:buFont typeface="Garamond"/>
              <a:buChar char="◦"/>
            </a:pPr>
            <a:r>
              <a:rPr lang="en-US" sz="2140">
                <a:solidFill>
                  <a:schemeClr val="dk1"/>
                </a:solidFill>
                <a:latin typeface="Calibri"/>
                <a:ea typeface="Calibri"/>
                <a:cs typeface="Calibri"/>
                <a:sym typeface="Calibri"/>
              </a:rPr>
              <a:t>Social connections</a:t>
            </a:r>
            <a:endParaRPr sz="620"/>
          </a:p>
          <a:p>
            <a:pPr marL="1333500" lvl="3" indent="-224790" algn="l" rtl="0">
              <a:lnSpc>
                <a:spcPct val="100000"/>
              </a:lnSpc>
              <a:spcBef>
                <a:spcPts val="0"/>
              </a:spcBef>
              <a:spcAft>
                <a:spcPts val="0"/>
              </a:spcAft>
              <a:buClr>
                <a:srgbClr val="262626"/>
              </a:buClr>
              <a:buSzPts val="1140"/>
              <a:buFont typeface="Garamond"/>
              <a:buChar char="◦"/>
            </a:pPr>
            <a:r>
              <a:rPr lang="en-US" sz="2140" b="0" i="0" u="none" strike="noStrike" cap="none">
                <a:solidFill>
                  <a:schemeClr val="dk1"/>
                </a:solidFill>
                <a:latin typeface="Calibri"/>
                <a:ea typeface="Calibri"/>
                <a:cs typeface="Calibri"/>
                <a:sym typeface="Calibri"/>
              </a:rPr>
              <a:t>Losses</a:t>
            </a:r>
            <a:endParaRPr sz="2140" b="0" i="0" u="none" strike="noStrike" cap="none">
              <a:solidFill>
                <a:schemeClr val="dk1"/>
              </a:solidFill>
              <a:latin typeface="Calibri"/>
              <a:ea typeface="Calibri"/>
              <a:cs typeface="Calibri"/>
              <a:sym typeface="Calibri"/>
            </a:endParaRPr>
          </a:p>
          <a:p>
            <a:pPr marL="609600" lvl="0" indent="-304800" algn="l" rtl="0">
              <a:lnSpc>
                <a:spcPct val="100000"/>
              </a:lnSpc>
              <a:spcBef>
                <a:spcPts val="0"/>
              </a:spcBef>
              <a:spcAft>
                <a:spcPts val="0"/>
              </a:spcAft>
              <a:buSzPts val="1240"/>
              <a:buNone/>
            </a:pPr>
            <a:endParaRPr sz="62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2251"/>
        <p:cNvGrpSpPr/>
        <p:nvPr/>
      </p:nvGrpSpPr>
      <p:grpSpPr>
        <a:xfrm>
          <a:off x="0" y="0"/>
          <a:ext cx="0" cy="0"/>
          <a:chOff x="0" y="0"/>
          <a:chExt cx="0" cy="0"/>
        </a:xfrm>
      </p:grpSpPr>
      <p:sp>
        <p:nvSpPr>
          <p:cNvPr id="2252" name="Google Shape;2252;p244"/>
          <p:cNvSpPr txBox="1">
            <a:spLocks noGrp="1"/>
          </p:cNvSpPr>
          <p:nvPr>
            <p:ph type="title"/>
          </p:nvPr>
        </p:nvSpPr>
        <p:spPr>
          <a:xfrm>
            <a:off x="2319480" y="385339"/>
            <a:ext cx="9262500" cy="10620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3200" b="1" i="0" u="none" strike="noStrike" cap="none">
                <a:solidFill>
                  <a:srgbClr val="000000"/>
                </a:solidFill>
                <a:latin typeface="Arial"/>
                <a:ea typeface="Arial"/>
                <a:cs typeface="Arial"/>
                <a:sym typeface="Arial"/>
              </a:rPr>
              <a:t>THE IMPACT OF THE SARS-COV-2 PANDEMIC ON NURSING EDUCATION</a:t>
            </a:r>
            <a:endParaRPr sz="3200"/>
          </a:p>
        </p:txBody>
      </p:sp>
      <p:sp>
        <p:nvSpPr>
          <p:cNvPr id="2253" name="Google Shape;2253;p244"/>
          <p:cNvSpPr txBox="1">
            <a:spLocks noGrp="1"/>
          </p:cNvSpPr>
          <p:nvPr>
            <p:ph type="body" idx="1"/>
          </p:nvPr>
        </p:nvSpPr>
        <p:spPr>
          <a:xfrm>
            <a:off x="1890644" y="1696279"/>
            <a:ext cx="9691500" cy="44352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3200"/>
              <a:t>XX</a:t>
            </a:r>
            <a:endParaRPr/>
          </a:p>
          <a:p>
            <a:pPr marL="1371600" lvl="1" indent="-463550" algn="l" rtl="0">
              <a:lnSpc>
                <a:spcPct val="100000"/>
              </a:lnSpc>
              <a:spcBef>
                <a:spcPts val="0"/>
              </a:spcBef>
              <a:spcAft>
                <a:spcPts val="0"/>
              </a:spcAft>
              <a:buSzPts val="1500"/>
              <a:buFont typeface="Courier New"/>
              <a:buChar char="o"/>
            </a:pPr>
            <a:r>
              <a:rPr lang="en-US" sz="2900"/>
              <a:t>XX</a:t>
            </a:r>
            <a:endParaRPr/>
          </a:p>
          <a:p>
            <a:pPr marL="1981200" lvl="2" indent="-463550" algn="l" rtl="0">
              <a:lnSpc>
                <a:spcPct val="100000"/>
              </a:lnSpc>
              <a:spcBef>
                <a:spcPts val="0"/>
              </a:spcBef>
              <a:spcAft>
                <a:spcPts val="0"/>
              </a:spcAft>
              <a:buSzPts val="1500"/>
              <a:buFont typeface="Courier New"/>
              <a:buChar char="o"/>
            </a:pPr>
            <a:r>
              <a:rPr lang="en-US" sz="2700"/>
              <a:t>XX</a:t>
            </a:r>
            <a:endParaRPr/>
          </a:p>
          <a:p>
            <a:pPr marL="762000" lvl="0" indent="-368300" algn="l" rtl="0">
              <a:lnSpc>
                <a:spcPct val="100000"/>
              </a:lnSpc>
              <a:spcBef>
                <a:spcPts val="0"/>
              </a:spcBef>
              <a:spcAft>
                <a:spcPts val="0"/>
              </a:spcAft>
              <a:buSzPts val="1500"/>
              <a:buFont typeface="Arial"/>
              <a:buNone/>
            </a:pPr>
            <a:endParaRPr sz="3200"/>
          </a:p>
        </p:txBody>
      </p:sp>
      <p:pic>
        <p:nvPicPr>
          <p:cNvPr id="2254" name="Google Shape;2254;p244"/>
          <p:cNvPicPr preferRelativeResize="0"/>
          <p:nvPr/>
        </p:nvPicPr>
        <p:blipFill rotWithShape="1">
          <a:blip r:embed="rId3">
            <a:alphaModFix/>
          </a:blip>
          <a:srcRect/>
          <a:stretch/>
        </p:blipFill>
        <p:spPr>
          <a:xfrm>
            <a:off x="2187776" y="1534372"/>
            <a:ext cx="9394104" cy="4938290"/>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2258"/>
        <p:cNvGrpSpPr/>
        <p:nvPr/>
      </p:nvGrpSpPr>
      <p:grpSpPr>
        <a:xfrm>
          <a:off x="0" y="0"/>
          <a:ext cx="0" cy="0"/>
          <a:chOff x="0" y="0"/>
          <a:chExt cx="0" cy="0"/>
        </a:xfrm>
      </p:grpSpPr>
      <p:sp>
        <p:nvSpPr>
          <p:cNvPr id="2259" name="Google Shape;2259;p245"/>
          <p:cNvSpPr txBox="1">
            <a:spLocks noGrp="1"/>
          </p:cNvSpPr>
          <p:nvPr>
            <p:ph type="title"/>
          </p:nvPr>
        </p:nvSpPr>
        <p:spPr>
          <a:xfrm>
            <a:off x="2099733" y="594657"/>
            <a:ext cx="9482100" cy="985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500"/>
              <a:buNone/>
            </a:pPr>
            <a:r>
              <a:rPr lang="en-US" sz="3200" b="1" i="0" u="none" strike="noStrike" cap="none">
                <a:solidFill>
                  <a:srgbClr val="000000"/>
                </a:solidFill>
                <a:latin typeface="Arial"/>
                <a:ea typeface="Arial"/>
                <a:cs typeface="Arial"/>
                <a:sym typeface="Arial"/>
              </a:rPr>
              <a:t>THE IMPACT OF THE SARS-COV-2 PANDEMIC ON NURSING EDUCATION</a:t>
            </a:r>
            <a:endParaRPr sz="3200"/>
          </a:p>
        </p:txBody>
      </p:sp>
      <p:sp>
        <p:nvSpPr>
          <p:cNvPr id="2260" name="Google Shape;2260;p245"/>
          <p:cNvSpPr txBox="1">
            <a:spLocks noGrp="1"/>
          </p:cNvSpPr>
          <p:nvPr>
            <p:ph type="body" idx="1"/>
          </p:nvPr>
        </p:nvSpPr>
        <p:spPr>
          <a:xfrm>
            <a:off x="2099733" y="2524387"/>
            <a:ext cx="4961700" cy="37281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endParaRPr/>
          </a:p>
        </p:txBody>
      </p:sp>
      <p:sp>
        <p:nvSpPr>
          <p:cNvPr id="2261" name="Google Shape;2261;p245"/>
          <p:cNvSpPr txBox="1">
            <a:spLocks noGrp="1"/>
          </p:cNvSpPr>
          <p:nvPr>
            <p:ph type="body" idx="2"/>
          </p:nvPr>
        </p:nvSpPr>
        <p:spPr>
          <a:xfrm>
            <a:off x="1891324" y="1710267"/>
            <a:ext cx="9693900" cy="6033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2400" b="1">
                <a:solidFill>
                  <a:srgbClr val="C00000"/>
                </a:solidFill>
              </a:rPr>
              <a:t>Impact on Nurse Educators and Pedagogy</a:t>
            </a:r>
            <a:endParaRPr b="1"/>
          </a:p>
        </p:txBody>
      </p:sp>
      <p:pic>
        <p:nvPicPr>
          <p:cNvPr id="2262" name="Google Shape;2262;p245"/>
          <p:cNvPicPr preferRelativeResize="0"/>
          <p:nvPr/>
        </p:nvPicPr>
        <p:blipFill rotWithShape="1">
          <a:blip r:embed="rId3">
            <a:alphaModFix/>
          </a:blip>
          <a:srcRect/>
          <a:stretch/>
        </p:blipFill>
        <p:spPr>
          <a:xfrm>
            <a:off x="2099732" y="2533265"/>
            <a:ext cx="4961465" cy="3719041"/>
          </a:xfrm>
          <a:prstGeom prst="rect">
            <a:avLst/>
          </a:prstGeom>
          <a:noFill/>
          <a:ln>
            <a:noFill/>
          </a:ln>
        </p:spPr>
      </p:pic>
      <p:sp>
        <p:nvSpPr>
          <p:cNvPr id="2263" name="Google Shape;2263;p245"/>
          <p:cNvSpPr txBox="1">
            <a:spLocks noGrp="1"/>
          </p:cNvSpPr>
          <p:nvPr>
            <p:ph type="body" idx="4"/>
          </p:nvPr>
        </p:nvSpPr>
        <p:spPr>
          <a:xfrm>
            <a:off x="7061200" y="2313355"/>
            <a:ext cx="5177700" cy="4932300"/>
          </a:xfrm>
          <a:prstGeom prst="rect">
            <a:avLst/>
          </a:prstGeom>
          <a:noFill/>
          <a:ln>
            <a:noFill/>
          </a:ln>
        </p:spPr>
        <p:txBody>
          <a:bodyPr spcFirstLastPara="1" wrap="square" lIns="0" tIns="0" rIns="0" bIns="0" anchor="t" anchorCtr="0">
            <a:normAutofit/>
          </a:bodyPr>
          <a:lstStyle/>
          <a:p>
            <a:pPr marL="609600" marR="0" lvl="1" indent="-208121" algn="l" rtl="0">
              <a:lnSpc>
                <a:spcPct val="100000"/>
              </a:lnSpc>
              <a:spcBef>
                <a:spcPts val="700"/>
              </a:spcBef>
              <a:spcAft>
                <a:spcPts val="0"/>
              </a:spcAft>
              <a:buClr>
                <a:srgbClr val="262626"/>
              </a:buClr>
              <a:buSzPts val="2078"/>
              <a:buFont typeface="Garamond"/>
              <a:buChar char="◦"/>
            </a:pPr>
            <a:r>
              <a:rPr lang="en-US" sz="2078" b="0" i="0" u="none" strike="noStrike" cap="none">
                <a:solidFill>
                  <a:schemeClr val="dk1"/>
                </a:solidFill>
                <a:latin typeface="Calibri"/>
                <a:ea typeface="Calibri"/>
                <a:cs typeface="Calibri"/>
                <a:sym typeface="Calibri"/>
              </a:rPr>
              <a:t>Traditional vs Virtual  Teaching</a:t>
            </a:r>
            <a:endParaRPr sz="485"/>
          </a:p>
          <a:p>
            <a:pPr marL="609600" marR="0" lvl="1" indent="-208121" algn="l" rtl="0">
              <a:lnSpc>
                <a:spcPct val="100000"/>
              </a:lnSpc>
              <a:spcBef>
                <a:spcPts val="700"/>
              </a:spcBef>
              <a:spcAft>
                <a:spcPts val="0"/>
              </a:spcAft>
              <a:buClr>
                <a:srgbClr val="262626"/>
              </a:buClr>
              <a:buSzPts val="2078"/>
              <a:buFont typeface="Garamond"/>
              <a:buChar char="◦"/>
            </a:pPr>
            <a:r>
              <a:rPr lang="en-US" sz="2078" b="0" i="0" u="none" strike="noStrike" cap="none">
                <a:solidFill>
                  <a:schemeClr val="dk1"/>
                </a:solidFill>
                <a:latin typeface="Calibri"/>
                <a:ea typeface="Calibri"/>
                <a:cs typeface="Calibri"/>
                <a:sym typeface="Calibri"/>
              </a:rPr>
              <a:t>Faculty Experiences:</a:t>
            </a:r>
            <a:endParaRPr sz="485"/>
          </a:p>
          <a:p>
            <a:pPr marL="977900" marR="0" lvl="2" indent="-208121" algn="l" rtl="0">
              <a:lnSpc>
                <a:spcPct val="100000"/>
              </a:lnSpc>
              <a:spcBef>
                <a:spcPts val="700"/>
              </a:spcBef>
              <a:spcAft>
                <a:spcPts val="0"/>
              </a:spcAft>
              <a:buClr>
                <a:srgbClr val="262626"/>
              </a:buClr>
              <a:buSzPts val="2078"/>
              <a:buFont typeface="Garamond"/>
              <a:buChar char="◦"/>
            </a:pPr>
            <a:r>
              <a:rPr lang="en-US" sz="2078">
                <a:solidFill>
                  <a:schemeClr val="dk1"/>
                </a:solidFill>
                <a:latin typeface="Calibri"/>
                <a:ea typeface="Calibri"/>
                <a:cs typeface="Calibri"/>
                <a:sym typeface="Calibri"/>
              </a:rPr>
              <a:t>Reconceptualization of faculty role</a:t>
            </a:r>
            <a:endParaRPr sz="485"/>
          </a:p>
          <a:p>
            <a:pPr marL="977900" marR="0" lvl="2" indent="-208121" algn="l" rtl="0">
              <a:lnSpc>
                <a:spcPct val="100000"/>
              </a:lnSpc>
              <a:spcBef>
                <a:spcPts val="700"/>
              </a:spcBef>
              <a:spcAft>
                <a:spcPts val="0"/>
              </a:spcAft>
              <a:buClr>
                <a:srgbClr val="262626"/>
              </a:buClr>
              <a:buSzPts val="2078"/>
              <a:buFont typeface="Garamond"/>
              <a:buChar char="◦"/>
            </a:pPr>
            <a:r>
              <a:rPr lang="en-US" sz="2078">
                <a:solidFill>
                  <a:schemeClr val="dk1"/>
                </a:solidFill>
                <a:latin typeface="Calibri"/>
                <a:ea typeface="Calibri"/>
                <a:cs typeface="Calibri"/>
                <a:sym typeface="Calibri"/>
              </a:rPr>
              <a:t>Instructional design, faculty - student  interactions/communication</a:t>
            </a:r>
            <a:endParaRPr sz="485"/>
          </a:p>
          <a:p>
            <a:pPr marL="977900" marR="0" lvl="2" indent="-208121" algn="l" rtl="0">
              <a:lnSpc>
                <a:spcPct val="100000"/>
              </a:lnSpc>
              <a:spcBef>
                <a:spcPts val="700"/>
              </a:spcBef>
              <a:spcAft>
                <a:spcPts val="0"/>
              </a:spcAft>
              <a:buClr>
                <a:srgbClr val="262626"/>
              </a:buClr>
              <a:buSzPts val="2078"/>
              <a:buFont typeface="Garamond"/>
              <a:buChar char="◦"/>
            </a:pPr>
            <a:r>
              <a:rPr lang="en-US" sz="2078">
                <a:solidFill>
                  <a:schemeClr val="dk1"/>
                </a:solidFill>
                <a:latin typeface="Calibri"/>
                <a:ea typeface="Calibri"/>
                <a:cs typeface="Calibri"/>
                <a:sym typeface="Calibri"/>
              </a:rPr>
              <a:t>Time and technology management skills</a:t>
            </a:r>
            <a:endParaRPr sz="485"/>
          </a:p>
          <a:p>
            <a:pPr marL="977900" marR="0" lvl="2" indent="-208121" algn="l" rtl="0">
              <a:lnSpc>
                <a:spcPct val="100000"/>
              </a:lnSpc>
              <a:spcBef>
                <a:spcPts val="700"/>
              </a:spcBef>
              <a:spcAft>
                <a:spcPts val="0"/>
              </a:spcAft>
              <a:buClr>
                <a:srgbClr val="262626"/>
              </a:buClr>
              <a:buSzPts val="2078"/>
              <a:buFont typeface="Garamond"/>
              <a:buChar char="◦"/>
            </a:pPr>
            <a:r>
              <a:rPr lang="en-US" sz="2078" b="0" i="0" u="none" strike="noStrike" cap="none">
                <a:solidFill>
                  <a:schemeClr val="dk1"/>
                </a:solidFill>
                <a:latin typeface="Calibri"/>
                <a:ea typeface="Calibri"/>
                <a:cs typeface="Calibri"/>
                <a:sym typeface="Calibri"/>
              </a:rPr>
              <a:t>Psychological/emotional </a:t>
            </a:r>
            <a:r>
              <a:rPr lang="en-US" sz="2078">
                <a:solidFill>
                  <a:schemeClr val="dk1"/>
                </a:solidFill>
                <a:latin typeface="Calibri"/>
                <a:ea typeface="Calibri"/>
                <a:cs typeface="Calibri"/>
                <a:sym typeface="Calibri"/>
              </a:rPr>
              <a:t>repercussions</a:t>
            </a:r>
            <a:endParaRPr sz="485"/>
          </a:p>
          <a:p>
            <a:pPr marL="1333500" lvl="3" indent="-222409" algn="l" rtl="0">
              <a:lnSpc>
                <a:spcPct val="100000"/>
              </a:lnSpc>
              <a:spcBef>
                <a:spcPts val="0"/>
              </a:spcBef>
              <a:spcAft>
                <a:spcPts val="0"/>
              </a:spcAft>
              <a:buClr>
                <a:srgbClr val="262626"/>
              </a:buClr>
              <a:buSzPts val="1103"/>
              <a:buFont typeface="Garamond"/>
              <a:buChar char="◦"/>
            </a:pPr>
            <a:r>
              <a:rPr lang="en-US" sz="2078" b="0" i="0" u="none" strike="noStrike" cap="none">
                <a:solidFill>
                  <a:schemeClr val="dk1"/>
                </a:solidFill>
                <a:latin typeface="Calibri"/>
                <a:ea typeface="Calibri"/>
                <a:cs typeface="Calibri"/>
                <a:sym typeface="Calibri"/>
              </a:rPr>
              <a:t>Safety</a:t>
            </a:r>
            <a:endParaRPr sz="485"/>
          </a:p>
          <a:p>
            <a:pPr marL="1333500" lvl="3" indent="-222409" algn="l" rtl="0">
              <a:lnSpc>
                <a:spcPct val="100000"/>
              </a:lnSpc>
              <a:spcBef>
                <a:spcPts val="0"/>
              </a:spcBef>
              <a:spcAft>
                <a:spcPts val="0"/>
              </a:spcAft>
              <a:buClr>
                <a:srgbClr val="262626"/>
              </a:buClr>
              <a:buSzPts val="1103"/>
              <a:buFont typeface="Garamond"/>
              <a:buChar char="◦"/>
            </a:pPr>
            <a:r>
              <a:rPr lang="en-US" sz="2078">
                <a:solidFill>
                  <a:schemeClr val="dk1"/>
                </a:solidFill>
                <a:latin typeface="Calibri"/>
                <a:ea typeface="Calibri"/>
                <a:cs typeface="Calibri"/>
                <a:sym typeface="Calibri"/>
              </a:rPr>
              <a:t>Social connections and support</a:t>
            </a:r>
            <a:endParaRPr sz="485"/>
          </a:p>
          <a:p>
            <a:pPr marL="1333500" lvl="3" indent="-222409" algn="l" rtl="0">
              <a:lnSpc>
                <a:spcPct val="100000"/>
              </a:lnSpc>
              <a:spcBef>
                <a:spcPts val="0"/>
              </a:spcBef>
              <a:spcAft>
                <a:spcPts val="0"/>
              </a:spcAft>
              <a:buClr>
                <a:srgbClr val="262626"/>
              </a:buClr>
              <a:buSzPts val="1103"/>
              <a:buFont typeface="Garamond"/>
              <a:buChar char="◦"/>
            </a:pPr>
            <a:r>
              <a:rPr lang="en-US" sz="2078" b="0" i="0" u="none" strike="noStrike" cap="none">
                <a:solidFill>
                  <a:schemeClr val="dk1"/>
                </a:solidFill>
                <a:latin typeface="Calibri"/>
                <a:ea typeface="Calibri"/>
                <a:cs typeface="Calibri"/>
                <a:sym typeface="Calibri"/>
              </a:rPr>
              <a:t>Losses</a:t>
            </a:r>
            <a:endParaRPr sz="2078" b="0" i="0" u="none" strike="noStrike" cap="none">
              <a:solidFill>
                <a:schemeClr val="dk1"/>
              </a:solidFill>
              <a:latin typeface="Calibri"/>
              <a:ea typeface="Calibri"/>
              <a:cs typeface="Calibri"/>
              <a:sym typeface="Calibri"/>
            </a:endParaRPr>
          </a:p>
          <a:p>
            <a:pPr marL="609600" lvl="0" indent="-304800" algn="l" rtl="0">
              <a:lnSpc>
                <a:spcPct val="100000"/>
              </a:lnSpc>
              <a:spcBef>
                <a:spcPts val="0"/>
              </a:spcBef>
              <a:spcAft>
                <a:spcPts val="0"/>
              </a:spcAft>
              <a:buSzPts val="1203"/>
              <a:buNone/>
            </a:pPr>
            <a:endParaRPr sz="485"/>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2267"/>
        <p:cNvGrpSpPr/>
        <p:nvPr/>
      </p:nvGrpSpPr>
      <p:grpSpPr>
        <a:xfrm>
          <a:off x="0" y="0"/>
          <a:ext cx="0" cy="0"/>
          <a:chOff x="0" y="0"/>
          <a:chExt cx="0" cy="0"/>
        </a:xfrm>
      </p:grpSpPr>
      <p:sp>
        <p:nvSpPr>
          <p:cNvPr id="2268" name="Google Shape;2268;p246"/>
          <p:cNvSpPr txBox="1">
            <a:spLocks noGrp="1"/>
          </p:cNvSpPr>
          <p:nvPr>
            <p:ph type="title"/>
          </p:nvPr>
        </p:nvSpPr>
        <p:spPr>
          <a:xfrm>
            <a:off x="2319480" y="385339"/>
            <a:ext cx="9262500" cy="10620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3200" b="1" i="0" u="none" strike="noStrike" cap="none">
                <a:solidFill>
                  <a:srgbClr val="000000"/>
                </a:solidFill>
                <a:latin typeface="Arial"/>
                <a:ea typeface="Arial"/>
                <a:cs typeface="Arial"/>
                <a:sym typeface="Arial"/>
              </a:rPr>
              <a:t>THE IMPACT OF THE SARS-COV-2 PANDEMIC ON NURSING EDUCATION</a:t>
            </a:r>
            <a:endParaRPr sz="4000"/>
          </a:p>
        </p:txBody>
      </p:sp>
      <p:pic>
        <p:nvPicPr>
          <p:cNvPr id="2269" name="Google Shape;2269;p246"/>
          <p:cNvPicPr preferRelativeResize="0"/>
          <p:nvPr/>
        </p:nvPicPr>
        <p:blipFill rotWithShape="1">
          <a:blip r:embed="rId3">
            <a:alphaModFix/>
          </a:blip>
          <a:srcRect/>
          <a:stretch/>
        </p:blipFill>
        <p:spPr>
          <a:xfrm>
            <a:off x="2175564" y="1578709"/>
            <a:ext cx="9550232" cy="4893952"/>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247"/>
          <p:cNvSpPr txBox="1">
            <a:spLocks noGrp="1"/>
          </p:cNvSpPr>
          <p:nvPr>
            <p:ph type="title"/>
          </p:nvPr>
        </p:nvSpPr>
        <p:spPr>
          <a:xfrm>
            <a:off x="2319630" y="128372"/>
            <a:ext cx="9262500" cy="19857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b="1" i="0" u="none" strike="noStrike" cap="none">
                <a:solidFill>
                  <a:schemeClr val="dk1"/>
                </a:solidFill>
                <a:latin typeface="Corbel"/>
                <a:ea typeface="Corbel"/>
                <a:cs typeface="Corbel"/>
                <a:sym typeface="Corbel"/>
              </a:rPr>
              <a:t>PSYCHOLOGICAL  IMPACT OF THE SARS-COV-2 PANDEMIC ON NURSE EDUCATORS</a:t>
            </a:r>
            <a:br>
              <a:rPr lang="en-US" sz="4300" b="0" i="0" u="none" strike="noStrike" cap="none">
                <a:solidFill>
                  <a:schemeClr val="dk1"/>
                </a:solidFill>
                <a:latin typeface="Corbel"/>
                <a:ea typeface="Corbel"/>
                <a:cs typeface="Corbel"/>
                <a:sym typeface="Corbel"/>
              </a:rPr>
            </a:br>
            <a:endParaRPr/>
          </a:p>
        </p:txBody>
      </p:sp>
      <p:sp>
        <p:nvSpPr>
          <p:cNvPr id="2275" name="Google Shape;2275;p247"/>
          <p:cNvSpPr txBox="1">
            <a:spLocks noGrp="1"/>
          </p:cNvSpPr>
          <p:nvPr>
            <p:ph type="body" idx="1"/>
          </p:nvPr>
        </p:nvSpPr>
        <p:spPr>
          <a:xfrm>
            <a:off x="2319480" y="1782199"/>
            <a:ext cx="9262800" cy="4970400"/>
          </a:xfrm>
          <a:prstGeom prst="rect">
            <a:avLst/>
          </a:prstGeom>
          <a:noFill/>
          <a:ln>
            <a:noFill/>
          </a:ln>
        </p:spPr>
        <p:txBody>
          <a:bodyPr spcFirstLastPara="1" wrap="square" lIns="0" tIns="0" rIns="0" bIns="0" anchor="t" anchorCtr="0">
            <a:normAutofit/>
          </a:bodyPr>
          <a:lstStyle/>
          <a:p>
            <a:pPr marL="368300" marR="0" lvl="1" indent="0" algn="l" rtl="0">
              <a:lnSpc>
                <a:spcPct val="80000"/>
              </a:lnSpc>
              <a:spcBef>
                <a:spcPts val="700"/>
              </a:spcBef>
              <a:spcAft>
                <a:spcPts val="0"/>
              </a:spcAft>
              <a:buClr>
                <a:srgbClr val="262626"/>
              </a:buClr>
              <a:buSzPts val="2465"/>
              <a:buFont typeface="Garamond"/>
              <a:buNone/>
            </a:pPr>
            <a:r>
              <a:rPr lang="en-US" sz="2365" b="1" i="0" u="none" strike="noStrike" cap="none">
                <a:solidFill>
                  <a:srgbClr val="C00000"/>
                </a:solidFill>
                <a:latin typeface="Corbel"/>
                <a:ea typeface="Corbel"/>
                <a:cs typeface="Corbel"/>
                <a:sym typeface="Corbel"/>
              </a:rPr>
              <a:t>Urgent Issues Needed  to  Address  Faculty  “Distress”</a:t>
            </a:r>
            <a:endParaRPr sz="1430"/>
          </a:p>
          <a:p>
            <a:pPr marL="609600" marR="0" lvl="1" indent="-239078" algn="l" rtl="0">
              <a:lnSpc>
                <a:spcPct val="80000"/>
              </a:lnSpc>
              <a:spcBef>
                <a:spcPts val="700"/>
              </a:spcBef>
              <a:spcAft>
                <a:spcPts val="0"/>
              </a:spcAft>
              <a:buClr>
                <a:srgbClr val="262626"/>
              </a:buClr>
              <a:buSzPts val="2365"/>
              <a:buFont typeface="Garamond"/>
              <a:buChar char="◦"/>
            </a:pPr>
            <a:r>
              <a:rPr lang="en-US" sz="2365" b="0" i="0" u="none" strike="noStrike" cap="none">
                <a:solidFill>
                  <a:srgbClr val="3F3F3F"/>
                </a:solidFill>
                <a:latin typeface="Corbel"/>
                <a:ea typeface="Corbel"/>
                <a:cs typeface="Corbel"/>
                <a:sym typeface="Corbel"/>
              </a:rPr>
              <a:t>Burnout :  “the loss of the ability to care” (Schwenk, 2018) .. “resulting from chronic work stress unsuccessfully managed” (WHO) 2019)</a:t>
            </a:r>
            <a:endParaRPr sz="1430"/>
          </a:p>
          <a:p>
            <a:pPr marL="609600" marR="0" lvl="1" indent="-239078" algn="l" rtl="0">
              <a:lnSpc>
                <a:spcPct val="80000"/>
              </a:lnSpc>
              <a:spcBef>
                <a:spcPts val="700"/>
              </a:spcBef>
              <a:spcAft>
                <a:spcPts val="0"/>
              </a:spcAft>
              <a:buClr>
                <a:srgbClr val="262626"/>
              </a:buClr>
              <a:buSzPts val="2365"/>
              <a:buFont typeface="Garamond"/>
              <a:buChar char="◦"/>
            </a:pPr>
            <a:r>
              <a:rPr lang="en-US" sz="2365" b="0" i="0" u="none" strike="noStrike" cap="none">
                <a:solidFill>
                  <a:srgbClr val="3F3F3F"/>
                </a:solidFill>
                <a:latin typeface="Corbel"/>
                <a:ea typeface="Corbel"/>
                <a:cs typeface="Corbel"/>
                <a:sym typeface="Corbel"/>
              </a:rPr>
              <a:t>Compassion Fatigue: emotional and physical exhaustion leading to a diminished ability to empathize or feel compassion for others</a:t>
            </a:r>
            <a:endParaRPr sz="1430"/>
          </a:p>
          <a:p>
            <a:pPr marL="609600" marR="0" lvl="1" indent="-239078" algn="l" rtl="0">
              <a:lnSpc>
                <a:spcPct val="80000"/>
              </a:lnSpc>
              <a:spcBef>
                <a:spcPts val="700"/>
              </a:spcBef>
              <a:spcAft>
                <a:spcPts val="0"/>
              </a:spcAft>
              <a:buClr>
                <a:srgbClr val="262626"/>
              </a:buClr>
              <a:buSzPts val="2365"/>
              <a:buFont typeface="Garamond"/>
              <a:buChar char="◦"/>
            </a:pPr>
            <a:r>
              <a:rPr lang="en-US" sz="2365" b="0" i="0" u="none" strike="noStrike" cap="none">
                <a:solidFill>
                  <a:srgbClr val="3F3F3F"/>
                </a:solidFill>
                <a:latin typeface="Corbel"/>
                <a:ea typeface="Corbel"/>
                <a:cs typeface="Corbel"/>
                <a:sym typeface="Corbel"/>
              </a:rPr>
              <a:t>Moral Distress:  emotional state felt when the ethically correct action to take is different from expected task</a:t>
            </a:r>
            <a:endParaRPr sz="2195" b="1" i="0" u="none" strike="noStrike" cap="none">
              <a:solidFill>
                <a:srgbClr val="3F3F3F"/>
              </a:solidFill>
              <a:latin typeface="Corbel"/>
              <a:ea typeface="Corbel"/>
              <a:cs typeface="Corbel"/>
              <a:sym typeface="Corbel"/>
            </a:endParaRPr>
          </a:p>
          <a:p>
            <a:pPr marL="368300" marR="0" lvl="1" indent="0" algn="l" rtl="0">
              <a:lnSpc>
                <a:spcPct val="80000"/>
              </a:lnSpc>
              <a:spcBef>
                <a:spcPts val="700"/>
              </a:spcBef>
              <a:spcAft>
                <a:spcPts val="0"/>
              </a:spcAft>
              <a:buClr>
                <a:srgbClr val="262626"/>
              </a:buClr>
              <a:buSzPts val="2465"/>
              <a:buFont typeface="Garamond"/>
              <a:buNone/>
            </a:pPr>
            <a:r>
              <a:rPr lang="en-US" sz="2365" b="1" i="0" u="none" strike="noStrike" cap="none">
                <a:solidFill>
                  <a:srgbClr val="C00000"/>
                </a:solidFill>
                <a:latin typeface="Corbel"/>
                <a:ea typeface="Corbel"/>
                <a:cs typeface="Corbel"/>
                <a:sym typeface="Corbel"/>
              </a:rPr>
              <a:t>Literature  Regarding  Self Care  to  Address  Faculty “Distress”</a:t>
            </a:r>
            <a:endParaRPr sz="1430"/>
          </a:p>
          <a:p>
            <a:pPr marL="609600" marR="0" lvl="1" indent="-239078" algn="l" rtl="0">
              <a:lnSpc>
                <a:spcPct val="80000"/>
              </a:lnSpc>
              <a:spcBef>
                <a:spcPts val="700"/>
              </a:spcBef>
              <a:spcAft>
                <a:spcPts val="0"/>
              </a:spcAft>
              <a:buClr>
                <a:srgbClr val="262626"/>
              </a:buClr>
              <a:buSzPts val="2365"/>
              <a:buFont typeface="Garamond"/>
              <a:buChar char="◦"/>
            </a:pPr>
            <a:r>
              <a:rPr lang="en-US" sz="2365" b="0" i="0" u="none" strike="noStrike" cap="none">
                <a:solidFill>
                  <a:srgbClr val="3F3F3F"/>
                </a:solidFill>
                <a:latin typeface="Corbel"/>
                <a:ea typeface="Corbel"/>
                <a:cs typeface="Corbel"/>
                <a:sym typeface="Corbel"/>
              </a:rPr>
              <a:t>Stages of Grief: Kubler-Ross’ stages of grief as a framework for coping interventions.</a:t>
            </a:r>
            <a:endParaRPr sz="1430"/>
          </a:p>
          <a:p>
            <a:pPr marL="609600" marR="0" lvl="1" indent="-239078" algn="l" rtl="0">
              <a:lnSpc>
                <a:spcPct val="80000"/>
              </a:lnSpc>
              <a:spcBef>
                <a:spcPts val="700"/>
              </a:spcBef>
              <a:spcAft>
                <a:spcPts val="0"/>
              </a:spcAft>
              <a:buClr>
                <a:srgbClr val="262626"/>
              </a:buClr>
              <a:buSzPts val="2365"/>
              <a:buFont typeface="Garamond"/>
              <a:buChar char="◦"/>
            </a:pPr>
            <a:r>
              <a:rPr lang="en-US" sz="2365" b="0" i="0" u="none" strike="noStrike" cap="none">
                <a:solidFill>
                  <a:srgbClr val="3F3F3F"/>
                </a:solidFill>
                <a:latin typeface="Corbel"/>
                <a:ea typeface="Corbel"/>
                <a:cs typeface="Corbel"/>
                <a:sym typeface="Corbel"/>
              </a:rPr>
              <a:t>Self Care (WHO) : “the ability … to promote health, prevent disease, maintain health, and to cope with illness and disability with or without the support of a healthcare provider”.</a:t>
            </a:r>
            <a:endParaRPr sz="2195" b="1" i="0" u="none" strike="noStrike" cap="none">
              <a:solidFill>
                <a:srgbClr val="000000"/>
              </a:solidFill>
              <a:latin typeface="Garamond"/>
              <a:ea typeface="Garamond"/>
              <a:cs typeface="Garamond"/>
              <a:sym typeface="Garamond"/>
            </a:endParaRPr>
          </a:p>
          <a:p>
            <a:pPr marL="609600" lvl="0" indent="-304800" algn="l" rtl="0">
              <a:lnSpc>
                <a:spcPct val="80000"/>
              </a:lnSpc>
              <a:spcBef>
                <a:spcPts val="0"/>
              </a:spcBef>
              <a:spcAft>
                <a:spcPts val="0"/>
              </a:spcAft>
              <a:buSzPts val="1445"/>
              <a:buNone/>
            </a:pPr>
            <a:endParaRPr sz="143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2279"/>
        <p:cNvGrpSpPr/>
        <p:nvPr/>
      </p:nvGrpSpPr>
      <p:grpSpPr>
        <a:xfrm>
          <a:off x="0" y="0"/>
          <a:ext cx="0" cy="0"/>
          <a:chOff x="0" y="0"/>
          <a:chExt cx="0" cy="0"/>
        </a:xfrm>
      </p:grpSpPr>
      <p:sp>
        <p:nvSpPr>
          <p:cNvPr id="2280" name="Google Shape;2280;p248"/>
          <p:cNvSpPr txBox="1">
            <a:spLocks noGrp="1"/>
          </p:cNvSpPr>
          <p:nvPr>
            <p:ph type="title"/>
          </p:nvPr>
        </p:nvSpPr>
        <p:spPr>
          <a:xfrm>
            <a:off x="1723735" y="1297821"/>
            <a:ext cx="9262500" cy="18471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r>
              <a:rPr lang="en-US" sz="4000" b="1" i="0" u="none" strike="noStrike" cap="none">
                <a:solidFill>
                  <a:srgbClr val="0C343D"/>
                </a:solidFill>
                <a:latin typeface="Arial"/>
                <a:ea typeface="Arial"/>
                <a:cs typeface="Arial"/>
                <a:sym typeface="Arial"/>
              </a:rPr>
              <a:t>The UP COLLEGE of NURSING (UPCN) EXPERIENCE</a:t>
            </a:r>
            <a:br>
              <a:rPr lang="en-US" sz="4000" b="1" i="0" u="none" strike="noStrike" cap="none">
                <a:solidFill>
                  <a:srgbClr val="0C343D"/>
                </a:solidFill>
                <a:latin typeface="Arial"/>
                <a:ea typeface="Arial"/>
                <a:cs typeface="Arial"/>
                <a:sym typeface="Arial"/>
              </a:rPr>
            </a:br>
            <a:endParaRPr sz="4000" b="1">
              <a:latin typeface="Arial"/>
              <a:ea typeface="Arial"/>
              <a:cs typeface="Arial"/>
              <a:sym typeface="Arial"/>
            </a:endParaRPr>
          </a:p>
        </p:txBody>
      </p:sp>
      <p:sp>
        <p:nvSpPr>
          <p:cNvPr id="2281" name="Google Shape;2281;p248"/>
          <p:cNvSpPr txBox="1">
            <a:spLocks noGrp="1"/>
          </p:cNvSpPr>
          <p:nvPr>
            <p:ph type="subTitle" idx="1"/>
          </p:nvPr>
        </p:nvSpPr>
        <p:spPr>
          <a:xfrm>
            <a:off x="2579757" y="3429000"/>
            <a:ext cx="7704000" cy="492600"/>
          </a:xfrm>
          <a:prstGeom prst="rect">
            <a:avLst/>
          </a:prstGeom>
          <a:noFill/>
          <a:ln>
            <a:noFill/>
          </a:ln>
        </p:spPr>
        <p:txBody>
          <a:bodyPr spcFirstLastPara="1" wrap="square" lIns="0" tIns="0" rIns="0" bIns="0" anchor="ctr" anchorCtr="0">
            <a:spAutoFit/>
          </a:bodyPr>
          <a:lstStyle/>
          <a:p>
            <a:pPr marL="609600" lvl="0" indent="-304800" algn="ctr" rtl="0">
              <a:lnSpc>
                <a:spcPct val="100000"/>
              </a:lnSpc>
              <a:spcBef>
                <a:spcPts val="0"/>
              </a:spcBef>
              <a:spcAft>
                <a:spcPts val="0"/>
              </a:spcAft>
              <a:buSzPts val="1500"/>
              <a:buNone/>
            </a:pPr>
            <a:r>
              <a:rPr lang="en-US" sz="3200" b="1">
                <a:solidFill>
                  <a:schemeClr val="dk1"/>
                </a:solidFill>
              </a:rPr>
              <a:t>PARADIGM OF LIFELONG LEARNING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814"/>
        <p:cNvGrpSpPr/>
        <p:nvPr/>
      </p:nvGrpSpPr>
      <p:grpSpPr>
        <a:xfrm>
          <a:off x="0" y="0"/>
          <a:ext cx="0" cy="0"/>
          <a:chOff x="0" y="0"/>
          <a:chExt cx="0" cy="0"/>
        </a:xfrm>
      </p:grpSpPr>
      <p:sp>
        <p:nvSpPr>
          <p:cNvPr id="815" name="Google Shape;815;p123"/>
          <p:cNvSpPr txBox="1"/>
          <p:nvPr/>
        </p:nvSpPr>
        <p:spPr>
          <a:xfrm>
            <a:off x="1359750" y="5620025"/>
            <a:ext cx="108324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200" b="1">
                <a:solidFill>
                  <a:srgbClr val="0C343D"/>
                </a:solidFill>
                <a:latin typeface="Corbel"/>
                <a:ea typeface="Corbel"/>
                <a:cs typeface="Corbel"/>
                <a:sym typeface="Corbel"/>
              </a:rPr>
              <a:t>Violeta Lopez, GN’71, RN, MNA, MPET, PhD, FACN</a:t>
            </a:r>
            <a:endParaRPr sz="2500" b="1">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Font typeface="Arial"/>
              <a:buNone/>
            </a:pPr>
            <a:endParaRPr sz="22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816" name="Google Shape;816;p123"/>
          <p:cNvSpPr/>
          <p:nvPr/>
        </p:nvSpPr>
        <p:spPr>
          <a:xfrm>
            <a:off x="227100" y="372125"/>
            <a:ext cx="11737800" cy="13359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None/>
            </a:pPr>
            <a:r>
              <a:rPr lang="en-US" sz="5000" b="1">
                <a:solidFill>
                  <a:srgbClr val="0C343D"/>
                </a:solidFill>
                <a:latin typeface="Corbel"/>
                <a:ea typeface="Corbel"/>
                <a:cs typeface="Corbel"/>
                <a:sym typeface="Corbel"/>
              </a:rPr>
              <a:t>       2021 Distinguished JVSMOH Awardee</a:t>
            </a:r>
            <a:endParaRPr sz="5000" b="1">
              <a:solidFill>
                <a:srgbClr val="0C343D"/>
              </a:solidFill>
              <a:latin typeface="Corbel"/>
              <a:ea typeface="Corbel"/>
              <a:cs typeface="Corbel"/>
              <a:sym typeface="Corbel"/>
            </a:endParaRPr>
          </a:p>
        </p:txBody>
      </p:sp>
      <p:sp>
        <p:nvSpPr>
          <p:cNvPr id="817" name="Google Shape;817;p123"/>
          <p:cNvSpPr txBox="1"/>
          <p:nvPr/>
        </p:nvSpPr>
        <p:spPr>
          <a:xfrm>
            <a:off x="490150" y="4963125"/>
            <a:ext cx="7608600" cy="13359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None/>
            </a:pPr>
            <a:endParaRPr sz="3200">
              <a:solidFill>
                <a:srgbClr val="0C343D"/>
              </a:solidFill>
              <a:latin typeface="Times New Roman"/>
              <a:ea typeface="Times New Roman"/>
              <a:cs typeface="Times New Roman"/>
              <a:sym typeface="Times New Roman"/>
            </a:endParaRPr>
          </a:p>
        </p:txBody>
      </p:sp>
      <p:pic>
        <p:nvPicPr>
          <p:cNvPr id="818" name="Google Shape;818;p123"/>
          <p:cNvPicPr preferRelativeResize="0"/>
          <p:nvPr/>
        </p:nvPicPr>
        <p:blipFill>
          <a:blip r:embed="rId3">
            <a:alphaModFix/>
          </a:blip>
          <a:stretch>
            <a:fillRect/>
          </a:stretch>
        </p:blipFill>
        <p:spPr>
          <a:xfrm>
            <a:off x="4819413" y="1708025"/>
            <a:ext cx="3268975" cy="3818175"/>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2285"/>
        <p:cNvGrpSpPr/>
        <p:nvPr/>
      </p:nvGrpSpPr>
      <p:grpSpPr>
        <a:xfrm>
          <a:off x="0" y="0"/>
          <a:ext cx="0" cy="0"/>
          <a:chOff x="0" y="0"/>
          <a:chExt cx="0" cy="0"/>
        </a:xfrm>
      </p:grpSpPr>
      <p:sp>
        <p:nvSpPr>
          <p:cNvPr id="2286" name="Google Shape;2286;p249"/>
          <p:cNvSpPr txBox="1">
            <a:spLocks noGrp="1"/>
          </p:cNvSpPr>
          <p:nvPr>
            <p:ph type="title"/>
          </p:nvPr>
        </p:nvSpPr>
        <p:spPr>
          <a:xfrm>
            <a:off x="2319480" y="619151"/>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HISTORICAL BACKGROUND OF ONLINE LEARNING AT UPCN</a:t>
            </a:r>
            <a:endParaRPr/>
          </a:p>
        </p:txBody>
      </p:sp>
      <p:sp>
        <p:nvSpPr>
          <p:cNvPr id="2287" name="Google Shape;2287;p249"/>
          <p:cNvSpPr txBox="1">
            <a:spLocks noGrp="1"/>
          </p:cNvSpPr>
          <p:nvPr>
            <p:ph type="body" idx="1"/>
          </p:nvPr>
        </p:nvSpPr>
        <p:spPr>
          <a:xfrm>
            <a:off x="1560576" y="2259584"/>
            <a:ext cx="10468800" cy="3722700"/>
          </a:xfrm>
          <a:prstGeom prst="rect">
            <a:avLst/>
          </a:prstGeom>
          <a:noFill/>
          <a:ln>
            <a:noFill/>
          </a:ln>
        </p:spPr>
        <p:txBody>
          <a:bodyPr spcFirstLastPara="1" wrap="square" lIns="0" tIns="0" rIns="0" bIns="0" anchor="t" anchorCtr="0">
            <a:normAutofit/>
          </a:bodyPr>
          <a:lstStyle/>
          <a:p>
            <a:pPr marL="609600" marR="0" lvl="0" indent="-304800" algn="l" rtl="0">
              <a:lnSpc>
                <a:spcPct val="100000"/>
              </a:lnSpc>
              <a:spcBef>
                <a:spcPts val="0"/>
              </a:spcBef>
              <a:spcAft>
                <a:spcPts val="0"/>
              </a:spcAft>
              <a:buClr>
                <a:srgbClr val="000000"/>
              </a:buClr>
              <a:buSzPts val="1500"/>
              <a:buFont typeface="Arial"/>
              <a:buNone/>
            </a:pPr>
            <a:r>
              <a:rPr lang="en-US" sz="3200" b="1" i="0" u="none" strike="noStrike" cap="none">
                <a:solidFill>
                  <a:srgbClr val="000000"/>
                </a:solidFill>
                <a:latin typeface="Arial"/>
                <a:ea typeface="Arial"/>
                <a:cs typeface="Arial"/>
                <a:sym typeface="Arial"/>
              </a:rPr>
              <a:t>DESIGNING FLEXIBLE LEARNING IN NURSING (DFLN)</a:t>
            </a:r>
            <a:endParaRPr/>
          </a:p>
          <a:p>
            <a:pPr marL="609600" marR="0" lvl="0" indent="-304800" algn="l" rtl="0">
              <a:lnSpc>
                <a:spcPct val="100000"/>
              </a:lnSpc>
              <a:spcBef>
                <a:spcPts val="0"/>
              </a:spcBef>
              <a:spcAft>
                <a:spcPts val="0"/>
              </a:spcAft>
              <a:buClr>
                <a:srgbClr val="000000"/>
              </a:buClr>
              <a:buSzPts val="1500"/>
              <a:buFont typeface="Arial"/>
              <a:buNone/>
            </a:pPr>
            <a:endParaRPr sz="3200" b="1" i="0" u="none" strike="noStrike" cap="none">
              <a:solidFill>
                <a:srgbClr val="000000"/>
              </a:solidFill>
              <a:latin typeface="Arial"/>
              <a:ea typeface="Arial"/>
              <a:cs typeface="Arial"/>
              <a:sym typeface="Arial"/>
            </a:endParaRPr>
          </a:p>
          <a:p>
            <a:pPr marL="685800" marR="0" lvl="0" indent="-387350" algn="l" rtl="0">
              <a:lnSpc>
                <a:spcPct val="150000"/>
              </a:lnSpc>
              <a:spcBef>
                <a:spcPts val="0"/>
              </a:spcBef>
              <a:spcAft>
                <a:spcPts val="0"/>
              </a:spcAft>
              <a:buClr>
                <a:srgbClr val="000000"/>
              </a:buClr>
              <a:buSzPts val="1500"/>
              <a:buFont typeface="Arial"/>
              <a:buChar char="•"/>
            </a:pPr>
            <a:r>
              <a:rPr lang="en-US" sz="2400" b="0" i="0" u="none" strike="noStrike" cap="none">
                <a:solidFill>
                  <a:srgbClr val="000000"/>
                </a:solidFill>
                <a:latin typeface="Arial"/>
                <a:ea typeface="Arial"/>
                <a:cs typeface="Arial"/>
                <a:sym typeface="Arial"/>
              </a:rPr>
              <a:t>Existed pre- COV SARS-2 pandemic</a:t>
            </a:r>
            <a:endParaRPr/>
          </a:p>
          <a:p>
            <a:pPr marL="685800" marR="0" lvl="0" indent="-387350" algn="l" rtl="0">
              <a:lnSpc>
                <a:spcPct val="150000"/>
              </a:lnSpc>
              <a:spcBef>
                <a:spcPts val="0"/>
              </a:spcBef>
              <a:spcAft>
                <a:spcPts val="0"/>
              </a:spcAft>
              <a:buClr>
                <a:srgbClr val="000000"/>
              </a:buClr>
              <a:buSzPts val="1500"/>
              <a:buFont typeface="Arial"/>
              <a:buChar char="•"/>
            </a:pPr>
            <a:r>
              <a:rPr lang="en-US" sz="2400" b="0" i="0" u="none" strike="noStrike" cap="none">
                <a:solidFill>
                  <a:srgbClr val="000000"/>
                </a:solidFill>
                <a:latin typeface="Arial"/>
                <a:ea typeface="Arial"/>
                <a:cs typeface="Arial"/>
                <a:sym typeface="Arial"/>
              </a:rPr>
              <a:t>Response to natural disasters and calamities</a:t>
            </a:r>
            <a:endParaRPr/>
          </a:p>
          <a:p>
            <a:pPr marL="685800" marR="0" lvl="0" indent="-387350" algn="l" rtl="0">
              <a:lnSpc>
                <a:spcPct val="150000"/>
              </a:lnSpc>
              <a:spcBef>
                <a:spcPts val="0"/>
              </a:spcBef>
              <a:spcAft>
                <a:spcPts val="0"/>
              </a:spcAft>
              <a:buClr>
                <a:srgbClr val="000000"/>
              </a:buClr>
              <a:buSzPts val="1500"/>
              <a:buFont typeface="Arial"/>
              <a:buChar char="•"/>
            </a:pPr>
            <a:r>
              <a:rPr lang="en-US" sz="2400" b="0" i="0" u="none" strike="noStrike" cap="none">
                <a:solidFill>
                  <a:srgbClr val="000000"/>
                </a:solidFill>
                <a:latin typeface="Arial"/>
                <a:ea typeface="Arial"/>
                <a:cs typeface="Arial"/>
                <a:sym typeface="Arial"/>
              </a:rPr>
              <a:t>Curriculum change from competency to outcome-based since 2018</a:t>
            </a:r>
            <a:endParaRPr/>
          </a:p>
          <a:p>
            <a:pPr marL="609600" lvl="0" indent="-304800" algn="l" rtl="0">
              <a:lnSpc>
                <a:spcPct val="100000"/>
              </a:lnSpc>
              <a:spcBef>
                <a:spcPts val="0"/>
              </a:spcBef>
              <a:spcAft>
                <a:spcPts val="0"/>
              </a:spcAft>
              <a:buSzPts val="1500"/>
              <a:buNone/>
            </a:pPr>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2291"/>
        <p:cNvGrpSpPr/>
        <p:nvPr/>
      </p:nvGrpSpPr>
      <p:grpSpPr>
        <a:xfrm>
          <a:off x="0" y="0"/>
          <a:ext cx="0" cy="0"/>
          <a:chOff x="0" y="0"/>
          <a:chExt cx="0" cy="0"/>
        </a:xfrm>
      </p:grpSpPr>
      <p:sp>
        <p:nvSpPr>
          <p:cNvPr id="2292" name="Google Shape;2292;p250"/>
          <p:cNvSpPr txBox="1">
            <a:spLocks noGrp="1"/>
          </p:cNvSpPr>
          <p:nvPr>
            <p:ph type="title"/>
          </p:nvPr>
        </p:nvSpPr>
        <p:spPr>
          <a:xfrm>
            <a:off x="2319480" y="-79648"/>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4000" b="1" i="0" u="none" strike="noStrike" cap="none">
                <a:solidFill>
                  <a:srgbClr val="000000"/>
                </a:solidFill>
                <a:latin typeface="Arial"/>
                <a:ea typeface="Arial"/>
                <a:cs typeface="Arial"/>
                <a:sym typeface="Arial"/>
              </a:rPr>
              <a:t>ONLINE LEARNING AT UPCN</a:t>
            </a:r>
            <a:br>
              <a:rPr lang="en-US" sz="4000" b="1" i="0" u="none" strike="noStrike" cap="none">
                <a:solidFill>
                  <a:srgbClr val="000000"/>
                </a:solidFill>
                <a:latin typeface="Arial"/>
                <a:ea typeface="Arial"/>
                <a:cs typeface="Arial"/>
                <a:sym typeface="Arial"/>
              </a:rPr>
            </a:br>
            <a:r>
              <a:rPr lang="en-US" sz="4000" b="1" i="0" u="none" strike="noStrike" cap="none">
                <a:solidFill>
                  <a:srgbClr val="000000"/>
                </a:solidFill>
                <a:latin typeface="Arial"/>
                <a:ea typeface="Arial"/>
                <a:cs typeface="Arial"/>
                <a:sym typeface="Arial"/>
              </a:rPr>
              <a:t>DURING THE COV-SARS-2 PANDEMIC</a:t>
            </a:r>
            <a:endParaRPr/>
          </a:p>
        </p:txBody>
      </p:sp>
      <p:sp>
        <p:nvSpPr>
          <p:cNvPr id="2293" name="Google Shape;2293;p250"/>
          <p:cNvSpPr txBox="1">
            <a:spLocks noGrp="1"/>
          </p:cNvSpPr>
          <p:nvPr>
            <p:ph type="body" idx="1"/>
          </p:nvPr>
        </p:nvSpPr>
        <p:spPr>
          <a:xfrm>
            <a:off x="1999488" y="2391508"/>
            <a:ext cx="9582900" cy="4011300"/>
          </a:xfrm>
          <a:prstGeom prst="rect">
            <a:avLst/>
          </a:prstGeom>
          <a:noFill/>
          <a:ln>
            <a:noFill/>
          </a:ln>
        </p:spPr>
        <p:txBody>
          <a:bodyPr spcFirstLastPara="1" wrap="square" lIns="0" tIns="0" rIns="0" bIns="0" anchor="t" anchorCtr="0">
            <a:normAutofit fontScale="85000" lnSpcReduction="20000"/>
          </a:bodyPr>
          <a:lstStyle/>
          <a:p>
            <a:pPr marL="609600" lvl="0" indent="-304800" algn="l" rtl="0">
              <a:lnSpc>
                <a:spcPct val="100000"/>
              </a:lnSpc>
              <a:spcBef>
                <a:spcPts val="0"/>
              </a:spcBef>
              <a:spcAft>
                <a:spcPts val="0"/>
              </a:spcAft>
              <a:buSzPct val="62963"/>
              <a:buNone/>
            </a:pPr>
            <a:r>
              <a:rPr lang="en-US" sz="2700">
                <a:latin typeface="Arial"/>
                <a:ea typeface="Arial"/>
                <a:cs typeface="Arial"/>
                <a:sym typeface="Arial"/>
              </a:rPr>
              <a:t>CHED COVID Advisory No. 7 (May 24, 2020)</a:t>
            </a:r>
            <a:endParaRPr/>
          </a:p>
          <a:p>
            <a:pPr marL="609600" lvl="0" indent="-304800" algn="l" rtl="0">
              <a:lnSpc>
                <a:spcPct val="100000"/>
              </a:lnSpc>
              <a:spcBef>
                <a:spcPts val="0"/>
              </a:spcBef>
              <a:spcAft>
                <a:spcPts val="0"/>
              </a:spcAft>
              <a:buSzPct val="62963"/>
              <a:buNone/>
            </a:pPr>
            <a:endParaRPr sz="2700">
              <a:latin typeface="Arial"/>
              <a:ea typeface="Arial"/>
              <a:cs typeface="Arial"/>
              <a:sym typeface="Arial"/>
            </a:endParaRPr>
          </a:p>
          <a:p>
            <a:pPr marL="685800" marR="0" lvl="0" indent="-383858" algn="l" rtl="0">
              <a:lnSpc>
                <a:spcPct val="150000"/>
              </a:lnSpc>
              <a:spcBef>
                <a:spcPts val="0"/>
              </a:spcBef>
              <a:spcAft>
                <a:spcPts val="0"/>
              </a:spcAft>
              <a:buClr>
                <a:srgbClr val="000000"/>
              </a:buClr>
              <a:buSzPct val="70833"/>
              <a:buFont typeface="Arial"/>
              <a:buChar char="•"/>
            </a:pPr>
            <a:r>
              <a:rPr lang="en-US" sz="2400" b="1" i="0" u="none" strike="noStrike" cap="none">
                <a:solidFill>
                  <a:srgbClr val="000000"/>
                </a:solidFill>
                <a:latin typeface="Arial"/>
                <a:ea typeface="Arial"/>
                <a:cs typeface="Arial"/>
                <a:sym typeface="Arial"/>
              </a:rPr>
              <a:t>Program Redesign</a:t>
            </a:r>
            <a:endParaRPr/>
          </a:p>
          <a:p>
            <a:pPr marL="1295400" lvl="1" indent="-383857" algn="l" rtl="0">
              <a:lnSpc>
                <a:spcPct val="150000"/>
              </a:lnSpc>
              <a:spcBef>
                <a:spcPts val="0"/>
              </a:spcBef>
              <a:spcAft>
                <a:spcPts val="0"/>
              </a:spcAft>
              <a:buSzPct val="70833"/>
              <a:buFont typeface="Arial"/>
              <a:buChar char="•"/>
            </a:pPr>
            <a:r>
              <a:rPr lang="en-US" sz="2400">
                <a:latin typeface="Arial"/>
                <a:ea typeface="Arial"/>
                <a:cs typeface="Arial"/>
                <a:sym typeface="Arial"/>
              </a:rPr>
              <a:t>Program Implementation: Course Sequencing, Course Scheduling, Student Load, Faculty Load</a:t>
            </a:r>
            <a:endParaRPr/>
          </a:p>
          <a:p>
            <a:pPr marL="1295400" lvl="1" indent="-383857" algn="l" rtl="0">
              <a:lnSpc>
                <a:spcPct val="150000"/>
              </a:lnSpc>
              <a:spcBef>
                <a:spcPts val="0"/>
              </a:spcBef>
              <a:spcAft>
                <a:spcPts val="0"/>
              </a:spcAft>
              <a:buSzPct val="70833"/>
              <a:buFont typeface="Arial"/>
              <a:buChar char="•"/>
            </a:pPr>
            <a:r>
              <a:rPr lang="en-US" sz="2400" b="0" i="0" u="none" strike="noStrike" cap="none">
                <a:solidFill>
                  <a:srgbClr val="000000"/>
                </a:solidFill>
                <a:latin typeface="Arial"/>
                <a:ea typeface="Arial"/>
                <a:cs typeface="Arial"/>
                <a:sym typeface="Arial"/>
              </a:rPr>
              <a:t>Course Delivery: Team Teaching, Peer Mentoring</a:t>
            </a:r>
            <a:endParaRPr/>
          </a:p>
          <a:p>
            <a:pPr marL="685800" marR="0" lvl="0" indent="-383858" algn="l" rtl="0">
              <a:lnSpc>
                <a:spcPct val="150000"/>
              </a:lnSpc>
              <a:spcBef>
                <a:spcPts val="0"/>
              </a:spcBef>
              <a:spcAft>
                <a:spcPts val="0"/>
              </a:spcAft>
              <a:buClr>
                <a:srgbClr val="000000"/>
              </a:buClr>
              <a:buSzPct val="70833"/>
              <a:buFont typeface="Arial"/>
              <a:buChar char="•"/>
            </a:pPr>
            <a:r>
              <a:rPr lang="en-US" sz="2400" b="1" i="0" u="none" strike="noStrike" cap="none">
                <a:solidFill>
                  <a:srgbClr val="000000"/>
                </a:solidFill>
                <a:latin typeface="Arial"/>
                <a:ea typeface="Arial"/>
                <a:cs typeface="Arial"/>
                <a:sym typeface="Arial"/>
              </a:rPr>
              <a:t>Course Redesign</a:t>
            </a:r>
            <a:endParaRPr/>
          </a:p>
          <a:p>
            <a:pPr marL="1295400" lvl="1" indent="-383857" algn="l" rtl="0">
              <a:lnSpc>
                <a:spcPct val="150000"/>
              </a:lnSpc>
              <a:spcBef>
                <a:spcPts val="0"/>
              </a:spcBef>
              <a:spcAft>
                <a:spcPts val="0"/>
              </a:spcAft>
              <a:buSzPct val="70833"/>
              <a:buFont typeface="Arial"/>
              <a:buChar char="•"/>
            </a:pPr>
            <a:r>
              <a:rPr lang="en-US" sz="2400" b="0" i="0" u="none" strike="noStrike" cap="none">
                <a:solidFill>
                  <a:srgbClr val="000000"/>
                </a:solidFill>
                <a:latin typeface="Arial"/>
                <a:ea typeface="Arial"/>
                <a:cs typeface="Arial"/>
                <a:sym typeface="Arial"/>
              </a:rPr>
              <a:t>Designing Flexible Learning Course</a:t>
            </a:r>
            <a:endParaRPr/>
          </a:p>
          <a:p>
            <a:pPr marL="1295400" lvl="1" indent="-383857" algn="l" rtl="0">
              <a:lnSpc>
                <a:spcPct val="150000"/>
              </a:lnSpc>
              <a:spcBef>
                <a:spcPts val="0"/>
              </a:spcBef>
              <a:spcAft>
                <a:spcPts val="0"/>
              </a:spcAft>
              <a:buSzPct val="70833"/>
              <a:buFont typeface="Arial"/>
              <a:buChar char="•"/>
            </a:pPr>
            <a:r>
              <a:rPr lang="en-US" sz="2400" b="0" i="0" u="none" strike="noStrike" cap="none">
                <a:solidFill>
                  <a:srgbClr val="000000"/>
                </a:solidFill>
                <a:latin typeface="Arial"/>
                <a:ea typeface="Arial"/>
                <a:cs typeface="Arial"/>
                <a:sym typeface="Arial"/>
              </a:rPr>
              <a:t>DLFN Course: Planning, Designing, Assessment</a:t>
            </a:r>
            <a:endParaRPr/>
          </a:p>
          <a:p>
            <a:pPr marL="685800" marR="0" lvl="0" indent="-383858" algn="l" rtl="0">
              <a:lnSpc>
                <a:spcPct val="150000"/>
              </a:lnSpc>
              <a:spcBef>
                <a:spcPts val="0"/>
              </a:spcBef>
              <a:spcAft>
                <a:spcPts val="0"/>
              </a:spcAft>
              <a:buClr>
                <a:srgbClr val="000000"/>
              </a:buClr>
              <a:buSzPct val="70833"/>
              <a:buFont typeface="Arial"/>
              <a:buChar char="•"/>
            </a:pPr>
            <a:r>
              <a:rPr lang="en-US" sz="2400" b="1" i="0" u="none" strike="noStrike" cap="none">
                <a:solidFill>
                  <a:srgbClr val="000000"/>
                </a:solidFill>
                <a:latin typeface="Arial"/>
                <a:ea typeface="Arial"/>
                <a:cs typeface="Arial"/>
                <a:sym typeface="Arial"/>
              </a:rPr>
              <a:t>Course Pack</a:t>
            </a:r>
            <a:endParaRPr sz="2700" b="1">
              <a:latin typeface="Arial"/>
              <a:ea typeface="Arial"/>
              <a:cs typeface="Arial"/>
              <a:sym typeface="Arial"/>
            </a:endParaRPr>
          </a:p>
          <a:p>
            <a:pPr marL="609600" lvl="0" indent="-304800" algn="l" rtl="0">
              <a:lnSpc>
                <a:spcPct val="100000"/>
              </a:lnSpc>
              <a:spcBef>
                <a:spcPts val="0"/>
              </a:spcBef>
              <a:spcAft>
                <a:spcPts val="0"/>
              </a:spcAft>
              <a:buSzPct val="94444"/>
              <a:buNone/>
            </a:pPr>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2297"/>
        <p:cNvGrpSpPr/>
        <p:nvPr/>
      </p:nvGrpSpPr>
      <p:grpSpPr>
        <a:xfrm>
          <a:off x="0" y="0"/>
          <a:ext cx="0" cy="0"/>
          <a:chOff x="0" y="0"/>
          <a:chExt cx="0" cy="0"/>
        </a:xfrm>
      </p:grpSpPr>
      <p:sp>
        <p:nvSpPr>
          <p:cNvPr id="2298" name="Google Shape;2298;p251"/>
          <p:cNvSpPr txBox="1">
            <a:spLocks noGrp="1"/>
          </p:cNvSpPr>
          <p:nvPr>
            <p:ph type="title"/>
          </p:nvPr>
        </p:nvSpPr>
        <p:spPr>
          <a:xfrm>
            <a:off x="2928240" y="526475"/>
            <a:ext cx="8574000" cy="1385700"/>
          </a:xfrm>
          <a:prstGeom prst="rect">
            <a:avLst/>
          </a:prstGeom>
          <a:noFill/>
          <a:ln>
            <a:noFill/>
          </a:ln>
        </p:spPr>
        <p:txBody>
          <a:bodyPr spcFirstLastPara="1" wrap="square" lIns="45700" tIns="45700" rIns="45700" bIns="45700" anchor="b" anchorCtr="0">
            <a:noAutofit/>
          </a:bodyPr>
          <a:lstStyle/>
          <a:p>
            <a:pPr marL="0" lvl="0" indent="0" algn="ctr" rtl="0">
              <a:lnSpc>
                <a:spcPct val="100000"/>
              </a:lnSpc>
              <a:spcBef>
                <a:spcPts val="0"/>
              </a:spcBef>
              <a:spcAft>
                <a:spcPts val="0"/>
              </a:spcAft>
              <a:buSzPts val="1500"/>
              <a:buNone/>
            </a:pPr>
            <a:r>
              <a:rPr lang="en-US" sz="4000" b="1"/>
              <a:t>ONLINE LEARNING AT UPCN</a:t>
            </a:r>
            <a:br>
              <a:rPr lang="en-US" sz="4000" b="1"/>
            </a:br>
            <a:r>
              <a:rPr lang="en-US" sz="4000" b="1"/>
              <a:t>DURING THE COV-SARS-2 PANDEMIC</a:t>
            </a:r>
            <a:endParaRPr/>
          </a:p>
        </p:txBody>
      </p:sp>
      <p:sp>
        <p:nvSpPr>
          <p:cNvPr id="2299" name="Google Shape;2299;p251"/>
          <p:cNvSpPr txBox="1">
            <a:spLocks noGrp="1"/>
          </p:cNvSpPr>
          <p:nvPr>
            <p:ph type="body" idx="1"/>
          </p:nvPr>
        </p:nvSpPr>
        <p:spPr>
          <a:xfrm>
            <a:off x="1066800" y="2403231"/>
            <a:ext cx="4663500" cy="4110000"/>
          </a:xfrm>
          <a:prstGeom prst="rect">
            <a:avLst/>
          </a:prstGeom>
          <a:noFill/>
          <a:ln>
            <a:noFill/>
          </a:ln>
        </p:spPr>
        <p:txBody>
          <a:bodyPr spcFirstLastPara="1" wrap="square" lIns="45700" tIns="45700" rIns="45700" bIns="45700" anchor="t" anchorCtr="0">
            <a:normAutofit/>
          </a:bodyPr>
          <a:lstStyle/>
          <a:p>
            <a:pPr marL="609600" lvl="0" indent="-304800" algn="l" rtl="0">
              <a:lnSpc>
                <a:spcPct val="100000"/>
              </a:lnSpc>
              <a:spcBef>
                <a:spcPts val="0"/>
              </a:spcBef>
              <a:spcAft>
                <a:spcPts val="0"/>
              </a:spcAft>
              <a:buSzPts val="1500"/>
              <a:buNone/>
            </a:pPr>
            <a:r>
              <a:rPr lang="en-US" sz="2400" b="1"/>
              <a:t>LESSONS LEARNED</a:t>
            </a:r>
            <a:endParaRPr/>
          </a:p>
          <a:p>
            <a:pPr marL="609600" lvl="0" indent="-304800" algn="l" rtl="0">
              <a:lnSpc>
                <a:spcPct val="100000"/>
              </a:lnSpc>
              <a:spcBef>
                <a:spcPts val="0"/>
              </a:spcBef>
              <a:spcAft>
                <a:spcPts val="0"/>
              </a:spcAft>
              <a:buSzPts val="1500"/>
              <a:buNone/>
            </a:pPr>
            <a:endParaRPr sz="2400" b="1"/>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Online is effective</a:t>
            </a:r>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Compassionate Learning</a:t>
            </a:r>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Equity and access</a:t>
            </a:r>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Design and values</a:t>
            </a:r>
            <a:endParaRPr/>
          </a:p>
        </p:txBody>
      </p:sp>
      <p:sp>
        <p:nvSpPr>
          <p:cNvPr id="2300" name="Google Shape;2300;p251"/>
          <p:cNvSpPr txBox="1">
            <a:spLocks noGrp="1"/>
          </p:cNvSpPr>
          <p:nvPr>
            <p:ph type="body" idx="2"/>
          </p:nvPr>
        </p:nvSpPr>
        <p:spPr>
          <a:xfrm>
            <a:off x="6461760" y="2403229"/>
            <a:ext cx="4663500" cy="3448800"/>
          </a:xfrm>
          <a:prstGeom prst="rect">
            <a:avLst/>
          </a:prstGeom>
          <a:noFill/>
          <a:ln>
            <a:noFill/>
          </a:ln>
        </p:spPr>
        <p:txBody>
          <a:bodyPr spcFirstLastPara="1" wrap="square" lIns="45700" tIns="45700" rIns="45700" bIns="45700" anchor="t" anchorCtr="0">
            <a:normAutofit/>
          </a:bodyPr>
          <a:lstStyle/>
          <a:p>
            <a:pPr marL="609600" lvl="0" indent="-304800" algn="l" rtl="0">
              <a:lnSpc>
                <a:spcPct val="100000"/>
              </a:lnSpc>
              <a:spcBef>
                <a:spcPts val="0"/>
              </a:spcBef>
              <a:spcAft>
                <a:spcPts val="0"/>
              </a:spcAft>
              <a:buSzPts val="1500"/>
              <a:buNone/>
            </a:pPr>
            <a:r>
              <a:rPr lang="en-US" sz="2400" b="1" i="0" u="none" strike="noStrike" cap="none">
                <a:solidFill>
                  <a:srgbClr val="000000"/>
                </a:solidFill>
                <a:latin typeface="Arial"/>
                <a:ea typeface="Arial"/>
                <a:cs typeface="Arial"/>
                <a:sym typeface="Arial"/>
              </a:rPr>
              <a:t>LOOKING FORWARD…</a:t>
            </a:r>
            <a:endParaRPr/>
          </a:p>
          <a:p>
            <a:pPr marL="685800" lvl="0" indent="-292100" algn="l" rtl="0">
              <a:lnSpc>
                <a:spcPct val="100000"/>
              </a:lnSpc>
              <a:spcBef>
                <a:spcPts val="0"/>
              </a:spcBef>
              <a:spcAft>
                <a:spcPts val="0"/>
              </a:spcAft>
              <a:buSzPts val="1500"/>
              <a:buFont typeface="Arial"/>
              <a:buNone/>
            </a:pPr>
            <a:endParaRPr sz="2400">
              <a:latin typeface="Arial"/>
              <a:ea typeface="Arial"/>
              <a:cs typeface="Arial"/>
              <a:sym typeface="Arial"/>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Faculty and student roles</a:t>
            </a:r>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Technical and Technology</a:t>
            </a:r>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OERS and MOOCS</a:t>
            </a:r>
            <a:endParaRPr/>
          </a:p>
          <a:p>
            <a:pPr marL="685800" lvl="0" indent="-387350" algn="l" rtl="0">
              <a:lnSpc>
                <a:spcPct val="100000"/>
              </a:lnSpc>
              <a:spcBef>
                <a:spcPts val="0"/>
              </a:spcBef>
              <a:spcAft>
                <a:spcPts val="0"/>
              </a:spcAft>
              <a:buSzPts val="1500"/>
              <a:buFont typeface="Arial"/>
              <a:buChar char="•"/>
            </a:pPr>
            <a:r>
              <a:rPr lang="en-US" sz="2400">
                <a:latin typeface="Arial"/>
                <a:ea typeface="Arial"/>
                <a:cs typeface="Arial"/>
                <a:sym typeface="Arial"/>
              </a:rPr>
              <a:t>Self care, resilience</a:t>
            </a:r>
            <a:endParaRPr>
              <a:latin typeface="Arial"/>
              <a:ea typeface="Arial"/>
              <a:cs typeface="Arial"/>
              <a:sym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04"/>
        <p:cNvGrpSpPr/>
        <p:nvPr/>
      </p:nvGrpSpPr>
      <p:grpSpPr>
        <a:xfrm>
          <a:off x="0" y="0"/>
          <a:ext cx="0" cy="0"/>
          <a:chOff x="0" y="0"/>
          <a:chExt cx="0" cy="0"/>
        </a:xfrm>
      </p:grpSpPr>
      <p:sp>
        <p:nvSpPr>
          <p:cNvPr id="2305" name="Google Shape;2305;p252"/>
          <p:cNvSpPr txBox="1">
            <a:spLocks noGrp="1"/>
          </p:cNvSpPr>
          <p:nvPr>
            <p:ph type="title"/>
          </p:nvPr>
        </p:nvSpPr>
        <p:spPr>
          <a:xfrm>
            <a:off x="1723735" y="1315601"/>
            <a:ext cx="9262500" cy="9852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br>
              <a:rPr lang="en-US" sz="3200" b="0" i="0" u="none" strike="noStrike" cap="none">
                <a:solidFill>
                  <a:srgbClr val="0C343D"/>
                </a:solidFill>
                <a:latin typeface="Corbel"/>
                <a:ea typeface="Corbel"/>
                <a:cs typeface="Corbel"/>
                <a:sym typeface="Corbel"/>
              </a:rPr>
            </a:br>
            <a:r>
              <a:rPr lang="en-US" sz="3200" b="0" i="0" u="none" strike="noStrike" cap="none">
                <a:solidFill>
                  <a:srgbClr val="0C343D"/>
                </a:solidFill>
                <a:latin typeface="Corbel"/>
                <a:ea typeface="Corbel"/>
                <a:cs typeface="Corbel"/>
                <a:sym typeface="Corbel"/>
              </a:rPr>
              <a:t>PART III</a:t>
            </a:r>
            <a:endParaRPr/>
          </a:p>
        </p:txBody>
      </p:sp>
      <p:sp>
        <p:nvSpPr>
          <p:cNvPr id="2306" name="Google Shape;2306;p252"/>
          <p:cNvSpPr txBox="1">
            <a:spLocks noGrp="1"/>
          </p:cNvSpPr>
          <p:nvPr>
            <p:ph type="subTitle" idx="1"/>
          </p:nvPr>
        </p:nvSpPr>
        <p:spPr>
          <a:xfrm>
            <a:off x="2579757" y="3095229"/>
            <a:ext cx="7704000" cy="2216400"/>
          </a:xfrm>
          <a:prstGeom prst="rect">
            <a:avLst/>
          </a:prstGeom>
          <a:noFill/>
          <a:ln>
            <a:noFill/>
          </a:ln>
        </p:spPr>
        <p:txBody>
          <a:bodyPr spcFirstLastPara="1" wrap="square" lIns="0" tIns="0" rIns="0" bIns="0" anchor="ctr" anchorCtr="0">
            <a:spAutoFit/>
          </a:bodyPr>
          <a:lstStyle/>
          <a:p>
            <a:pPr marL="609600" lvl="0" indent="-304800" algn="ctr" rtl="0">
              <a:lnSpc>
                <a:spcPct val="100000"/>
              </a:lnSpc>
              <a:spcBef>
                <a:spcPts val="0"/>
              </a:spcBef>
              <a:spcAft>
                <a:spcPts val="0"/>
              </a:spcAft>
              <a:buSzPts val="1500"/>
              <a:buNone/>
            </a:pPr>
            <a:r>
              <a:rPr lang="en-US" sz="4800" b="1" i="0" u="none" strike="noStrike" cap="none">
                <a:solidFill>
                  <a:srgbClr val="0C343D"/>
                </a:solidFill>
                <a:latin typeface="Corbel"/>
                <a:ea typeface="Corbel"/>
                <a:cs typeface="Corbel"/>
                <a:sym typeface="Corbel"/>
              </a:rPr>
              <a:t>RESILIENCE, QUALITY OF LIFE, AND EDUCATION SUSTAINABILITY</a:t>
            </a:r>
            <a:endParaRPr sz="2400" b="1">
              <a:solidFill>
                <a:schemeClr val="dk1"/>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2310"/>
        <p:cNvGrpSpPr/>
        <p:nvPr/>
      </p:nvGrpSpPr>
      <p:grpSpPr>
        <a:xfrm>
          <a:off x="0" y="0"/>
          <a:ext cx="0" cy="0"/>
          <a:chOff x="0" y="0"/>
          <a:chExt cx="0" cy="0"/>
        </a:xfrm>
      </p:grpSpPr>
      <p:sp>
        <p:nvSpPr>
          <p:cNvPr id="2311" name="Google Shape;2311;p253"/>
          <p:cNvSpPr txBox="1">
            <a:spLocks noGrp="1"/>
          </p:cNvSpPr>
          <p:nvPr>
            <p:ph type="title"/>
          </p:nvPr>
        </p:nvSpPr>
        <p:spPr>
          <a:xfrm>
            <a:off x="2319480" y="361271"/>
            <a:ext cx="9262500" cy="11391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b="1"/>
              <a:t>RESILIENCE, QoL, COMPASSIONATE TEACHING</a:t>
            </a:r>
            <a:endParaRPr/>
          </a:p>
        </p:txBody>
      </p:sp>
      <p:sp>
        <p:nvSpPr>
          <p:cNvPr id="2312" name="Google Shape;2312;p253"/>
          <p:cNvSpPr txBox="1">
            <a:spLocks noGrp="1"/>
          </p:cNvSpPr>
          <p:nvPr>
            <p:ph type="body" idx="1"/>
          </p:nvPr>
        </p:nvSpPr>
        <p:spPr>
          <a:xfrm>
            <a:off x="2125784" y="1719383"/>
            <a:ext cx="9456300" cy="4777200"/>
          </a:xfrm>
          <a:prstGeom prst="rect">
            <a:avLst/>
          </a:prstGeom>
          <a:noFill/>
          <a:ln>
            <a:noFill/>
          </a:ln>
        </p:spPr>
        <p:txBody>
          <a:bodyPr spcFirstLastPara="1" wrap="square" lIns="0" tIns="0" rIns="0" bIns="0" anchor="t" anchorCtr="0">
            <a:normAutofit fontScale="85000" lnSpcReduction="20000"/>
          </a:bodyPr>
          <a:lstStyle/>
          <a:p>
            <a:pPr marL="241300" marR="0" lvl="0" indent="-223520" algn="l" rtl="0">
              <a:lnSpc>
                <a:spcPct val="100000"/>
              </a:lnSpc>
              <a:spcBef>
                <a:spcPts val="1200"/>
              </a:spcBef>
              <a:spcAft>
                <a:spcPts val="0"/>
              </a:spcAft>
              <a:buClr>
                <a:srgbClr val="262626"/>
              </a:buClr>
              <a:buSzPct val="100000"/>
              <a:buFont typeface="Garamond"/>
              <a:buChar char="◦"/>
            </a:pPr>
            <a:r>
              <a:rPr lang="en-US" sz="3200" b="1" i="0" u="none" strike="noStrike" cap="none">
                <a:solidFill>
                  <a:srgbClr val="C00000"/>
                </a:solidFill>
                <a:latin typeface="Calibri"/>
                <a:ea typeface="Calibri"/>
                <a:cs typeface="Calibri"/>
                <a:sym typeface="Calibri"/>
              </a:rPr>
              <a:t>Resilience: </a:t>
            </a:r>
            <a:r>
              <a:rPr lang="en-US" sz="2800" b="0" i="0" u="none" strike="noStrike" cap="none">
                <a:solidFill>
                  <a:srgbClr val="3F3F3F"/>
                </a:solidFill>
                <a:latin typeface="Calibri"/>
                <a:ea typeface="Calibri"/>
                <a:cs typeface="Calibri"/>
                <a:sym typeface="Calibri"/>
              </a:rPr>
              <a:t>“the ability of an individual to adjust  to  adversity, maintain equilibrium, retain some sense of control  over their environment, and continue to move on in a positive manner” (Jackson et al., 2007).</a:t>
            </a:r>
            <a:endParaRPr/>
          </a:p>
          <a:p>
            <a:pPr marL="241300" marR="0" lvl="0" indent="-223520" algn="l" rtl="0">
              <a:lnSpc>
                <a:spcPct val="100000"/>
              </a:lnSpc>
              <a:spcBef>
                <a:spcPts val="1200"/>
              </a:spcBef>
              <a:spcAft>
                <a:spcPts val="0"/>
              </a:spcAft>
              <a:buClr>
                <a:srgbClr val="262626"/>
              </a:buClr>
              <a:buSzPct val="100000"/>
              <a:buFont typeface="Garamond"/>
              <a:buChar char="◦"/>
            </a:pPr>
            <a:r>
              <a:rPr lang="en-US" sz="3200" b="1" i="0" u="none" strike="noStrike" cap="none">
                <a:solidFill>
                  <a:srgbClr val="C00000"/>
                </a:solidFill>
                <a:latin typeface="Calibri"/>
                <a:ea typeface="Calibri"/>
                <a:cs typeface="Calibri"/>
                <a:sym typeface="Calibri"/>
              </a:rPr>
              <a:t>Empathy: </a:t>
            </a:r>
            <a:r>
              <a:rPr lang="en-US" sz="2800" b="0" i="0" u="none" strike="noStrike" cap="none">
                <a:solidFill>
                  <a:srgbClr val="3F3F3F"/>
                </a:solidFill>
                <a:latin typeface="Calibri"/>
                <a:ea typeface="Calibri"/>
                <a:cs typeface="Calibri"/>
                <a:sym typeface="Calibri"/>
              </a:rPr>
              <a:t>ability to ‘feel with’ others when we are exposed to others' experiences whilst recognizing that those feelings belong to another (Singer and Klimecki, 2014).</a:t>
            </a:r>
            <a:endParaRPr/>
          </a:p>
          <a:p>
            <a:pPr marL="609600" marR="0" lvl="1" indent="-223838" algn="l" rtl="0">
              <a:lnSpc>
                <a:spcPct val="100000"/>
              </a:lnSpc>
              <a:spcBef>
                <a:spcPts val="700"/>
              </a:spcBef>
              <a:spcAft>
                <a:spcPts val="0"/>
              </a:spcAft>
              <a:buClr>
                <a:srgbClr val="262626"/>
              </a:buClr>
              <a:buSzPct val="100000"/>
              <a:buFont typeface="Garamond"/>
              <a:buChar char="◦"/>
            </a:pPr>
            <a:r>
              <a:rPr lang="en-US" sz="2500" b="0" i="0" u="none" strike="noStrike" cap="none">
                <a:solidFill>
                  <a:srgbClr val="3F3F3F"/>
                </a:solidFill>
                <a:latin typeface="Calibri"/>
                <a:ea typeface="Calibri"/>
                <a:cs typeface="Calibri"/>
                <a:sym typeface="Calibri"/>
              </a:rPr>
              <a:t>Affective/Emotional, Cognitive , Empathic Concern  =  Compassion</a:t>
            </a:r>
            <a:endParaRPr/>
          </a:p>
          <a:p>
            <a:pPr marL="241300" marR="0" lvl="0" indent="-223520" algn="l" rtl="0">
              <a:lnSpc>
                <a:spcPct val="100000"/>
              </a:lnSpc>
              <a:spcBef>
                <a:spcPts val="1200"/>
              </a:spcBef>
              <a:spcAft>
                <a:spcPts val="0"/>
              </a:spcAft>
              <a:buClr>
                <a:srgbClr val="262626"/>
              </a:buClr>
              <a:buSzPct val="100000"/>
              <a:buFont typeface="Garamond"/>
              <a:buChar char="◦"/>
            </a:pPr>
            <a:r>
              <a:rPr lang="en-US" sz="3200" b="1" i="0" u="none" strike="noStrike" cap="none">
                <a:solidFill>
                  <a:srgbClr val="C00000"/>
                </a:solidFill>
                <a:latin typeface="Calibri"/>
                <a:ea typeface="Calibri"/>
                <a:cs typeface="Calibri"/>
                <a:sym typeface="Calibri"/>
              </a:rPr>
              <a:t>Emotion Regulation  Vs. Compassion Fatigue</a:t>
            </a:r>
            <a:endParaRPr/>
          </a:p>
          <a:p>
            <a:pPr marL="241300" marR="0" lvl="0" indent="-223520" algn="l" rtl="0">
              <a:lnSpc>
                <a:spcPct val="100000"/>
              </a:lnSpc>
              <a:spcBef>
                <a:spcPts val="1200"/>
              </a:spcBef>
              <a:spcAft>
                <a:spcPts val="0"/>
              </a:spcAft>
              <a:buClr>
                <a:srgbClr val="262626"/>
              </a:buClr>
              <a:buSzPct val="100000"/>
              <a:buFont typeface="Garamond"/>
              <a:buChar char="◦"/>
            </a:pPr>
            <a:r>
              <a:rPr lang="en-US" sz="3200" b="1" i="0" u="none" strike="noStrike" cap="none">
                <a:solidFill>
                  <a:srgbClr val="C00000"/>
                </a:solidFill>
                <a:latin typeface="Calibri"/>
                <a:ea typeface="Calibri"/>
                <a:cs typeface="Calibri"/>
                <a:sym typeface="Calibri"/>
              </a:rPr>
              <a:t>Resilience and Quality of Life (QoL)</a:t>
            </a:r>
            <a:endParaRPr/>
          </a:p>
          <a:p>
            <a:pPr marL="241300" marR="0" lvl="0" indent="-223520" algn="l" rtl="0">
              <a:lnSpc>
                <a:spcPct val="100000"/>
              </a:lnSpc>
              <a:spcBef>
                <a:spcPts val="1200"/>
              </a:spcBef>
              <a:spcAft>
                <a:spcPts val="0"/>
              </a:spcAft>
              <a:buClr>
                <a:srgbClr val="262626"/>
              </a:buClr>
              <a:buSzPct val="100000"/>
              <a:buFont typeface="Garamond"/>
              <a:buChar char="◦"/>
            </a:pPr>
            <a:r>
              <a:rPr lang="en-US" sz="3200" b="1" i="0" u="none" strike="noStrike" cap="none">
                <a:solidFill>
                  <a:srgbClr val="C00000"/>
                </a:solidFill>
                <a:latin typeface="Calibri"/>
                <a:ea typeface="Calibri"/>
                <a:cs typeface="Calibri"/>
                <a:sym typeface="Calibri"/>
              </a:rPr>
              <a:t>Compassionate  Teaching:  </a:t>
            </a:r>
            <a:r>
              <a:rPr lang="en-US" sz="2500" b="0" i="0" u="none" strike="noStrike" cap="none">
                <a:solidFill>
                  <a:srgbClr val="3F3F3F"/>
                </a:solidFill>
                <a:latin typeface="Calibri"/>
                <a:ea typeface="Calibri"/>
                <a:cs typeface="Calibri"/>
                <a:sym typeface="Calibri"/>
              </a:rPr>
              <a:t>Faculty awareness/sensitivity of student suffering, having feeling of sympathetic concern, and findings ways to help relieve that suffering. </a:t>
            </a:r>
            <a:endParaRPr sz="2500" b="0" i="0" u="none" strike="noStrike" cap="none">
              <a:solidFill>
                <a:srgbClr val="000000"/>
              </a:solidFill>
              <a:latin typeface="Calibri"/>
              <a:ea typeface="Calibri"/>
              <a:cs typeface="Calibri"/>
              <a:sym typeface="Calibri"/>
            </a:endParaRPr>
          </a:p>
          <a:p>
            <a:pPr marL="609600" lvl="0" indent="-304800" algn="l" rtl="0">
              <a:lnSpc>
                <a:spcPct val="100000"/>
              </a:lnSpc>
              <a:spcBef>
                <a:spcPts val="0"/>
              </a:spcBef>
              <a:spcAft>
                <a:spcPts val="0"/>
              </a:spcAft>
              <a:buSzPct val="88889"/>
              <a:buNone/>
            </a:pPr>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2316"/>
        <p:cNvGrpSpPr/>
        <p:nvPr/>
      </p:nvGrpSpPr>
      <p:grpSpPr>
        <a:xfrm>
          <a:off x="0" y="0"/>
          <a:ext cx="0" cy="0"/>
          <a:chOff x="0" y="0"/>
          <a:chExt cx="0" cy="0"/>
        </a:xfrm>
      </p:grpSpPr>
      <p:sp>
        <p:nvSpPr>
          <p:cNvPr id="2317" name="Google Shape;2317;p254"/>
          <p:cNvSpPr txBox="1">
            <a:spLocks noGrp="1"/>
          </p:cNvSpPr>
          <p:nvPr>
            <p:ph type="title"/>
          </p:nvPr>
        </p:nvSpPr>
        <p:spPr>
          <a:xfrm>
            <a:off x="1813169" y="277361"/>
            <a:ext cx="9768900" cy="11391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b="1" i="0" u="none" strike="noStrike" cap="none">
                <a:solidFill>
                  <a:srgbClr val="000000"/>
                </a:solidFill>
                <a:latin typeface="Arial"/>
                <a:ea typeface="Arial"/>
                <a:cs typeface="Arial"/>
                <a:sym typeface="Arial"/>
              </a:rPr>
              <a:t>RESILIENCE AND COMPASSIONATE TEACHING:STRATEGIES</a:t>
            </a:r>
            <a:endParaRPr/>
          </a:p>
        </p:txBody>
      </p:sp>
      <p:sp>
        <p:nvSpPr>
          <p:cNvPr id="2318" name="Google Shape;2318;p254"/>
          <p:cNvSpPr txBox="1">
            <a:spLocks noGrp="1"/>
          </p:cNvSpPr>
          <p:nvPr>
            <p:ph type="body" idx="1"/>
          </p:nvPr>
        </p:nvSpPr>
        <p:spPr>
          <a:xfrm>
            <a:off x="1337499" y="2640324"/>
            <a:ext cx="3749100" cy="650400"/>
          </a:xfrm>
          <a:prstGeom prst="rect">
            <a:avLst/>
          </a:prstGeom>
          <a:noFill/>
          <a:ln>
            <a:noFill/>
          </a:ln>
        </p:spPr>
        <p:txBody>
          <a:bodyPr spcFirstLastPara="1" wrap="square" lIns="0" tIns="0" rIns="0" bIns="0" anchor="t" anchorCtr="0">
            <a:noAutofit/>
          </a:bodyPr>
          <a:lstStyle/>
          <a:p>
            <a:pPr marL="609600" lvl="0" indent="-304800" algn="l" rtl="0">
              <a:lnSpc>
                <a:spcPct val="100000"/>
              </a:lnSpc>
              <a:spcBef>
                <a:spcPts val="0"/>
              </a:spcBef>
              <a:spcAft>
                <a:spcPts val="0"/>
              </a:spcAft>
              <a:buSzPts val="1500"/>
              <a:buNone/>
            </a:pPr>
            <a:r>
              <a:rPr lang="en-US" sz="2400"/>
              <a:t>Effective</a:t>
            </a:r>
            <a:endParaRPr/>
          </a:p>
          <a:p>
            <a:pPr marL="609600" lvl="0" indent="-304800" algn="l" rtl="0">
              <a:lnSpc>
                <a:spcPct val="100000"/>
              </a:lnSpc>
              <a:spcBef>
                <a:spcPts val="0"/>
              </a:spcBef>
              <a:spcAft>
                <a:spcPts val="0"/>
              </a:spcAft>
              <a:buSzPts val="1500"/>
              <a:buNone/>
            </a:pPr>
            <a:r>
              <a:rPr lang="en-US" sz="2400"/>
              <a:t>    Communication </a:t>
            </a:r>
            <a:endParaRPr/>
          </a:p>
        </p:txBody>
      </p:sp>
      <p:sp>
        <p:nvSpPr>
          <p:cNvPr id="2319" name="Google Shape;2319;p254"/>
          <p:cNvSpPr txBox="1">
            <a:spLocks noGrp="1"/>
          </p:cNvSpPr>
          <p:nvPr>
            <p:ph type="body" idx="2"/>
          </p:nvPr>
        </p:nvSpPr>
        <p:spPr>
          <a:xfrm>
            <a:off x="6697524" y="2778600"/>
            <a:ext cx="3749100" cy="650400"/>
          </a:xfrm>
          <a:prstGeom prst="rect">
            <a:avLst/>
          </a:prstGeom>
          <a:noFill/>
          <a:ln>
            <a:noFill/>
          </a:ln>
        </p:spPr>
        <p:txBody>
          <a:bodyPr spcFirstLastPara="1" wrap="square" lIns="0" tIns="0" rIns="0" bIns="0" anchor="t" anchorCtr="0">
            <a:normAutofit fontScale="77500" lnSpcReduction="20000"/>
          </a:bodyPr>
          <a:lstStyle/>
          <a:p>
            <a:pPr marL="609600" lvl="0" indent="-304800" algn="l" rtl="0">
              <a:lnSpc>
                <a:spcPct val="100000"/>
              </a:lnSpc>
              <a:spcBef>
                <a:spcPts val="0"/>
              </a:spcBef>
              <a:spcAft>
                <a:spcPts val="0"/>
              </a:spcAft>
              <a:buSzPct val="66667"/>
              <a:buNone/>
            </a:pPr>
            <a:r>
              <a:rPr lang="en-US" sz="2400"/>
              <a:t>Developing</a:t>
            </a:r>
            <a:endParaRPr/>
          </a:p>
          <a:p>
            <a:pPr marL="609600" lvl="0" indent="-304800" algn="l" rtl="0">
              <a:lnSpc>
                <a:spcPct val="100000"/>
              </a:lnSpc>
              <a:spcBef>
                <a:spcPts val="0"/>
              </a:spcBef>
              <a:spcAft>
                <a:spcPts val="0"/>
              </a:spcAft>
              <a:buSzPct val="66667"/>
              <a:buNone/>
            </a:pPr>
            <a:r>
              <a:rPr lang="en-US" sz="2400"/>
              <a:t>	Leaderships</a:t>
            </a:r>
            <a:endParaRPr/>
          </a:p>
          <a:p>
            <a:pPr marL="609600" lvl="0" indent="-304800" algn="l" rtl="0">
              <a:lnSpc>
                <a:spcPct val="100000"/>
              </a:lnSpc>
              <a:spcBef>
                <a:spcPts val="0"/>
              </a:spcBef>
              <a:spcAft>
                <a:spcPts val="0"/>
              </a:spcAft>
              <a:buSzPct val="88889"/>
              <a:buNone/>
            </a:pPr>
            <a:endParaRPr/>
          </a:p>
        </p:txBody>
      </p:sp>
      <p:sp>
        <p:nvSpPr>
          <p:cNvPr id="2320" name="Google Shape;2320;p254"/>
          <p:cNvSpPr txBox="1">
            <a:spLocks noGrp="1"/>
          </p:cNvSpPr>
          <p:nvPr>
            <p:ph type="body" idx="3"/>
          </p:nvPr>
        </p:nvSpPr>
        <p:spPr>
          <a:xfrm>
            <a:off x="4119776" y="2778600"/>
            <a:ext cx="3749100" cy="650400"/>
          </a:xfrm>
          <a:prstGeom prst="rect">
            <a:avLst/>
          </a:prstGeom>
          <a:noFill/>
          <a:ln>
            <a:noFill/>
          </a:ln>
        </p:spPr>
        <p:txBody>
          <a:bodyPr spcFirstLastPara="1" wrap="square" lIns="0" tIns="0" rIns="0" bIns="0" anchor="t" anchorCtr="0">
            <a:normAutofit lnSpcReduction="20000"/>
          </a:bodyPr>
          <a:lstStyle/>
          <a:p>
            <a:pPr marL="609600" lvl="0" indent="-304800" algn="l" rtl="0">
              <a:lnSpc>
                <a:spcPct val="100000"/>
              </a:lnSpc>
              <a:spcBef>
                <a:spcPts val="0"/>
              </a:spcBef>
              <a:spcAft>
                <a:spcPts val="0"/>
              </a:spcAft>
              <a:buSzPts val="1600"/>
              <a:buNone/>
            </a:pPr>
            <a:r>
              <a:rPr lang="en-US" sz="2400"/>
              <a:t>Managing</a:t>
            </a:r>
            <a:endParaRPr/>
          </a:p>
          <a:p>
            <a:pPr marL="609600" lvl="0" indent="-304800" algn="l" rtl="0">
              <a:lnSpc>
                <a:spcPct val="100000"/>
              </a:lnSpc>
              <a:spcBef>
                <a:spcPts val="0"/>
              </a:spcBef>
              <a:spcAft>
                <a:spcPts val="0"/>
              </a:spcAft>
              <a:buSzPts val="1600"/>
              <a:buNone/>
            </a:pPr>
            <a:r>
              <a:rPr lang="en-US" sz="2400"/>
              <a:t>	Relationships</a:t>
            </a:r>
            <a:endParaRPr/>
          </a:p>
        </p:txBody>
      </p:sp>
      <p:sp>
        <p:nvSpPr>
          <p:cNvPr id="2321" name="Google Shape;2321;p254"/>
          <p:cNvSpPr txBox="1">
            <a:spLocks noGrp="1"/>
          </p:cNvSpPr>
          <p:nvPr>
            <p:ph type="body" idx="4"/>
          </p:nvPr>
        </p:nvSpPr>
        <p:spPr>
          <a:xfrm>
            <a:off x="8936182" y="2778600"/>
            <a:ext cx="3958500" cy="960300"/>
          </a:xfrm>
          <a:prstGeom prst="rect">
            <a:avLst/>
          </a:prstGeom>
          <a:noFill/>
          <a:ln>
            <a:noFill/>
          </a:ln>
        </p:spPr>
        <p:txBody>
          <a:bodyPr spcFirstLastPara="1" wrap="square" lIns="0" tIns="0" rIns="0" bIns="0" anchor="t" anchorCtr="0">
            <a:normAutofit fontScale="62500" lnSpcReduction="20000"/>
          </a:bodyPr>
          <a:lstStyle/>
          <a:p>
            <a:pPr marL="609600" lvl="0" indent="-304800" algn="l" rtl="0">
              <a:lnSpc>
                <a:spcPct val="100000"/>
              </a:lnSpc>
              <a:spcBef>
                <a:spcPts val="0"/>
              </a:spcBef>
              <a:spcAft>
                <a:spcPts val="0"/>
              </a:spcAft>
              <a:buSzPct val="60000"/>
              <a:buNone/>
            </a:pPr>
            <a:r>
              <a:rPr lang="en-US" sz="3500"/>
              <a:t>Developing</a:t>
            </a:r>
            <a:endParaRPr/>
          </a:p>
          <a:p>
            <a:pPr marL="609600" lvl="0" indent="-304800" algn="l" rtl="0">
              <a:lnSpc>
                <a:spcPct val="100000"/>
              </a:lnSpc>
              <a:spcBef>
                <a:spcPts val="0"/>
              </a:spcBef>
              <a:spcAft>
                <a:spcPts val="0"/>
              </a:spcAft>
              <a:buSzPct val="60000"/>
              <a:buNone/>
            </a:pPr>
            <a:r>
              <a:rPr lang="en-US" sz="3500"/>
              <a:t>    Institutional</a:t>
            </a:r>
            <a:endParaRPr/>
          </a:p>
          <a:p>
            <a:pPr marL="609600" lvl="0" indent="-304800" algn="l" rtl="0">
              <a:lnSpc>
                <a:spcPct val="100000"/>
              </a:lnSpc>
              <a:spcBef>
                <a:spcPts val="0"/>
              </a:spcBef>
              <a:spcAft>
                <a:spcPts val="0"/>
              </a:spcAft>
              <a:buSzPct val="60000"/>
              <a:buNone/>
            </a:pPr>
            <a:r>
              <a:rPr lang="en-US" sz="3500"/>
              <a:t>         Empathy </a:t>
            </a:r>
            <a:endParaRPr/>
          </a:p>
          <a:p>
            <a:pPr marL="609600" lvl="0" indent="-304800" algn="l" rtl="0">
              <a:lnSpc>
                <a:spcPct val="100000"/>
              </a:lnSpc>
              <a:spcBef>
                <a:spcPts val="0"/>
              </a:spcBef>
              <a:spcAft>
                <a:spcPts val="0"/>
              </a:spcAft>
              <a:buSzPct val="116667"/>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18">
                                            <p:txEl>
                                              <p:pRg st="0" end="0"/>
                                            </p:txEl>
                                          </p:spTgt>
                                        </p:tgtEl>
                                        <p:attrNameLst>
                                          <p:attrName>style.visibility</p:attrName>
                                        </p:attrNameLst>
                                      </p:cBhvr>
                                      <p:to>
                                        <p:strVal val="visible"/>
                                      </p:to>
                                    </p:set>
                                    <p:anim calcmode="lin" valueType="num">
                                      <p:cBhvr additive="base">
                                        <p:cTn id="7" dur="500"/>
                                        <p:tgtEl>
                                          <p:spTgt spid="23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18">
                                            <p:txEl>
                                              <p:pRg st="1" end="1"/>
                                            </p:txEl>
                                          </p:spTgt>
                                        </p:tgtEl>
                                        <p:attrNameLst>
                                          <p:attrName>style.visibility</p:attrName>
                                        </p:attrNameLst>
                                      </p:cBhvr>
                                      <p:to>
                                        <p:strVal val="visible"/>
                                      </p:to>
                                    </p:set>
                                    <p:anim calcmode="lin" valueType="num">
                                      <p:cBhvr additive="base">
                                        <p:cTn id="12" dur="500"/>
                                        <p:tgtEl>
                                          <p:spTgt spid="23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20">
                                            <p:txEl>
                                              <p:pRg st="0" end="0"/>
                                            </p:txEl>
                                          </p:spTgt>
                                        </p:tgtEl>
                                        <p:attrNameLst>
                                          <p:attrName>style.visibility</p:attrName>
                                        </p:attrNameLst>
                                      </p:cBhvr>
                                      <p:to>
                                        <p:strVal val="visible"/>
                                      </p:to>
                                    </p:set>
                                    <p:anim calcmode="lin" valueType="num">
                                      <p:cBhvr additive="base">
                                        <p:cTn id="17" dur="500"/>
                                        <p:tgtEl>
                                          <p:spTgt spid="23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320">
                                            <p:txEl>
                                              <p:pRg st="1" end="1"/>
                                            </p:txEl>
                                          </p:spTgt>
                                        </p:tgtEl>
                                        <p:attrNameLst>
                                          <p:attrName>style.visibility</p:attrName>
                                        </p:attrNameLst>
                                      </p:cBhvr>
                                      <p:to>
                                        <p:strVal val="visible"/>
                                      </p:to>
                                    </p:set>
                                    <p:anim calcmode="lin" valueType="num">
                                      <p:cBhvr additive="base">
                                        <p:cTn id="22" dur="500"/>
                                        <p:tgtEl>
                                          <p:spTgt spid="23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319">
                                            <p:txEl>
                                              <p:pRg st="0" end="0"/>
                                            </p:txEl>
                                          </p:spTgt>
                                        </p:tgtEl>
                                        <p:attrNameLst>
                                          <p:attrName>style.visibility</p:attrName>
                                        </p:attrNameLst>
                                      </p:cBhvr>
                                      <p:to>
                                        <p:strVal val="visible"/>
                                      </p:to>
                                    </p:set>
                                    <p:anim calcmode="lin" valueType="num">
                                      <p:cBhvr additive="base">
                                        <p:cTn id="27" dur="500"/>
                                        <p:tgtEl>
                                          <p:spTgt spid="23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319">
                                            <p:txEl>
                                              <p:pRg st="1" end="1"/>
                                            </p:txEl>
                                          </p:spTgt>
                                        </p:tgtEl>
                                        <p:attrNameLst>
                                          <p:attrName>style.visibility</p:attrName>
                                        </p:attrNameLst>
                                      </p:cBhvr>
                                      <p:to>
                                        <p:strVal val="visible"/>
                                      </p:to>
                                    </p:set>
                                    <p:anim calcmode="lin" valueType="num">
                                      <p:cBhvr additive="base">
                                        <p:cTn id="32" dur="500"/>
                                        <p:tgtEl>
                                          <p:spTgt spid="23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19">
                                            <p:txEl>
                                              <p:pRg st="2" end="2"/>
                                            </p:txEl>
                                          </p:spTgt>
                                        </p:tgtEl>
                                        <p:attrNameLst>
                                          <p:attrName>style.visibility</p:attrName>
                                        </p:attrNameLst>
                                      </p:cBhvr>
                                      <p:to>
                                        <p:strVal val="visible"/>
                                      </p:to>
                                    </p:set>
                                    <p:anim calcmode="lin" valueType="num">
                                      <p:cBhvr additive="base">
                                        <p:cTn id="37" dur="500"/>
                                        <p:tgtEl>
                                          <p:spTgt spid="23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321">
                                            <p:txEl>
                                              <p:pRg st="0" end="0"/>
                                            </p:txEl>
                                          </p:spTgt>
                                        </p:tgtEl>
                                        <p:attrNameLst>
                                          <p:attrName>style.visibility</p:attrName>
                                        </p:attrNameLst>
                                      </p:cBhvr>
                                      <p:to>
                                        <p:strVal val="visible"/>
                                      </p:to>
                                    </p:set>
                                    <p:anim calcmode="lin" valueType="num">
                                      <p:cBhvr additive="base">
                                        <p:cTn id="42" dur="500"/>
                                        <p:tgtEl>
                                          <p:spTgt spid="23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321">
                                            <p:txEl>
                                              <p:pRg st="1" end="1"/>
                                            </p:txEl>
                                          </p:spTgt>
                                        </p:tgtEl>
                                        <p:attrNameLst>
                                          <p:attrName>style.visibility</p:attrName>
                                        </p:attrNameLst>
                                      </p:cBhvr>
                                      <p:to>
                                        <p:strVal val="visible"/>
                                      </p:to>
                                    </p:set>
                                    <p:anim calcmode="lin" valueType="num">
                                      <p:cBhvr additive="base">
                                        <p:cTn id="47" dur="500"/>
                                        <p:tgtEl>
                                          <p:spTgt spid="23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321">
                                            <p:txEl>
                                              <p:pRg st="2" end="2"/>
                                            </p:txEl>
                                          </p:spTgt>
                                        </p:tgtEl>
                                        <p:attrNameLst>
                                          <p:attrName>style.visibility</p:attrName>
                                        </p:attrNameLst>
                                      </p:cBhvr>
                                      <p:to>
                                        <p:strVal val="visible"/>
                                      </p:to>
                                    </p:set>
                                    <p:anim calcmode="lin" valueType="num">
                                      <p:cBhvr additive="base">
                                        <p:cTn id="52" dur="500"/>
                                        <p:tgtEl>
                                          <p:spTgt spid="23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321">
                                            <p:txEl>
                                              <p:pRg st="3" end="3"/>
                                            </p:txEl>
                                          </p:spTgt>
                                        </p:tgtEl>
                                        <p:attrNameLst>
                                          <p:attrName>style.visibility</p:attrName>
                                        </p:attrNameLst>
                                      </p:cBhvr>
                                      <p:to>
                                        <p:strVal val="visible"/>
                                      </p:to>
                                    </p:set>
                                    <p:anim calcmode="lin" valueType="num">
                                      <p:cBhvr additive="base">
                                        <p:cTn id="57" dur="500"/>
                                        <p:tgtEl>
                                          <p:spTgt spid="232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sp>
        <p:nvSpPr>
          <p:cNvPr id="2326" name="Google Shape;2326;p255"/>
          <p:cNvSpPr txBox="1">
            <a:spLocks noGrp="1"/>
          </p:cNvSpPr>
          <p:nvPr>
            <p:ph type="title"/>
          </p:nvPr>
        </p:nvSpPr>
        <p:spPr>
          <a:xfrm>
            <a:off x="2319480" y="648528"/>
            <a:ext cx="9262500" cy="5694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b="1"/>
              <a:t>ENGAGEMENT AND RESILIENCE</a:t>
            </a:r>
            <a:endParaRPr/>
          </a:p>
        </p:txBody>
      </p:sp>
      <p:sp>
        <p:nvSpPr>
          <p:cNvPr id="2327" name="Google Shape;2327;p255"/>
          <p:cNvSpPr txBox="1">
            <a:spLocks noGrp="1"/>
          </p:cNvSpPr>
          <p:nvPr>
            <p:ph type="body" idx="1"/>
          </p:nvPr>
        </p:nvSpPr>
        <p:spPr>
          <a:xfrm>
            <a:off x="2125784" y="1719383"/>
            <a:ext cx="9456300" cy="4777200"/>
          </a:xfrm>
          <a:prstGeom prst="rect">
            <a:avLst/>
          </a:prstGeom>
          <a:noFill/>
          <a:ln>
            <a:noFill/>
          </a:ln>
        </p:spPr>
        <p:txBody>
          <a:bodyPr spcFirstLastPara="1" wrap="square" lIns="0" tIns="0" rIns="0" bIns="0" anchor="t" anchorCtr="0">
            <a:normAutofit/>
          </a:bodyPr>
          <a:lstStyle/>
          <a:p>
            <a:pPr marL="241300" marR="0" lvl="0" indent="-241300" algn="l" rtl="0">
              <a:lnSpc>
                <a:spcPct val="100000"/>
              </a:lnSpc>
              <a:spcBef>
                <a:spcPts val="1200"/>
              </a:spcBef>
              <a:spcAft>
                <a:spcPts val="0"/>
              </a:spcAft>
              <a:buClr>
                <a:srgbClr val="262626"/>
              </a:buClr>
              <a:buSzPts val="3200"/>
              <a:buFont typeface="Garamond"/>
              <a:buChar char="◦"/>
            </a:pPr>
            <a:r>
              <a:rPr lang="en-US" sz="3200" b="1" i="0" u="none" strike="noStrike" cap="none">
                <a:solidFill>
                  <a:srgbClr val="C00000"/>
                </a:solidFill>
                <a:latin typeface="Calibri"/>
                <a:ea typeface="Calibri"/>
                <a:cs typeface="Calibri"/>
                <a:sym typeface="Calibri"/>
              </a:rPr>
              <a:t>Engagement:  </a:t>
            </a:r>
            <a:r>
              <a:rPr lang="en-US" sz="2400" i="0" u="none" strike="noStrike" cap="none">
                <a:solidFill>
                  <a:schemeClr val="dk1"/>
                </a:solidFill>
                <a:latin typeface="Calibri"/>
                <a:ea typeface="Calibri"/>
                <a:cs typeface="Calibri"/>
                <a:sym typeface="Calibri"/>
              </a:rPr>
              <a:t>a measure of  absorption, dedication, and rigor of  participation, retention,  and application of learning (knowledge)  into practice (clinical). (Ghasemi et al, 2020;  Hudson &amp; Carrasco, 2017;  Fernandez-Pena et al., 2017)</a:t>
            </a:r>
            <a:endParaRPr/>
          </a:p>
          <a:p>
            <a:pPr marL="241300" marR="0" lvl="0" indent="-241300" algn="l" rtl="0">
              <a:lnSpc>
                <a:spcPct val="100000"/>
              </a:lnSpc>
              <a:spcBef>
                <a:spcPts val="1200"/>
              </a:spcBef>
              <a:spcAft>
                <a:spcPts val="0"/>
              </a:spcAft>
              <a:buClr>
                <a:srgbClr val="262626"/>
              </a:buClr>
              <a:buSzPts val="3200"/>
              <a:buFont typeface="Garamond"/>
              <a:buChar char="◦"/>
            </a:pPr>
            <a:r>
              <a:rPr lang="en-US" sz="3200" b="1" i="0" u="none" strike="noStrike" cap="none">
                <a:solidFill>
                  <a:srgbClr val="C00000"/>
                </a:solidFill>
                <a:latin typeface="Calibri"/>
                <a:ea typeface="Calibri"/>
                <a:cs typeface="Calibri"/>
                <a:sym typeface="Calibri"/>
              </a:rPr>
              <a:t>Evidence-based (EBP) and EB decision making (EBDM) &gt; Quality Care</a:t>
            </a:r>
            <a:endParaRPr/>
          </a:p>
          <a:p>
            <a:pPr marL="241300" marR="0" lvl="0" indent="-241300" algn="l" rtl="0">
              <a:lnSpc>
                <a:spcPct val="100000"/>
              </a:lnSpc>
              <a:spcBef>
                <a:spcPts val="1200"/>
              </a:spcBef>
              <a:spcAft>
                <a:spcPts val="0"/>
              </a:spcAft>
              <a:buClr>
                <a:srgbClr val="262626"/>
              </a:buClr>
              <a:buSzPts val="3200"/>
              <a:buFont typeface="Garamond"/>
              <a:buChar char="◦"/>
            </a:pPr>
            <a:r>
              <a:rPr lang="en-US" sz="3200" b="1" i="0" u="none" strike="noStrike" cap="none">
                <a:solidFill>
                  <a:srgbClr val="C00000"/>
                </a:solidFill>
                <a:latin typeface="Calibri"/>
                <a:ea typeface="Calibri"/>
                <a:cs typeface="Calibri"/>
                <a:sym typeface="Calibri"/>
              </a:rPr>
              <a:t>Sociocentric networks</a:t>
            </a:r>
            <a:endParaRPr/>
          </a:p>
          <a:p>
            <a:pPr marL="241300" marR="0" lvl="0" indent="-241300" algn="l" rtl="0">
              <a:lnSpc>
                <a:spcPct val="100000"/>
              </a:lnSpc>
              <a:spcBef>
                <a:spcPts val="1200"/>
              </a:spcBef>
              <a:spcAft>
                <a:spcPts val="0"/>
              </a:spcAft>
              <a:buClr>
                <a:srgbClr val="262626"/>
              </a:buClr>
              <a:buSzPts val="3200"/>
              <a:buFont typeface="Garamond"/>
              <a:buChar char="◦"/>
            </a:pPr>
            <a:r>
              <a:rPr lang="en-US" sz="3200" b="1">
                <a:solidFill>
                  <a:srgbClr val="C00000"/>
                </a:solidFill>
                <a:latin typeface="Calibri"/>
                <a:ea typeface="Calibri"/>
                <a:cs typeface="Calibri"/>
                <a:sym typeface="Calibri"/>
              </a:rPr>
              <a:t>Student Engagement During the Pandemic</a:t>
            </a:r>
            <a:endParaRPr sz="3200" b="1" i="0" u="none" strike="noStrike" cap="none">
              <a:solidFill>
                <a:srgbClr val="C00000"/>
              </a:solidFill>
              <a:latin typeface="Calibri"/>
              <a:ea typeface="Calibri"/>
              <a:cs typeface="Calibri"/>
              <a:sym typeface="Calibri"/>
            </a:endParaRPr>
          </a:p>
          <a:p>
            <a:pPr marL="609600" lvl="0" indent="-304800" algn="l" rtl="0">
              <a:lnSpc>
                <a:spcPct val="100000"/>
              </a:lnSpc>
              <a:spcBef>
                <a:spcPts val="0"/>
              </a:spcBef>
              <a:spcAft>
                <a:spcPts val="0"/>
              </a:spcAft>
              <a:buSzPts val="1500"/>
              <a:buNone/>
            </a:pPr>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2331"/>
        <p:cNvGrpSpPr/>
        <p:nvPr/>
      </p:nvGrpSpPr>
      <p:grpSpPr>
        <a:xfrm>
          <a:off x="0" y="0"/>
          <a:ext cx="0" cy="0"/>
          <a:chOff x="0" y="0"/>
          <a:chExt cx="0" cy="0"/>
        </a:xfrm>
      </p:grpSpPr>
      <p:sp>
        <p:nvSpPr>
          <p:cNvPr id="2332" name="Google Shape;2332;p256"/>
          <p:cNvSpPr txBox="1">
            <a:spLocks noGrp="1"/>
          </p:cNvSpPr>
          <p:nvPr>
            <p:ph type="title"/>
          </p:nvPr>
        </p:nvSpPr>
        <p:spPr>
          <a:xfrm>
            <a:off x="2319480" y="344303"/>
            <a:ext cx="9262500" cy="11391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3700"/>
              <a:t>   </a:t>
            </a:r>
            <a:r>
              <a:rPr lang="en-US" sz="3700" b="1"/>
              <a:t>EDUCATION FOR SUSTAINABLE DEVELOPMENT (ESD)</a:t>
            </a:r>
            <a:endParaRPr sz="3200"/>
          </a:p>
        </p:txBody>
      </p:sp>
      <p:sp>
        <p:nvSpPr>
          <p:cNvPr id="2333" name="Google Shape;2333;p256"/>
          <p:cNvSpPr txBox="1">
            <a:spLocks noGrp="1"/>
          </p:cNvSpPr>
          <p:nvPr>
            <p:ph type="body" idx="1"/>
          </p:nvPr>
        </p:nvSpPr>
        <p:spPr>
          <a:xfrm>
            <a:off x="1890644" y="1493335"/>
            <a:ext cx="9691500" cy="5364900"/>
          </a:xfrm>
          <a:prstGeom prst="rect">
            <a:avLst/>
          </a:prstGeom>
          <a:noFill/>
          <a:ln>
            <a:noFill/>
          </a:ln>
        </p:spPr>
        <p:txBody>
          <a:bodyPr spcFirstLastPara="1" wrap="square" lIns="0" tIns="0" rIns="0" bIns="0" anchor="t" anchorCtr="0">
            <a:normAutofit fontScale="47500" lnSpcReduction="20000"/>
          </a:bodyPr>
          <a:lstStyle/>
          <a:p>
            <a:pPr marL="609600" lvl="0" indent="-304800" algn="l" rtl="0">
              <a:lnSpc>
                <a:spcPct val="100000"/>
              </a:lnSpc>
              <a:spcBef>
                <a:spcPts val="0"/>
              </a:spcBef>
              <a:spcAft>
                <a:spcPts val="0"/>
              </a:spcAft>
              <a:buSzPct val="62791"/>
              <a:buNone/>
            </a:pPr>
            <a:r>
              <a:rPr lang="en-US" sz="4300" b="1">
                <a:solidFill>
                  <a:srgbClr val="C00000"/>
                </a:solidFill>
                <a:latin typeface="Calibri"/>
                <a:ea typeface="Calibri"/>
                <a:cs typeface="Calibri"/>
                <a:sym typeface="Calibri"/>
              </a:rPr>
              <a:t>ESD: </a:t>
            </a:r>
            <a:r>
              <a:rPr lang="en-US" sz="4300">
                <a:solidFill>
                  <a:srgbClr val="3F3F3F"/>
                </a:solidFill>
                <a:latin typeface="Calibri"/>
                <a:ea typeface="Calibri"/>
                <a:cs typeface="Calibri"/>
                <a:sym typeface="Calibri"/>
              </a:rPr>
              <a:t>Practice of integrating sustainability teaching and learning into education (education tech used in design and pedagogy)</a:t>
            </a:r>
            <a:endParaRPr/>
          </a:p>
          <a:p>
            <a:pPr marL="1524000" lvl="1" indent="-602139" algn="l" rtl="0">
              <a:lnSpc>
                <a:spcPct val="100000"/>
              </a:lnSpc>
              <a:spcBef>
                <a:spcPts val="0"/>
              </a:spcBef>
              <a:spcAft>
                <a:spcPts val="0"/>
              </a:spcAft>
              <a:buSzPct val="62791"/>
              <a:buFont typeface="Arial"/>
              <a:buChar char="•"/>
            </a:pPr>
            <a:r>
              <a:rPr lang="en-US" sz="4300" b="1" i="0" u="none" strike="noStrike" cap="none">
                <a:solidFill>
                  <a:srgbClr val="C00000"/>
                </a:solidFill>
                <a:latin typeface="Calibri"/>
                <a:ea typeface="Calibri"/>
                <a:cs typeface="Calibri"/>
                <a:sym typeface="Calibri"/>
              </a:rPr>
              <a:t>Sustainable Development (SD): </a:t>
            </a:r>
            <a:r>
              <a:rPr lang="en-US" sz="4300" i="0" u="none" strike="noStrike" cap="none">
                <a:solidFill>
                  <a:srgbClr val="3F3F3F"/>
                </a:solidFill>
                <a:latin typeface="Calibri"/>
                <a:ea typeface="Calibri"/>
                <a:cs typeface="Calibri"/>
                <a:sym typeface="Calibri"/>
              </a:rPr>
              <a:t>socioeconomic and ecological  development that  meet the needs of the present  without compromising the needs of future generations” (Our Common Future, 1987) </a:t>
            </a:r>
            <a:r>
              <a:rPr lang="en-US" sz="4300">
                <a:solidFill>
                  <a:srgbClr val="3F3F3F"/>
                </a:solidFill>
                <a:latin typeface="Calibri"/>
                <a:ea typeface="Calibri"/>
                <a:cs typeface="Calibri"/>
                <a:sym typeface="Calibri"/>
              </a:rPr>
              <a:t>through lifestyle choices and attitudes.</a:t>
            </a:r>
            <a:endParaRPr/>
          </a:p>
          <a:p>
            <a:pPr marL="1828800" lvl="2" indent="-304800" algn="l" rtl="0">
              <a:lnSpc>
                <a:spcPct val="100000"/>
              </a:lnSpc>
              <a:spcBef>
                <a:spcPts val="0"/>
              </a:spcBef>
              <a:spcAft>
                <a:spcPts val="0"/>
              </a:spcAft>
              <a:buSzPct val="62791"/>
              <a:buNone/>
            </a:pPr>
            <a:r>
              <a:rPr lang="en-US" sz="4300">
                <a:solidFill>
                  <a:srgbClr val="688726"/>
                </a:solidFill>
                <a:latin typeface="Calibri"/>
                <a:ea typeface="Calibri"/>
                <a:cs typeface="Calibri"/>
                <a:sym typeface="Calibri"/>
              </a:rPr>
              <a:t>Approach: </a:t>
            </a:r>
            <a:r>
              <a:rPr lang="en-US" sz="4300">
                <a:solidFill>
                  <a:srgbClr val="3F3F3F"/>
                </a:solidFill>
                <a:latin typeface="Calibri"/>
                <a:ea typeface="Calibri"/>
                <a:cs typeface="Calibri"/>
                <a:sym typeface="Calibri"/>
              </a:rPr>
              <a:t>human rights, poverty reduction, sustainable livelihoods, peace and protection, health, democracy climate change, gender equality, protection of indigenous cultures</a:t>
            </a:r>
            <a:endParaRPr/>
          </a:p>
          <a:p>
            <a:pPr marL="1828800" lvl="2" indent="-304800" algn="l" rtl="0">
              <a:lnSpc>
                <a:spcPct val="100000"/>
              </a:lnSpc>
              <a:spcBef>
                <a:spcPts val="0"/>
              </a:spcBef>
              <a:spcAft>
                <a:spcPts val="0"/>
              </a:spcAft>
              <a:buSzPct val="62791"/>
              <a:buNone/>
            </a:pPr>
            <a:r>
              <a:rPr lang="en-US" sz="4300">
                <a:solidFill>
                  <a:srgbClr val="688726"/>
                </a:solidFill>
                <a:latin typeface="Calibri"/>
                <a:ea typeface="Calibri"/>
                <a:cs typeface="Calibri"/>
                <a:sym typeface="Calibri"/>
              </a:rPr>
              <a:t>Aims:  </a:t>
            </a:r>
            <a:r>
              <a:rPr lang="en-US" sz="4300">
                <a:solidFill>
                  <a:srgbClr val="3F3F3F"/>
                </a:solidFill>
                <a:latin typeface="Calibri"/>
                <a:ea typeface="Calibri"/>
                <a:cs typeface="Calibri"/>
                <a:sym typeface="Calibri"/>
              </a:rPr>
              <a:t>integrate into  lifelong methods that empower individuals, communities &gt; informed decisions &gt; QOL</a:t>
            </a:r>
            <a:endParaRPr/>
          </a:p>
          <a:p>
            <a:pPr marL="1828800" lvl="2" indent="-304800" algn="l" rtl="0">
              <a:lnSpc>
                <a:spcPct val="100000"/>
              </a:lnSpc>
              <a:spcBef>
                <a:spcPts val="0"/>
              </a:spcBef>
              <a:spcAft>
                <a:spcPts val="0"/>
              </a:spcAft>
              <a:buSzPct val="62791"/>
              <a:buNone/>
            </a:pPr>
            <a:r>
              <a:rPr lang="en-US" sz="4300">
                <a:solidFill>
                  <a:srgbClr val="688726"/>
                </a:solidFill>
                <a:latin typeface="Calibri"/>
                <a:ea typeface="Calibri"/>
                <a:cs typeface="Calibri"/>
                <a:sym typeface="Calibri"/>
              </a:rPr>
              <a:t>Pedagogy: </a:t>
            </a:r>
            <a:r>
              <a:rPr lang="en-US" sz="4300">
                <a:solidFill>
                  <a:srgbClr val="3F3F3F"/>
                </a:solidFill>
                <a:latin typeface="Calibri"/>
                <a:ea typeface="Calibri"/>
                <a:cs typeface="Calibri"/>
                <a:sym typeface="Calibri"/>
              </a:rPr>
              <a:t>Ecopedagogy for sustainability, collectivism, globalism, and social issues</a:t>
            </a:r>
            <a:endParaRPr/>
          </a:p>
          <a:p>
            <a:pPr marL="609600" lvl="0" indent="-304800" algn="l" rtl="0">
              <a:lnSpc>
                <a:spcPct val="100000"/>
              </a:lnSpc>
              <a:spcBef>
                <a:spcPts val="0"/>
              </a:spcBef>
              <a:spcAft>
                <a:spcPts val="0"/>
              </a:spcAft>
              <a:buSzPct val="62791"/>
              <a:buNone/>
            </a:pPr>
            <a:r>
              <a:rPr lang="en-US" sz="4300" b="1">
                <a:solidFill>
                  <a:srgbClr val="C00000"/>
                </a:solidFill>
                <a:latin typeface="Calibri"/>
                <a:ea typeface="Calibri"/>
                <a:cs typeface="Calibri"/>
                <a:sym typeface="Calibri"/>
              </a:rPr>
              <a:t>Pre-COVID Barriers</a:t>
            </a:r>
            <a:endParaRPr/>
          </a:p>
          <a:p>
            <a:pPr marL="609600" lvl="0" indent="-304800" algn="l" rtl="0">
              <a:lnSpc>
                <a:spcPct val="100000"/>
              </a:lnSpc>
              <a:spcBef>
                <a:spcPts val="0"/>
              </a:spcBef>
              <a:spcAft>
                <a:spcPts val="0"/>
              </a:spcAft>
              <a:buSzPct val="62791"/>
              <a:buNone/>
            </a:pPr>
            <a:r>
              <a:rPr lang="en-US" sz="4300" b="1">
                <a:solidFill>
                  <a:srgbClr val="C00000"/>
                </a:solidFill>
                <a:latin typeface="Calibri"/>
                <a:ea typeface="Calibri"/>
                <a:cs typeface="Calibri"/>
                <a:sym typeface="Calibri"/>
              </a:rPr>
              <a:t>Realizations During COVID Pandemic </a:t>
            </a:r>
            <a:endParaRPr/>
          </a:p>
          <a:p>
            <a:pPr marL="1524000" lvl="1" indent="-602139" algn="l" rtl="0">
              <a:lnSpc>
                <a:spcPct val="100000"/>
              </a:lnSpc>
              <a:spcBef>
                <a:spcPts val="0"/>
              </a:spcBef>
              <a:spcAft>
                <a:spcPts val="0"/>
              </a:spcAft>
              <a:buSzPct val="62791"/>
              <a:buFont typeface="Arial"/>
              <a:buChar char="•"/>
            </a:pPr>
            <a:r>
              <a:rPr lang="en-US" sz="4300">
                <a:solidFill>
                  <a:srgbClr val="3F3F3F"/>
                </a:solidFill>
                <a:latin typeface="Calibri"/>
                <a:ea typeface="Calibri"/>
                <a:cs typeface="Calibri"/>
                <a:sym typeface="Calibri"/>
              </a:rPr>
              <a:t>Sustainability  and Climate Change teaching; simulation of learning environments; field projects (clinical rotations &amp; experiences)</a:t>
            </a:r>
            <a:endParaRPr/>
          </a:p>
          <a:p>
            <a:pPr marL="609600" lvl="0" indent="-304800" algn="l" rtl="0">
              <a:lnSpc>
                <a:spcPct val="100000"/>
              </a:lnSpc>
              <a:spcBef>
                <a:spcPts val="0"/>
              </a:spcBef>
              <a:spcAft>
                <a:spcPts val="0"/>
              </a:spcAft>
              <a:buSzPct val="62791"/>
              <a:buNone/>
            </a:pPr>
            <a:r>
              <a:rPr lang="en-US" sz="4300" b="1">
                <a:solidFill>
                  <a:srgbClr val="C00000"/>
                </a:solidFill>
                <a:latin typeface="Calibri"/>
                <a:ea typeface="Calibri"/>
                <a:cs typeface="Calibri"/>
                <a:sym typeface="Calibri"/>
              </a:rPr>
              <a:t>UN , Sustainable Development Goals (SDGs)</a:t>
            </a:r>
            <a:r>
              <a:rPr lang="en-US" sz="4300">
                <a:solidFill>
                  <a:srgbClr val="C00000"/>
                </a:solidFill>
                <a:latin typeface="Calibri"/>
                <a:ea typeface="Calibri"/>
                <a:cs typeface="Calibri"/>
                <a:sym typeface="Calibri"/>
              </a:rPr>
              <a:t> </a:t>
            </a:r>
            <a:r>
              <a:rPr lang="en-US" sz="4300">
                <a:solidFill>
                  <a:srgbClr val="3F3F3F"/>
                </a:solidFill>
                <a:latin typeface="Calibri"/>
                <a:ea typeface="Calibri"/>
                <a:cs typeface="Calibri"/>
                <a:sym typeface="Calibri"/>
              </a:rPr>
              <a:t>(SDG-Education 2030 2020)</a:t>
            </a:r>
            <a:endParaRPr/>
          </a:p>
          <a:p>
            <a:pPr marL="1524000" lvl="1" indent="-602139" algn="l" rtl="0">
              <a:lnSpc>
                <a:spcPct val="100000"/>
              </a:lnSpc>
              <a:spcBef>
                <a:spcPts val="0"/>
              </a:spcBef>
              <a:spcAft>
                <a:spcPts val="0"/>
              </a:spcAft>
              <a:buSzPct val="62791"/>
              <a:buFont typeface="Courier New"/>
              <a:buChar char="o"/>
            </a:pPr>
            <a:r>
              <a:rPr lang="en-US" sz="4300">
                <a:solidFill>
                  <a:srgbClr val="688726"/>
                </a:solidFill>
                <a:latin typeface="Calibri"/>
                <a:ea typeface="Calibri"/>
                <a:cs typeface="Calibri"/>
                <a:sym typeface="Calibri"/>
              </a:rPr>
              <a:t>(Targets  4.3, 4.5) </a:t>
            </a:r>
            <a:endParaRPr/>
          </a:p>
          <a:p>
            <a:pPr marL="762000" lvl="0" indent="-368300" algn="l" rtl="0">
              <a:lnSpc>
                <a:spcPct val="100000"/>
              </a:lnSpc>
              <a:spcBef>
                <a:spcPts val="0"/>
              </a:spcBef>
              <a:spcAft>
                <a:spcPts val="0"/>
              </a:spcAft>
              <a:buSzPct val="84375"/>
              <a:buFont typeface="Arial"/>
              <a:buNone/>
            </a:pPr>
            <a:endParaRPr sz="320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2337"/>
        <p:cNvGrpSpPr/>
        <p:nvPr/>
      </p:nvGrpSpPr>
      <p:grpSpPr>
        <a:xfrm>
          <a:off x="0" y="0"/>
          <a:ext cx="0" cy="0"/>
          <a:chOff x="0" y="0"/>
          <a:chExt cx="0" cy="0"/>
        </a:xfrm>
      </p:grpSpPr>
      <p:sp>
        <p:nvSpPr>
          <p:cNvPr id="2338" name="Google Shape;2338;p257"/>
          <p:cNvSpPr txBox="1">
            <a:spLocks noGrp="1"/>
          </p:cNvSpPr>
          <p:nvPr>
            <p:ph type="title"/>
          </p:nvPr>
        </p:nvSpPr>
        <p:spPr>
          <a:xfrm>
            <a:off x="2163575" y="0"/>
            <a:ext cx="9160800" cy="12315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500"/>
              <a:buNone/>
            </a:pPr>
            <a:r>
              <a:rPr lang="en-US" sz="4000" b="1" i="0" u="none" strike="noStrike" cap="none">
                <a:solidFill>
                  <a:schemeClr val="dk1"/>
                </a:solidFill>
                <a:latin typeface="Corbel"/>
                <a:ea typeface="Corbel"/>
                <a:cs typeface="Corbel"/>
                <a:sym typeface="Corbel"/>
              </a:rPr>
              <a:t>SUSTAINABLE  EDUCATION  FOR NURSING</a:t>
            </a:r>
            <a:endParaRPr sz="4000" b="1">
              <a:solidFill>
                <a:schemeClr val="dk1"/>
              </a:solidFill>
            </a:endParaRPr>
          </a:p>
        </p:txBody>
      </p:sp>
      <p:sp>
        <p:nvSpPr>
          <p:cNvPr id="2339" name="Google Shape;2339;p257"/>
          <p:cNvSpPr txBox="1">
            <a:spLocks noGrp="1"/>
          </p:cNvSpPr>
          <p:nvPr>
            <p:ph type="body" idx="1"/>
          </p:nvPr>
        </p:nvSpPr>
        <p:spPr>
          <a:xfrm>
            <a:off x="3569976" y="1231501"/>
            <a:ext cx="7754400" cy="5435400"/>
          </a:xfrm>
          <a:prstGeom prst="rect">
            <a:avLst/>
          </a:prstGeom>
          <a:noFill/>
          <a:ln>
            <a:noFill/>
          </a:ln>
        </p:spPr>
        <p:txBody>
          <a:bodyPr spcFirstLastPara="1" wrap="square" lIns="0" tIns="0" rIns="0" bIns="0" anchor="t" anchorCtr="0">
            <a:normAutofit/>
          </a:bodyPr>
          <a:lstStyle/>
          <a:p>
            <a:pPr marL="241300" marR="0" lvl="0" indent="-213519" algn="l" rtl="0">
              <a:lnSpc>
                <a:spcPct val="90000"/>
              </a:lnSpc>
              <a:spcBef>
                <a:spcPts val="1200"/>
              </a:spcBef>
              <a:spcAft>
                <a:spcPts val="0"/>
              </a:spcAft>
              <a:buClr>
                <a:srgbClr val="262626"/>
              </a:buClr>
              <a:buSzPts val="1363"/>
              <a:buFont typeface="Garamond"/>
              <a:buChar char="◦"/>
            </a:pPr>
            <a:r>
              <a:rPr lang="en-US" sz="1363" b="1" i="0" u="none" strike="noStrike" cap="none">
                <a:solidFill>
                  <a:srgbClr val="000000"/>
                </a:solidFill>
                <a:latin typeface="Calibri"/>
                <a:ea typeface="Calibri"/>
                <a:cs typeface="Calibri"/>
                <a:sym typeface="Calibri"/>
              </a:rPr>
              <a:t>Self-transformation of teaching/learning institutions</a:t>
            </a:r>
            <a:endParaRPr sz="485"/>
          </a:p>
          <a:p>
            <a:pPr marL="609600" marR="0" lvl="1"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Aim: To equip learners and teachers with sustainability competencies.</a:t>
            </a:r>
            <a:endParaRPr sz="485"/>
          </a:p>
          <a:p>
            <a:pPr marL="977900" marR="0" lvl="2"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Review nursing curricula, re-design learning activities </a:t>
            </a:r>
            <a:endParaRPr sz="485"/>
          </a:p>
          <a:p>
            <a:pPr marL="241300" marR="0" lvl="0" indent="-213519" algn="l" rtl="0">
              <a:lnSpc>
                <a:spcPct val="90000"/>
              </a:lnSpc>
              <a:spcBef>
                <a:spcPts val="1200"/>
              </a:spcBef>
              <a:spcAft>
                <a:spcPts val="0"/>
              </a:spcAft>
              <a:buClr>
                <a:srgbClr val="262626"/>
              </a:buClr>
              <a:buSzPts val="1363"/>
              <a:buFont typeface="Garamond"/>
              <a:buChar char="◦"/>
            </a:pPr>
            <a:r>
              <a:rPr lang="en-US" sz="1363" b="1" i="0" u="none" strike="noStrike" cap="none">
                <a:solidFill>
                  <a:srgbClr val="000000"/>
                </a:solidFill>
                <a:latin typeface="Calibri"/>
                <a:ea typeface="Calibri"/>
                <a:cs typeface="Calibri"/>
                <a:sym typeface="Calibri"/>
              </a:rPr>
              <a:t>Collaborations between Students, Faculty, Researchers, Practitioners</a:t>
            </a:r>
            <a:endParaRPr sz="485"/>
          </a:p>
          <a:p>
            <a:pPr marL="609600" marR="0" lvl="1"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Aim: To co-create knowledge and skills to promote </a:t>
            </a:r>
            <a:r>
              <a:rPr lang="en-US" sz="1363" b="0" i="0" u="sng" strike="noStrike" cap="none">
                <a:solidFill>
                  <a:srgbClr val="000000"/>
                </a:solidFill>
                <a:latin typeface="Calibri"/>
                <a:ea typeface="Calibri"/>
                <a:cs typeface="Calibri"/>
                <a:sym typeface="Calibri"/>
              </a:rPr>
              <a:t>SD</a:t>
            </a:r>
            <a:endParaRPr sz="485"/>
          </a:p>
          <a:p>
            <a:pPr marL="977900" marR="0" lvl="2"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Re-design learning activities </a:t>
            </a:r>
            <a:endParaRPr sz="485"/>
          </a:p>
          <a:p>
            <a:pPr marL="241300" marR="0" lvl="0" indent="-213519" algn="l" rtl="0">
              <a:lnSpc>
                <a:spcPct val="90000"/>
              </a:lnSpc>
              <a:spcBef>
                <a:spcPts val="1200"/>
              </a:spcBef>
              <a:spcAft>
                <a:spcPts val="0"/>
              </a:spcAft>
              <a:buClr>
                <a:srgbClr val="262626"/>
              </a:buClr>
              <a:buSzPts val="1363"/>
              <a:buFont typeface="Garamond"/>
              <a:buChar char="◦"/>
            </a:pPr>
            <a:r>
              <a:rPr lang="en-US" sz="1363" b="1" i="0" u="none" strike="noStrike" cap="none">
                <a:solidFill>
                  <a:srgbClr val="000000"/>
                </a:solidFill>
                <a:latin typeface="Calibri"/>
                <a:ea typeface="Calibri"/>
                <a:cs typeface="Calibri"/>
                <a:sym typeface="Calibri"/>
              </a:rPr>
              <a:t>Student Advocates</a:t>
            </a:r>
            <a:endParaRPr sz="485"/>
          </a:p>
          <a:p>
            <a:pPr marL="241300" marR="0" lvl="0" indent="-213519" algn="l" rtl="0">
              <a:lnSpc>
                <a:spcPct val="90000"/>
              </a:lnSpc>
              <a:spcBef>
                <a:spcPts val="1200"/>
              </a:spcBef>
              <a:spcAft>
                <a:spcPts val="0"/>
              </a:spcAft>
              <a:buClr>
                <a:srgbClr val="262626"/>
              </a:buClr>
              <a:buSzPts val="1363"/>
              <a:buFont typeface="Garamond"/>
              <a:buChar char="◦"/>
            </a:pPr>
            <a:r>
              <a:rPr lang="en-US" sz="1363" b="1" i="0" u="none" strike="noStrike" cap="none">
                <a:solidFill>
                  <a:srgbClr val="000000"/>
                </a:solidFill>
                <a:latin typeface="Calibri"/>
                <a:ea typeface="Calibri"/>
                <a:cs typeface="Calibri"/>
                <a:sym typeface="Calibri"/>
              </a:rPr>
              <a:t>Green Resources for Nursing</a:t>
            </a:r>
            <a:endParaRPr sz="485"/>
          </a:p>
          <a:p>
            <a:pPr marL="609600" marR="0" lvl="1"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Aim: To develop multiliteracies for multicultural, multilingual, technological adaptation</a:t>
            </a:r>
            <a:endParaRPr sz="485"/>
          </a:p>
          <a:p>
            <a:pPr marL="977900" marR="0" lvl="2"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Use of gaming, simulation, role playing, role modelling</a:t>
            </a:r>
            <a:endParaRPr sz="485"/>
          </a:p>
          <a:p>
            <a:pPr marL="241300" marR="0" lvl="0" indent="-213519" algn="l" rtl="0">
              <a:lnSpc>
                <a:spcPct val="90000"/>
              </a:lnSpc>
              <a:spcBef>
                <a:spcPts val="1200"/>
              </a:spcBef>
              <a:spcAft>
                <a:spcPts val="0"/>
              </a:spcAft>
              <a:buClr>
                <a:srgbClr val="262626"/>
              </a:buClr>
              <a:buSzPts val="1363"/>
              <a:buFont typeface="Garamond"/>
              <a:buChar char="◦"/>
            </a:pPr>
            <a:r>
              <a:rPr lang="en-US" sz="1363" b="1" i="0" u="none" strike="noStrike" cap="none">
                <a:solidFill>
                  <a:srgbClr val="000000"/>
                </a:solidFill>
                <a:latin typeface="Calibri"/>
                <a:ea typeface="Calibri"/>
                <a:cs typeface="Calibri"/>
                <a:sym typeface="Calibri"/>
              </a:rPr>
              <a:t>Green Design for Nursing</a:t>
            </a:r>
            <a:endParaRPr sz="485"/>
          </a:p>
          <a:p>
            <a:pPr marL="609600" marR="0" lvl="1"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Aim: To revisit traditional instructional design vs authentic problem solving, meaningful engagement and collaboration with a variety of discourse modes (Scarmadali &amp; Bereiter, 1994).</a:t>
            </a:r>
            <a:endParaRPr sz="485"/>
          </a:p>
          <a:p>
            <a:pPr marL="977900" marR="0" lvl="2"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Use of student personal contexts &amp; background knowledge on authentic problem solving</a:t>
            </a:r>
            <a:endParaRPr sz="485"/>
          </a:p>
          <a:p>
            <a:pPr marL="977900" marR="0" lvl="2"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Use of Asynchronous and synchronous communication and interactivities for reflection &amp; peer commentary</a:t>
            </a:r>
            <a:endParaRPr sz="485"/>
          </a:p>
          <a:p>
            <a:pPr marL="977900" marR="0" lvl="2" indent="-213519" algn="l" rtl="0">
              <a:lnSpc>
                <a:spcPct val="90000"/>
              </a:lnSpc>
              <a:spcBef>
                <a:spcPts val="700"/>
              </a:spcBef>
              <a:spcAft>
                <a:spcPts val="0"/>
              </a:spcAft>
              <a:buClr>
                <a:srgbClr val="262626"/>
              </a:buClr>
              <a:buSzPts val="1363"/>
              <a:buFont typeface="Garamond"/>
              <a:buChar char="◦"/>
            </a:pPr>
            <a:r>
              <a:rPr lang="en-US" sz="1363" b="0" i="0" u="none" strike="noStrike" cap="none">
                <a:solidFill>
                  <a:srgbClr val="000000"/>
                </a:solidFill>
                <a:latin typeface="Calibri"/>
                <a:ea typeface="Calibri"/>
                <a:cs typeface="Calibri"/>
                <a:sym typeface="Calibri"/>
              </a:rPr>
              <a:t>Use of expertise (other than teacher) on sustainable development</a:t>
            </a:r>
            <a:endParaRPr sz="485"/>
          </a:p>
          <a:p>
            <a:pPr marL="609600" lvl="0" indent="-304800" algn="l" rtl="0">
              <a:lnSpc>
                <a:spcPct val="90000"/>
              </a:lnSpc>
              <a:spcBef>
                <a:spcPts val="0"/>
              </a:spcBef>
              <a:spcAft>
                <a:spcPts val="0"/>
              </a:spcAft>
              <a:buSzPts val="1203"/>
              <a:buNone/>
            </a:pPr>
            <a:endParaRPr sz="485"/>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2343"/>
        <p:cNvGrpSpPr/>
        <p:nvPr/>
      </p:nvGrpSpPr>
      <p:grpSpPr>
        <a:xfrm>
          <a:off x="0" y="0"/>
          <a:ext cx="0" cy="0"/>
          <a:chOff x="0" y="0"/>
          <a:chExt cx="0" cy="0"/>
        </a:xfrm>
      </p:grpSpPr>
      <p:sp>
        <p:nvSpPr>
          <p:cNvPr id="2344" name="Google Shape;2344;p258"/>
          <p:cNvSpPr txBox="1">
            <a:spLocks noGrp="1"/>
          </p:cNvSpPr>
          <p:nvPr>
            <p:ph type="title"/>
          </p:nvPr>
        </p:nvSpPr>
        <p:spPr>
          <a:xfrm>
            <a:off x="2319480" y="109416"/>
            <a:ext cx="9262500" cy="1231500"/>
          </a:xfrm>
          <a:prstGeom prst="rect">
            <a:avLst/>
          </a:prstGeom>
          <a:noFill/>
          <a:ln>
            <a:noFill/>
          </a:ln>
        </p:spPr>
        <p:txBody>
          <a:bodyPr spcFirstLastPara="1" wrap="square" lIns="0" tIns="0" rIns="0" bIns="0" anchor="ctr" anchorCtr="0">
            <a:spAutoFit/>
          </a:bodyPr>
          <a:lstStyle/>
          <a:p>
            <a:pPr marL="0" lvl="0" indent="0" algn="ctr" rtl="0">
              <a:lnSpc>
                <a:spcPct val="100000"/>
              </a:lnSpc>
              <a:spcBef>
                <a:spcPts val="0"/>
              </a:spcBef>
              <a:spcAft>
                <a:spcPts val="0"/>
              </a:spcAft>
              <a:buSzPts val="1500"/>
              <a:buNone/>
            </a:pPr>
            <a:r>
              <a:rPr lang="en-US" sz="4000" b="1" i="0" u="none" strike="noStrike" cap="none">
                <a:solidFill>
                  <a:srgbClr val="000000"/>
                </a:solidFill>
                <a:latin typeface="Corbel"/>
                <a:ea typeface="Corbel"/>
                <a:cs typeface="Corbel"/>
                <a:sym typeface="Corbel"/>
              </a:rPr>
              <a:t>SUSTAINABLE EDUCATION FOR NURSING (cont)</a:t>
            </a:r>
            <a:endParaRPr/>
          </a:p>
        </p:txBody>
      </p:sp>
      <p:sp>
        <p:nvSpPr>
          <p:cNvPr id="2345" name="Google Shape;2345;p258"/>
          <p:cNvSpPr txBox="1">
            <a:spLocks noGrp="1"/>
          </p:cNvSpPr>
          <p:nvPr>
            <p:ph type="body" idx="1"/>
          </p:nvPr>
        </p:nvSpPr>
        <p:spPr>
          <a:xfrm>
            <a:off x="2319480" y="1625601"/>
            <a:ext cx="9262800" cy="5267700"/>
          </a:xfrm>
          <a:prstGeom prst="rect">
            <a:avLst/>
          </a:prstGeom>
          <a:noFill/>
          <a:ln>
            <a:noFill/>
          </a:ln>
        </p:spPr>
        <p:txBody>
          <a:bodyPr spcFirstLastPara="1" wrap="square" lIns="0" tIns="0" rIns="0" bIns="0" anchor="t" anchorCtr="0">
            <a:normAutofit/>
          </a:bodyPr>
          <a:lstStyle/>
          <a:p>
            <a:pPr marL="241300" marR="0" lvl="0" indent="-237966" algn="l" rtl="0">
              <a:lnSpc>
                <a:spcPct val="90000"/>
              </a:lnSpc>
              <a:spcBef>
                <a:spcPts val="1200"/>
              </a:spcBef>
              <a:spcAft>
                <a:spcPts val="0"/>
              </a:spcAft>
              <a:buClr>
                <a:srgbClr val="262626"/>
              </a:buClr>
              <a:buSzPts val="2148"/>
              <a:buFont typeface="Courier New"/>
              <a:buChar char="o"/>
            </a:pPr>
            <a:r>
              <a:rPr lang="en-US" sz="2148" b="1" i="0" u="none" strike="noStrike" cap="none">
                <a:solidFill>
                  <a:srgbClr val="000000"/>
                </a:solidFill>
                <a:latin typeface="Calibri"/>
                <a:ea typeface="Calibri"/>
                <a:cs typeface="Calibri"/>
                <a:sym typeface="Calibri"/>
              </a:rPr>
              <a:t>Priorities for Practice</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Review pre and pandemic competencies (skills, attitudes, knowledge)</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Develop relational skills (motivation, introspection, communication, mindfulness)</a:t>
            </a:r>
            <a:endParaRPr sz="1295"/>
          </a:p>
          <a:p>
            <a:pPr marL="241300" marR="0" lvl="0" indent="-237966" algn="l" rtl="0">
              <a:lnSpc>
                <a:spcPct val="90000"/>
              </a:lnSpc>
              <a:spcBef>
                <a:spcPts val="1200"/>
              </a:spcBef>
              <a:spcAft>
                <a:spcPts val="0"/>
              </a:spcAft>
              <a:buClr>
                <a:srgbClr val="262626"/>
              </a:buClr>
              <a:buSzPts val="2148"/>
              <a:buFont typeface="Courier New"/>
              <a:buChar char="o"/>
            </a:pPr>
            <a:r>
              <a:rPr lang="en-US" sz="2148" b="1" i="0" u="none" strike="noStrike" cap="none">
                <a:solidFill>
                  <a:srgbClr val="000000"/>
                </a:solidFill>
                <a:latin typeface="Calibri"/>
                <a:ea typeface="Calibri"/>
                <a:cs typeface="Calibri"/>
                <a:sym typeface="Calibri"/>
              </a:rPr>
              <a:t>Priorities for Policy</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Review curricula to include ethics , moral distress/resilience</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Review educational institutional and college policies</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Review accrediting &amp; regulating bodies re: policies and professional associations</a:t>
            </a:r>
            <a:endParaRPr sz="1295"/>
          </a:p>
          <a:p>
            <a:pPr marL="241300" marR="0" lvl="0" indent="-237966" algn="l" rtl="0">
              <a:lnSpc>
                <a:spcPct val="90000"/>
              </a:lnSpc>
              <a:spcBef>
                <a:spcPts val="1200"/>
              </a:spcBef>
              <a:spcAft>
                <a:spcPts val="0"/>
              </a:spcAft>
              <a:buClr>
                <a:srgbClr val="262626"/>
              </a:buClr>
              <a:buSzPts val="2148"/>
              <a:buFont typeface="Courier New"/>
              <a:buChar char="o"/>
            </a:pPr>
            <a:r>
              <a:rPr lang="en-US" sz="2148" b="1" i="0" u="none" strike="noStrike" cap="none">
                <a:solidFill>
                  <a:srgbClr val="000000"/>
                </a:solidFill>
                <a:latin typeface="Calibri"/>
                <a:ea typeface="Calibri"/>
                <a:cs typeface="Calibri"/>
                <a:sym typeface="Calibri"/>
              </a:rPr>
              <a:t>Priorities for Nursing Research</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Research on resilience studies, educator satisfaction, moral and ethical issues</a:t>
            </a:r>
            <a:endParaRPr sz="1295"/>
          </a:p>
          <a:p>
            <a:pPr marL="609600" marR="0" lvl="1" indent="-237966" algn="l" rtl="0">
              <a:lnSpc>
                <a:spcPct val="90000"/>
              </a:lnSpc>
              <a:spcBef>
                <a:spcPts val="700"/>
              </a:spcBef>
              <a:spcAft>
                <a:spcPts val="0"/>
              </a:spcAft>
              <a:buClr>
                <a:srgbClr val="262626"/>
              </a:buClr>
              <a:buSzPts val="2148"/>
              <a:buFont typeface="Garamond"/>
              <a:buChar char="◦"/>
            </a:pPr>
            <a:r>
              <a:rPr lang="en-US" sz="2148" b="0" i="0" u="none" strike="noStrike" cap="none">
                <a:solidFill>
                  <a:srgbClr val="000000"/>
                </a:solidFill>
                <a:latin typeface="Calibri"/>
                <a:ea typeface="Calibri"/>
                <a:cs typeface="Calibri"/>
                <a:sym typeface="Calibri"/>
              </a:rPr>
              <a:t>Research on incorporation of these to Sustainable Education for Nursing</a:t>
            </a:r>
            <a:endParaRPr sz="2148" b="1" i="0" u="none" strike="noStrike" cap="none">
              <a:solidFill>
                <a:srgbClr val="000000"/>
              </a:solidFill>
              <a:latin typeface="Calibri"/>
              <a:ea typeface="Calibri"/>
              <a:cs typeface="Calibri"/>
              <a:sym typeface="Calibri"/>
            </a:endParaRPr>
          </a:p>
          <a:p>
            <a:pPr marL="609600" lvl="0" indent="-304800" algn="l" rtl="0">
              <a:lnSpc>
                <a:spcPct val="90000"/>
              </a:lnSpc>
              <a:spcBef>
                <a:spcPts val="0"/>
              </a:spcBef>
              <a:spcAft>
                <a:spcPts val="0"/>
              </a:spcAft>
              <a:buSzPts val="1473"/>
              <a:buNone/>
            </a:pPr>
            <a:endParaRPr sz="1295"/>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822"/>
        <p:cNvGrpSpPr/>
        <p:nvPr/>
      </p:nvGrpSpPr>
      <p:grpSpPr>
        <a:xfrm>
          <a:off x="0" y="0"/>
          <a:ext cx="0" cy="0"/>
          <a:chOff x="0" y="0"/>
          <a:chExt cx="0" cy="0"/>
        </a:xfrm>
      </p:grpSpPr>
      <p:sp>
        <p:nvSpPr>
          <p:cNvPr id="823" name="Google Shape;823;p124"/>
          <p:cNvSpPr/>
          <p:nvPr/>
        </p:nvSpPr>
        <p:spPr>
          <a:xfrm>
            <a:off x="5828625" y="5121000"/>
            <a:ext cx="6363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endParaRPr sz="3300">
              <a:latin typeface="Corbel"/>
              <a:ea typeface="Corbel"/>
              <a:cs typeface="Corbel"/>
              <a:sym typeface="Corbel"/>
            </a:endParaRPr>
          </a:p>
        </p:txBody>
      </p:sp>
      <p:sp>
        <p:nvSpPr>
          <p:cNvPr id="824" name="Google Shape;824;p124"/>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825" name="Google Shape;825;p124"/>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826" name="Google Shape;826;p124"/>
          <p:cNvPicPr preferRelativeResize="0"/>
          <p:nvPr/>
        </p:nvPicPr>
        <p:blipFill>
          <a:blip r:embed="rId4">
            <a:alphaModFix/>
          </a:blip>
          <a:stretch>
            <a:fillRect/>
          </a:stretch>
        </p:blipFill>
        <p:spPr>
          <a:xfrm>
            <a:off x="1872857" y="3669894"/>
            <a:ext cx="2739746" cy="876024"/>
          </a:xfrm>
          <a:prstGeom prst="rect">
            <a:avLst/>
          </a:prstGeom>
          <a:noFill/>
          <a:ln>
            <a:noFill/>
          </a:ln>
        </p:spPr>
      </p:pic>
      <p:sp>
        <p:nvSpPr>
          <p:cNvPr id="827" name="Google Shape;827;p124"/>
          <p:cNvSpPr txBox="1"/>
          <p:nvPr/>
        </p:nvSpPr>
        <p:spPr>
          <a:xfrm>
            <a:off x="6117025" y="5881825"/>
            <a:ext cx="6141600" cy="1026000"/>
          </a:xfrm>
          <a:prstGeom prst="rect">
            <a:avLst/>
          </a:prstGeom>
          <a:noFill/>
          <a:ln>
            <a:noFill/>
          </a:ln>
        </p:spPr>
        <p:txBody>
          <a:bodyPr spcFirstLastPara="1" wrap="square" lIns="45700" tIns="45700" rIns="45700" bIns="45700" anchor="t" anchorCtr="0">
            <a:noAutofit/>
          </a:bodyPr>
          <a:lstStyle/>
          <a:p>
            <a:pPr marL="0" marR="0" lvl="0" indent="0" algn="ctr" rtl="0">
              <a:lnSpc>
                <a:spcPct val="80000"/>
              </a:lnSpc>
              <a:spcBef>
                <a:spcPts val="0"/>
              </a:spcBef>
              <a:spcAft>
                <a:spcPts val="0"/>
              </a:spcAft>
              <a:buSzPts val="1100"/>
              <a:buNone/>
            </a:pPr>
            <a:r>
              <a:rPr lang="en-US">
                <a:solidFill>
                  <a:srgbClr val="0C343D"/>
                </a:solidFill>
                <a:latin typeface="Corbel"/>
                <a:ea typeface="Corbel"/>
                <a:cs typeface="Corbel"/>
                <a:sym typeface="Corbel"/>
              </a:rPr>
              <a:t>                                Wilhelmina Ungco, BSN’79, RN</a:t>
            </a:r>
            <a:r>
              <a:rPr lang="en-US" sz="2000">
                <a:solidFill>
                  <a:srgbClr val="0C343D"/>
                </a:solidFill>
                <a:latin typeface="Corbel"/>
                <a:ea typeface="Corbel"/>
                <a:cs typeface="Corbel"/>
                <a:sym typeface="Corbel"/>
              </a:rPr>
              <a:t>, </a:t>
            </a:r>
            <a:r>
              <a:rPr lang="en-US" sz="1600">
                <a:solidFill>
                  <a:srgbClr val="0C343D"/>
                </a:solidFill>
                <a:latin typeface="Corbel"/>
                <a:ea typeface="Corbel"/>
                <a:cs typeface="Corbel"/>
                <a:sym typeface="Corbel"/>
              </a:rPr>
              <a:t>CCRN</a:t>
            </a:r>
            <a:endParaRPr sz="1600">
              <a:solidFill>
                <a:srgbClr val="0C343D"/>
              </a:solidFill>
              <a:latin typeface="Corbel"/>
              <a:ea typeface="Corbel"/>
              <a:cs typeface="Corbel"/>
              <a:sym typeface="Corbel"/>
            </a:endParaRPr>
          </a:p>
          <a:p>
            <a:pPr marL="0" marR="0" lvl="0" indent="0" algn="ctr" rtl="0">
              <a:lnSpc>
                <a:spcPct val="80000"/>
              </a:lnSpc>
              <a:spcBef>
                <a:spcPts val="0"/>
              </a:spcBef>
              <a:spcAft>
                <a:spcPts val="0"/>
              </a:spcAft>
              <a:buSzPts val="1100"/>
              <a:buNone/>
            </a:pPr>
            <a:r>
              <a:rPr lang="en-US" sz="2000">
                <a:solidFill>
                  <a:srgbClr val="0C343D"/>
                </a:solidFill>
                <a:latin typeface="Corbel"/>
                <a:ea typeface="Corbel"/>
                <a:cs typeface="Corbel"/>
                <a:sym typeface="Corbel"/>
              </a:rPr>
              <a:t>                            </a:t>
            </a:r>
            <a:r>
              <a:rPr lang="en-US" sz="1800">
                <a:solidFill>
                  <a:srgbClr val="0C343D"/>
                </a:solidFill>
                <a:latin typeface="Corbel"/>
                <a:ea typeface="Corbel"/>
                <a:cs typeface="Corbel"/>
                <a:sym typeface="Corbel"/>
              </a:rPr>
              <a:t>UPNAAI President</a:t>
            </a:r>
            <a:endParaRPr sz="1800">
              <a:solidFill>
                <a:srgbClr val="0C343D"/>
              </a:solidFill>
              <a:latin typeface="Corbel"/>
              <a:ea typeface="Corbel"/>
              <a:cs typeface="Corbel"/>
              <a:sym typeface="Corbel"/>
            </a:endParaRPr>
          </a:p>
          <a:p>
            <a:pPr marL="0" marR="0" lvl="0" indent="0" algn="ctr"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p:txBody>
      </p:sp>
      <p:pic>
        <p:nvPicPr>
          <p:cNvPr id="828" name="Google Shape;828;p124"/>
          <p:cNvPicPr preferRelativeResize="0"/>
          <p:nvPr/>
        </p:nvPicPr>
        <p:blipFill>
          <a:blip r:embed="rId5">
            <a:alphaModFix/>
          </a:blip>
          <a:stretch>
            <a:fillRect/>
          </a:stretch>
        </p:blipFill>
        <p:spPr>
          <a:xfrm>
            <a:off x="8348375" y="2313001"/>
            <a:ext cx="2642775" cy="3589811"/>
          </a:xfrm>
          <a:prstGeom prst="rect">
            <a:avLst/>
          </a:prstGeom>
          <a:noFill/>
          <a:ln>
            <a:noFill/>
          </a:ln>
        </p:spPr>
      </p:pic>
      <p:sp>
        <p:nvSpPr>
          <p:cNvPr id="829" name="Google Shape;829;p124"/>
          <p:cNvSpPr/>
          <p:nvPr/>
        </p:nvSpPr>
        <p:spPr>
          <a:xfrm>
            <a:off x="197350" y="242650"/>
            <a:ext cx="11731800" cy="1737000"/>
          </a:xfrm>
          <a:prstGeom prst="rect">
            <a:avLst/>
          </a:prstGeom>
          <a:noFill/>
          <a:ln>
            <a:noFill/>
          </a:ln>
        </p:spPr>
        <p:txBody>
          <a:bodyPr spcFirstLastPara="1" wrap="square" lIns="45700" tIns="45700" rIns="45700" bIns="45700" anchor="t" anchorCtr="0">
            <a:noAutofit/>
          </a:bodyPr>
          <a:lstStyle/>
          <a:p>
            <a:pPr marL="0" lvl="0" indent="0" algn="l" rtl="0">
              <a:spcBef>
                <a:spcPts val="0"/>
              </a:spcBef>
              <a:spcAft>
                <a:spcPts val="0"/>
              </a:spcAft>
              <a:buClr>
                <a:schemeClr val="dk1"/>
              </a:buClr>
              <a:buSzPts val="1100"/>
              <a:buFont typeface="Arial"/>
              <a:buNone/>
            </a:pPr>
            <a:r>
              <a:rPr lang="en-US" sz="4000" b="1">
                <a:solidFill>
                  <a:srgbClr val="0C343D"/>
                </a:solidFill>
                <a:latin typeface="Corbel"/>
                <a:ea typeface="Corbel"/>
                <a:cs typeface="Corbel"/>
                <a:sym typeface="Corbel"/>
              </a:rPr>
              <a:t>                                    </a:t>
            </a:r>
            <a:r>
              <a:rPr lang="en-US" sz="3800" b="1">
                <a:solidFill>
                  <a:srgbClr val="0C343D"/>
                </a:solidFill>
                <a:latin typeface="Corbel"/>
                <a:ea typeface="Corbel"/>
                <a:cs typeface="Corbel"/>
                <a:sym typeface="Corbel"/>
              </a:rPr>
              <a:t>Presentation of the</a:t>
            </a:r>
            <a:endParaRPr sz="3800" b="1">
              <a:solidFill>
                <a:srgbClr val="0C343D"/>
              </a:solidFill>
              <a:latin typeface="Corbel"/>
              <a:ea typeface="Corbel"/>
              <a:cs typeface="Corbel"/>
              <a:sym typeface="Corbel"/>
            </a:endParaRPr>
          </a:p>
          <a:p>
            <a:pPr marL="0" lvl="0" indent="0" algn="l" rtl="0">
              <a:spcBef>
                <a:spcPts val="0"/>
              </a:spcBef>
              <a:spcAft>
                <a:spcPts val="0"/>
              </a:spcAft>
              <a:buClr>
                <a:schemeClr val="dk1"/>
              </a:buClr>
              <a:buSzPts val="1100"/>
              <a:buFont typeface="Arial"/>
              <a:buNone/>
            </a:pPr>
            <a:r>
              <a:rPr lang="en-US" sz="3800" b="1">
                <a:solidFill>
                  <a:srgbClr val="0C343D"/>
                </a:solidFill>
                <a:latin typeface="Corbel"/>
                <a:ea typeface="Corbel"/>
                <a:cs typeface="Corbel"/>
                <a:sym typeface="Corbel"/>
              </a:rPr>
              <a:t>            </a:t>
            </a:r>
            <a:r>
              <a:rPr lang="en-US" sz="4300" b="1">
                <a:solidFill>
                  <a:srgbClr val="0C343D"/>
                </a:solidFill>
                <a:latin typeface="Corbel"/>
                <a:ea typeface="Corbel"/>
                <a:cs typeface="Corbel"/>
                <a:sym typeface="Corbel"/>
              </a:rPr>
              <a:t>  2021 Distinguished JVS Medallion of Honor</a:t>
            </a:r>
            <a:endParaRPr sz="4300" b="1">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4000" b="1">
                <a:solidFill>
                  <a:srgbClr val="0C343D"/>
                </a:solidFill>
                <a:latin typeface="Corbel"/>
                <a:ea typeface="Corbel"/>
                <a:cs typeface="Corbel"/>
                <a:sym typeface="Corbel"/>
              </a:rPr>
              <a:t>Awardee</a:t>
            </a:r>
            <a:endParaRPr sz="4000" b="1">
              <a:solidFill>
                <a:srgbClr val="0C343D"/>
              </a:solidFill>
              <a:latin typeface="Corbel"/>
              <a:ea typeface="Corbel"/>
              <a:cs typeface="Corbel"/>
              <a:sym typeface="Corbel"/>
            </a:endParaRPr>
          </a:p>
          <a:p>
            <a:pPr marL="0" lvl="0" indent="0" algn="ctr" rtl="0">
              <a:spcBef>
                <a:spcPts val="0"/>
              </a:spcBef>
              <a:spcAft>
                <a:spcPts val="0"/>
              </a:spcAft>
              <a:buNone/>
            </a:pP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2349"/>
        <p:cNvGrpSpPr/>
        <p:nvPr/>
      </p:nvGrpSpPr>
      <p:grpSpPr>
        <a:xfrm>
          <a:off x="0" y="0"/>
          <a:ext cx="0" cy="0"/>
          <a:chOff x="0" y="0"/>
          <a:chExt cx="0" cy="0"/>
        </a:xfrm>
      </p:grpSpPr>
      <p:pic>
        <p:nvPicPr>
          <p:cNvPr id="2350" name="Google Shape;2350;p259"/>
          <p:cNvPicPr preferRelativeResize="0"/>
          <p:nvPr/>
        </p:nvPicPr>
        <p:blipFill rotWithShape="1">
          <a:blip r:embed="rId3">
            <a:alphaModFix/>
          </a:blip>
          <a:srcRect/>
          <a:stretch/>
        </p:blipFill>
        <p:spPr>
          <a:xfrm>
            <a:off x="2319000" y="691661"/>
            <a:ext cx="9262880" cy="5951415"/>
          </a:xfrm>
          <a:prstGeom prst="rect">
            <a:avLst/>
          </a:prstGeom>
          <a:noFill/>
          <a:ln>
            <a:noFill/>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pic>
        <p:nvPicPr>
          <p:cNvPr id="2355" name="Google Shape;2355;p260"/>
          <p:cNvPicPr preferRelativeResize="0"/>
          <p:nvPr/>
        </p:nvPicPr>
        <p:blipFill rotWithShape="1">
          <a:blip r:embed="rId3">
            <a:alphaModFix/>
          </a:blip>
          <a:srcRect/>
          <a:stretch/>
        </p:blipFill>
        <p:spPr>
          <a:xfrm>
            <a:off x="2319000" y="228600"/>
            <a:ext cx="9262881" cy="3335215"/>
          </a:xfrm>
          <a:prstGeom prst="rect">
            <a:avLst/>
          </a:prstGeom>
          <a:noFill/>
          <a:ln>
            <a:noFill/>
          </a:ln>
        </p:spPr>
      </p:pic>
      <p:sp>
        <p:nvSpPr>
          <p:cNvPr id="2356" name="Google Shape;2356;p260"/>
          <p:cNvSpPr txBox="1">
            <a:spLocks noGrp="1"/>
          </p:cNvSpPr>
          <p:nvPr>
            <p:ph type="body" idx="1"/>
          </p:nvPr>
        </p:nvSpPr>
        <p:spPr>
          <a:xfrm>
            <a:off x="2319000" y="3798277"/>
            <a:ext cx="9263100" cy="2831100"/>
          </a:xfrm>
          <a:prstGeom prst="rect">
            <a:avLst/>
          </a:prstGeom>
          <a:noFill/>
          <a:ln>
            <a:noFill/>
          </a:ln>
        </p:spPr>
        <p:txBody>
          <a:bodyPr spcFirstLastPara="1" wrap="square" lIns="0" tIns="0" rIns="0" bIns="0" anchor="t" anchorCtr="0">
            <a:normAutofit/>
          </a:bodyPr>
          <a:lstStyle/>
          <a:p>
            <a:pPr marL="609600" lvl="0" indent="-304800" algn="l" rtl="0">
              <a:lnSpc>
                <a:spcPct val="100000"/>
              </a:lnSpc>
              <a:spcBef>
                <a:spcPts val="0"/>
              </a:spcBef>
              <a:spcAft>
                <a:spcPts val="0"/>
              </a:spcAft>
              <a:buSzPts val="1500"/>
              <a:buNone/>
            </a:pPr>
            <a:r>
              <a:rPr lang="en-US" sz="2700" b="1">
                <a:solidFill>
                  <a:srgbClr val="688726"/>
                </a:solidFill>
              </a:rPr>
              <a:t>A Tribute to All Pilipino Nurses:</a:t>
            </a:r>
            <a:endParaRPr/>
          </a:p>
          <a:p>
            <a:pPr marL="609600" lvl="0" indent="-304800" algn="l" rtl="0">
              <a:lnSpc>
                <a:spcPct val="100000"/>
              </a:lnSpc>
              <a:spcBef>
                <a:spcPts val="0"/>
              </a:spcBef>
              <a:spcAft>
                <a:spcPts val="0"/>
              </a:spcAft>
              <a:buSzPts val="1500"/>
              <a:buNone/>
            </a:pPr>
            <a:r>
              <a:rPr lang="en-US" sz="2700" i="1">
                <a:solidFill>
                  <a:srgbClr val="C00000"/>
                </a:solidFill>
              </a:rPr>
              <a:t>	Sa iyong mga kamay, puso, at espiritu nakasalalay ang tunay na kahulugan ng pagmamalasakit at pagkalinga sa mga nangangailangan.</a:t>
            </a:r>
            <a:endParaRPr/>
          </a:p>
          <a:p>
            <a:pPr marL="609600" lvl="0" indent="-304800" algn="l" rtl="0">
              <a:lnSpc>
                <a:spcPct val="100000"/>
              </a:lnSpc>
              <a:spcBef>
                <a:spcPts val="0"/>
              </a:spcBef>
              <a:spcAft>
                <a:spcPts val="0"/>
              </a:spcAft>
              <a:buSzPts val="1500"/>
              <a:buNone/>
            </a:pPr>
            <a:endParaRPr sz="2700" i="1">
              <a:solidFill>
                <a:srgbClr val="C00000"/>
              </a:solidFill>
            </a:endParaRPr>
          </a:p>
          <a:p>
            <a:pPr marL="609600" lvl="0" indent="-304800" algn="ctr" rtl="0">
              <a:lnSpc>
                <a:spcPct val="100000"/>
              </a:lnSpc>
              <a:spcBef>
                <a:spcPts val="0"/>
              </a:spcBef>
              <a:spcAft>
                <a:spcPts val="0"/>
              </a:spcAft>
              <a:buSzPts val="1500"/>
              <a:buNone/>
            </a:pPr>
            <a:r>
              <a:rPr lang="en-US" sz="2700" b="1" i="1">
                <a:solidFill>
                  <a:srgbClr val="688726"/>
                </a:solidFill>
              </a:rPr>
              <a:t>PAGPALAIN KA, PINOY NARS!!</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60"/>
        <p:cNvGrpSpPr/>
        <p:nvPr/>
      </p:nvGrpSpPr>
      <p:grpSpPr>
        <a:xfrm>
          <a:off x="0" y="0"/>
          <a:ext cx="0" cy="0"/>
          <a:chOff x="0" y="0"/>
          <a:chExt cx="0" cy="0"/>
        </a:xfrm>
      </p:grpSpPr>
      <p:sp>
        <p:nvSpPr>
          <p:cNvPr id="2361" name="Google Shape;2361;p261"/>
          <p:cNvSpPr txBox="1">
            <a:spLocks noGrp="1"/>
          </p:cNvSpPr>
          <p:nvPr>
            <p:ph type="title"/>
          </p:nvPr>
        </p:nvSpPr>
        <p:spPr>
          <a:xfrm>
            <a:off x="1723735" y="128788"/>
            <a:ext cx="9262500" cy="1723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br>
              <a:rPr lang="en-US" sz="3200" b="0" i="0" u="none" strike="noStrike" cap="none">
                <a:solidFill>
                  <a:srgbClr val="0C343D"/>
                </a:solidFill>
                <a:latin typeface="Corbel"/>
                <a:ea typeface="Corbel"/>
                <a:cs typeface="Corbel"/>
                <a:sym typeface="Corbel"/>
              </a:rPr>
            </a:br>
            <a:r>
              <a:rPr lang="en-US" sz="3200" b="1">
                <a:solidFill>
                  <a:srgbClr val="0C343D"/>
                </a:solidFill>
                <a:latin typeface="Corbel"/>
                <a:ea typeface="Corbel"/>
                <a:cs typeface="Corbel"/>
                <a:sym typeface="Corbel"/>
              </a:rPr>
              <a:t>REFERENCES</a:t>
            </a:r>
            <a:br>
              <a:rPr lang="en-US" sz="3200" b="1">
                <a:solidFill>
                  <a:srgbClr val="0C343D"/>
                </a:solidFill>
                <a:latin typeface="Corbel"/>
                <a:ea typeface="Corbel"/>
                <a:cs typeface="Corbel"/>
                <a:sym typeface="Corbel"/>
              </a:rPr>
            </a:br>
            <a:endParaRPr sz="4800"/>
          </a:p>
        </p:txBody>
      </p:sp>
      <p:pic>
        <p:nvPicPr>
          <p:cNvPr id="2362" name="Google Shape;2362;p261"/>
          <p:cNvPicPr preferRelativeResize="0"/>
          <p:nvPr/>
        </p:nvPicPr>
        <p:blipFill rotWithShape="1">
          <a:blip r:embed="rId3">
            <a:alphaModFix/>
          </a:blip>
          <a:srcRect/>
          <a:stretch/>
        </p:blipFill>
        <p:spPr>
          <a:xfrm>
            <a:off x="1205864" y="1470796"/>
            <a:ext cx="10986137" cy="4496249"/>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66"/>
        <p:cNvGrpSpPr/>
        <p:nvPr/>
      </p:nvGrpSpPr>
      <p:grpSpPr>
        <a:xfrm>
          <a:off x="0" y="0"/>
          <a:ext cx="0" cy="0"/>
          <a:chOff x="0" y="0"/>
          <a:chExt cx="0" cy="0"/>
        </a:xfrm>
      </p:grpSpPr>
      <p:sp>
        <p:nvSpPr>
          <p:cNvPr id="2367" name="Google Shape;2367;p262"/>
          <p:cNvSpPr txBox="1">
            <a:spLocks noGrp="1"/>
          </p:cNvSpPr>
          <p:nvPr>
            <p:ph type="title"/>
          </p:nvPr>
        </p:nvSpPr>
        <p:spPr>
          <a:xfrm>
            <a:off x="1723735" y="-193559"/>
            <a:ext cx="9262500" cy="1723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br>
              <a:rPr lang="en-US" sz="3200" b="0" i="0" u="none" strike="noStrike" cap="none">
                <a:solidFill>
                  <a:srgbClr val="0C343D"/>
                </a:solidFill>
                <a:latin typeface="Corbel"/>
                <a:ea typeface="Corbel"/>
                <a:cs typeface="Corbel"/>
                <a:sym typeface="Corbel"/>
              </a:rPr>
            </a:br>
            <a:r>
              <a:rPr lang="en-US" sz="3200" b="1">
                <a:solidFill>
                  <a:srgbClr val="0C343D"/>
                </a:solidFill>
                <a:latin typeface="Corbel"/>
                <a:ea typeface="Corbel"/>
                <a:cs typeface="Corbel"/>
                <a:sym typeface="Corbel"/>
              </a:rPr>
              <a:t>REFERENCES</a:t>
            </a:r>
            <a:br>
              <a:rPr lang="en-US" sz="3200" b="1">
                <a:solidFill>
                  <a:srgbClr val="0C343D"/>
                </a:solidFill>
                <a:latin typeface="Corbel"/>
                <a:ea typeface="Corbel"/>
                <a:cs typeface="Corbel"/>
                <a:sym typeface="Corbel"/>
              </a:rPr>
            </a:br>
            <a:endParaRPr sz="4800"/>
          </a:p>
        </p:txBody>
      </p:sp>
      <p:pic>
        <p:nvPicPr>
          <p:cNvPr id="2368" name="Google Shape;2368;p262"/>
          <p:cNvPicPr preferRelativeResize="0"/>
          <p:nvPr/>
        </p:nvPicPr>
        <p:blipFill rotWithShape="1">
          <a:blip r:embed="rId3">
            <a:alphaModFix/>
          </a:blip>
          <a:srcRect/>
          <a:stretch/>
        </p:blipFill>
        <p:spPr>
          <a:xfrm>
            <a:off x="1441939" y="1241808"/>
            <a:ext cx="10750062" cy="4854191"/>
          </a:xfrm>
          <a:prstGeom prst="rect">
            <a:avLst/>
          </a:prstGeom>
          <a:noFill/>
          <a:ln>
            <a:noFill/>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72"/>
        <p:cNvGrpSpPr/>
        <p:nvPr/>
      </p:nvGrpSpPr>
      <p:grpSpPr>
        <a:xfrm>
          <a:off x="0" y="0"/>
          <a:ext cx="0" cy="0"/>
          <a:chOff x="0" y="0"/>
          <a:chExt cx="0" cy="0"/>
        </a:xfrm>
      </p:grpSpPr>
      <p:sp>
        <p:nvSpPr>
          <p:cNvPr id="2373" name="Google Shape;2373;p263"/>
          <p:cNvSpPr txBox="1">
            <a:spLocks noGrp="1"/>
          </p:cNvSpPr>
          <p:nvPr>
            <p:ph type="title"/>
          </p:nvPr>
        </p:nvSpPr>
        <p:spPr>
          <a:xfrm>
            <a:off x="1723735" y="1490045"/>
            <a:ext cx="9262500" cy="1231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SzPts val="1500"/>
              <a:buNone/>
            </a:pPr>
            <a:br>
              <a:rPr lang="en-US" sz="3200" b="0" i="0" u="none" strike="noStrike" cap="none">
                <a:solidFill>
                  <a:srgbClr val="0C343D"/>
                </a:solidFill>
                <a:latin typeface="Corbel"/>
                <a:ea typeface="Corbel"/>
                <a:cs typeface="Corbel"/>
                <a:sym typeface="Corbel"/>
              </a:rPr>
            </a:br>
            <a:r>
              <a:rPr lang="en-US" sz="4800" b="1" i="0" u="none" strike="noStrike" cap="none">
                <a:solidFill>
                  <a:srgbClr val="0C343D"/>
                </a:solidFill>
                <a:latin typeface="Corbel"/>
                <a:ea typeface="Corbel"/>
                <a:cs typeface="Corbel"/>
                <a:sym typeface="Corbel"/>
              </a:rPr>
              <a:t>MARAMING SALAMAT!!</a:t>
            </a:r>
            <a:endParaRPr sz="4800"/>
          </a:p>
        </p:txBody>
      </p:sp>
      <p:sp>
        <p:nvSpPr>
          <p:cNvPr id="2374" name="Google Shape;2374;p263"/>
          <p:cNvSpPr txBox="1">
            <a:spLocks noGrp="1"/>
          </p:cNvSpPr>
          <p:nvPr>
            <p:ph type="subTitle" idx="1"/>
          </p:nvPr>
        </p:nvSpPr>
        <p:spPr>
          <a:xfrm>
            <a:off x="2579757" y="3464560"/>
            <a:ext cx="7704000" cy="1477800"/>
          </a:xfrm>
          <a:prstGeom prst="rect">
            <a:avLst/>
          </a:prstGeom>
          <a:noFill/>
          <a:ln>
            <a:noFill/>
          </a:ln>
        </p:spPr>
        <p:txBody>
          <a:bodyPr spcFirstLastPara="1" wrap="square" lIns="0" tIns="0" rIns="0" bIns="0" anchor="ctr" anchorCtr="0">
            <a:spAutoFit/>
          </a:bodyPr>
          <a:lstStyle/>
          <a:p>
            <a:pPr marL="609600" lvl="0" indent="-304800" algn="ctr" rtl="0">
              <a:lnSpc>
                <a:spcPct val="100000"/>
              </a:lnSpc>
              <a:spcBef>
                <a:spcPts val="0"/>
              </a:spcBef>
              <a:spcAft>
                <a:spcPts val="0"/>
              </a:spcAft>
              <a:buSzPts val="1500"/>
              <a:buNone/>
            </a:pPr>
            <a:r>
              <a:rPr lang="en-US" sz="4800" b="1" i="0" u="none" strike="noStrike" cap="none">
                <a:solidFill>
                  <a:srgbClr val="0C343D"/>
                </a:solidFill>
                <a:latin typeface="Corbel"/>
                <a:ea typeface="Corbel"/>
                <a:cs typeface="Corbel"/>
                <a:sym typeface="Corbel"/>
              </a:rPr>
              <a:t>MAY I ANSWER YOUR QUESTIONS?</a:t>
            </a:r>
            <a:endParaRPr sz="2400" b="1">
              <a:solidFill>
                <a:schemeClr val="dk1"/>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78"/>
        <p:cNvGrpSpPr/>
        <p:nvPr/>
      </p:nvGrpSpPr>
      <p:grpSpPr>
        <a:xfrm>
          <a:off x="0" y="0"/>
          <a:ext cx="0" cy="0"/>
          <a:chOff x="0" y="0"/>
          <a:chExt cx="0" cy="0"/>
        </a:xfrm>
      </p:grpSpPr>
      <p:sp>
        <p:nvSpPr>
          <p:cNvPr id="2379" name="Google Shape;2379;p264"/>
          <p:cNvSpPr txBox="1"/>
          <p:nvPr/>
        </p:nvSpPr>
        <p:spPr>
          <a:xfrm>
            <a:off x="5125700" y="5620025"/>
            <a:ext cx="70659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300">
                <a:solidFill>
                  <a:srgbClr val="0C343D"/>
                </a:solidFill>
                <a:latin typeface="Corbel"/>
                <a:ea typeface="Corbel"/>
                <a:cs typeface="Corbel"/>
                <a:sym typeface="Corbel"/>
              </a:rPr>
              <a:t>Elinore Espiritu-Ioan, BSN’81, RN, MSN-FNP, MPA, EdD  Ruby Jubilarian</a:t>
            </a:r>
            <a:endParaRPr sz="2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2380" name="Google Shape;2380;p264"/>
          <p:cNvSpPr/>
          <p:nvPr/>
        </p:nvSpPr>
        <p:spPr>
          <a:xfrm>
            <a:off x="1468876" y="224925"/>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4200" b="1">
                <a:solidFill>
                  <a:srgbClr val="0C343D"/>
                </a:solidFill>
                <a:latin typeface="Corbel"/>
                <a:ea typeface="Corbel"/>
                <a:cs typeface="Corbel"/>
                <a:sym typeface="Corbel"/>
              </a:rPr>
              <a:t>Online Learning in Nursing Education: Lessons in Resilience in a Time of Pandemic</a:t>
            </a:r>
            <a:endParaRPr sz="4200" b="1">
              <a:solidFill>
                <a:srgbClr val="0C343D"/>
              </a:solidFil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pic>
        <p:nvPicPr>
          <p:cNvPr id="2381" name="Google Shape;2381;p264"/>
          <p:cNvPicPr preferRelativeResize="0"/>
          <p:nvPr/>
        </p:nvPicPr>
        <p:blipFill>
          <a:blip r:embed="rId3">
            <a:alphaModFix/>
          </a:blip>
          <a:stretch>
            <a:fillRect/>
          </a:stretch>
        </p:blipFill>
        <p:spPr>
          <a:xfrm>
            <a:off x="8238775" y="1799475"/>
            <a:ext cx="2822650" cy="3820550"/>
          </a:xfrm>
          <a:prstGeom prst="rect">
            <a:avLst/>
          </a:prstGeom>
          <a:noFill/>
          <a:ln>
            <a:noFill/>
          </a:ln>
        </p:spPr>
      </p:pic>
      <p:pic>
        <p:nvPicPr>
          <p:cNvPr id="2382" name="Google Shape;2382;p264"/>
          <p:cNvPicPr preferRelativeResize="0"/>
          <p:nvPr/>
        </p:nvPicPr>
        <p:blipFill rotWithShape="1">
          <a:blip r:embed="rId4">
            <a:alphaModFix/>
          </a:blip>
          <a:srcRect l="13391" t="24852" r="15606" b="37374"/>
          <a:stretch/>
        </p:blipFill>
        <p:spPr>
          <a:xfrm>
            <a:off x="2097675" y="5678376"/>
            <a:ext cx="2644976" cy="514769"/>
          </a:xfrm>
          <a:prstGeom prst="rect">
            <a:avLst/>
          </a:prstGeom>
          <a:noFill/>
          <a:ln>
            <a:noFill/>
          </a:ln>
        </p:spPr>
      </p:pic>
      <p:pic>
        <p:nvPicPr>
          <p:cNvPr id="2383" name="Google Shape;2383;p264"/>
          <p:cNvPicPr preferRelativeResize="0"/>
          <p:nvPr/>
        </p:nvPicPr>
        <p:blipFill>
          <a:blip r:embed="rId5">
            <a:alphaModFix/>
          </a:blip>
          <a:stretch>
            <a:fillRect/>
          </a:stretch>
        </p:blipFill>
        <p:spPr>
          <a:xfrm>
            <a:off x="2458038" y="6259855"/>
            <a:ext cx="1924228" cy="514771"/>
          </a:xfrm>
          <a:prstGeom prst="rect">
            <a:avLst/>
          </a:prstGeom>
          <a:noFill/>
          <a:ln>
            <a:noFill/>
          </a:ln>
        </p:spPr>
      </p:pic>
      <p:pic>
        <p:nvPicPr>
          <p:cNvPr id="2384" name="Google Shape;2384;p264" title="ESPIRITU-IOAN, UPNAAI PP (FINAL) (with AV).mp4">
            <a:hlinkClick r:id="rId6"/>
          </p:cNvPr>
          <p:cNvPicPr preferRelativeResize="0"/>
          <p:nvPr/>
        </p:nvPicPr>
        <p:blipFill>
          <a:blip r:embed="rId7">
            <a:alphaModFix/>
          </a:blip>
          <a:stretch>
            <a:fillRect/>
          </a:stretch>
        </p:blipFill>
        <p:spPr>
          <a:xfrm>
            <a:off x="1646475" y="2033100"/>
            <a:ext cx="5937374" cy="3353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84"/>
                                        </p:tgtEl>
                                        <p:attrNameLst>
                                          <p:attrName>style.visibility</p:attrName>
                                        </p:attrNameLst>
                                      </p:cBhvr>
                                      <p:to>
                                        <p:strVal val="visible"/>
                                      </p:to>
                                    </p:set>
                                    <p:animEffect transition="in" filter="fade">
                                      <p:cBhvr>
                                        <p:cTn id="7" dur="1000"/>
                                        <p:tgtEl>
                                          <p:spTgt spid="2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88"/>
        <p:cNvGrpSpPr/>
        <p:nvPr/>
      </p:nvGrpSpPr>
      <p:grpSpPr>
        <a:xfrm>
          <a:off x="0" y="0"/>
          <a:ext cx="0" cy="0"/>
          <a:chOff x="0" y="0"/>
          <a:chExt cx="0" cy="0"/>
        </a:xfrm>
      </p:grpSpPr>
      <p:pic>
        <p:nvPicPr>
          <p:cNvPr id="2389" name="Google Shape;2389;p265" title="ESPIRITU-IOAN, UPNAAI PP (FINAL) (with AV) 2.mp4">
            <a:hlinkClick r:id="rId3"/>
          </p:cNvPr>
          <p:cNvPicPr preferRelativeResize="0"/>
          <p:nvPr/>
        </p:nvPicPr>
        <p:blipFill>
          <a:blip r:embed="rId4">
            <a:alphaModFix/>
          </a:blip>
          <a:stretch>
            <a:fillRect/>
          </a:stretch>
        </p:blipFill>
        <p:spPr>
          <a:xfrm>
            <a:off x="2048475" y="56800"/>
            <a:ext cx="8686600" cy="6514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89"/>
                                        </p:tgtEl>
                                        <p:attrNameLst>
                                          <p:attrName>style.visibility</p:attrName>
                                        </p:attrNameLst>
                                      </p:cBhvr>
                                      <p:to>
                                        <p:strVal val="visible"/>
                                      </p:to>
                                    </p:set>
                                    <p:animEffect transition="in" filter="fade">
                                      <p:cBhvr>
                                        <p:cTn id="7" dur="1000"/>
                                        <p:tgtEl>
                                          <p:spTgt spid="2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393"/>
        <p:cNvGrpSpPr/>
        <p:nvPr/>
      </p:nvGrpSpPr>
      <p:grpSpPr>
        <a:xfrm>
          <a:off x="0" y="0"/>
          <a:ext cx="0" cy="0"/>
          <a:chOff x="0" y="0"/>
          <a:chExt cx="0" cy="0"/>
        </a:xfrm>
      </p:grpSpPr>
      <p:pic>
        <p:nvPicPr>
          <p:cNvPr id="2394" name="Google Shape;2394;p266"/>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2395" name="Google Shape;2395;p266"/>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2396" name="Google Shape;2396;p266"/>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2397" name="Google Shape;2397;p266"/>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2398" name="Google Shape;2398;p266"/>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2399" name="Google Shape;2399;p266"/>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2400" name="Google Shape;2400;p266"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2401" name="Google Shape;2401;p266"/>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405"/>
        <p:cNvGrpSpPr/>
        <p:nvPr/>
      </p:nvGrpSpPr>
      <p:grpSpPr>
        <a:xfrm>
          <a:off x="0" y="0"/>
          <a:ext cx="0" cy="0"/>
          <a:chOff x="0" y="0"/>
          <a:chExt cx="0" cy="0"/>
        </a:xfrm>
      </p:grpSpPr>
      <p:pic>
        <p:nvPicPr>
          <p:cNvPr id="2406" name="Google Shape;2406;p267"/>
          <p:cNvPicPr preferRelativeResize="0"/>
          <p:nvPr/>
        </p:nvPicPr>
        <p:blipFill>
          <a:blip r:embed="rId3">
            <a:alphaModFix/>
          </a:blip>
          <a:stretch>
            <a:fillRect/>
          </a:stretch>
        </p:blipFill>
        <p:spPr>
          <a:xfrm>
            <a:off x="1767900" y="203200"/>
            <a:ext cx="8468026" cy="6543500"/>
          </a:xfrm>
          <a:prstGeom prst="rect">
            <a:avLst/>
          </a:prstGeom>
          <a:noFill/>
          <a:ln>
            <a:noFill/>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410"/>
        <p:cNvGrpSpPr/>
        <p:nvPr/>
      </p:nvGrpSpPr>
      <p:grpSpPr>
        <a:xfrm>
          <a:off x="0" y="0"/>
          <a:ext cx="0" cy="0"/>
          <a:chOff x="0" y="0"/>
          <a:chExt cx="0" cy="0"/>
        </a:xfrm>
      </p:grpSpPr>
      <p:sp>
        <p:nvSpPr>
          <p:cNvPr id="2411" name="Google Shape;2411;p268"/>
          <p:cNvSpPr txBox="1"/>
          <p:nvPr/>
        </p:nvSpPr>
        <p:spPr>
          <a:xfrm>
            <a:off x="1662750" y="5447950"/>
            <a:ext cx="9320700" cy="987900"/>
          </a:xfrm>
          <a:prstGeom prst="rect">
            <a:avLst/>
          </a:prstGeom>
          <a:noFill/>
          <a:ln>
            <a:noFill/>
          </a:ln>
        </p:spPr>
        <p:txBody>
          <a:bodyPr spcFirstLastPara="1" wrap="square" lIns="45700" tIns="45700" rIns="45700" bIns="45700" anchor="ctr" anchorCtr="0">
            <a:noAutofit/>
          </a:bodyPr>
          <a:lstStyle/>
          <a:p>
            <a:pPr marL="457200" marR="0" lvl="0" indent="0" algn="ctr"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ctr"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2412" name="Google Shape;2412;p268"/>
          <p:cNvPicPr preferRelativeResize="0"/>
          <p:nvPr/>
        </p:nvPicPr>
        <p:blipFill rotWithShape="1">
          <a:blip r:embed="rId3">
            <a:alphaModFix/>
          </a:blip>
          <a:srcRect l="13391" t="24852" r="15606" b="37374"/>
          <a:stretch/>
        </p:blipFill>
        <p:spPr>
          <a:xfrm>
            <a:off x="1785575" y="270375"/>
            <a:ext cx="2896200" cy="531400"/>
          </a:xfrm>
          <a:prstGeom prst="rect">
            <a:avLst/>
          </a:prstGeom>
          <a:noFill/>
          <a:ln>
            <a:noFill/>
          </a:ln>
        </p:spPr>
      </p:pic>
      <p:pic>
        <p:nvPicPr>
          <p:cNvPr id="2413" name="Google Shape;2413;p268"/>
          <p:cNvPicPr preferRelativeResize="0"/>
          <p:nvPr/>
        </p:nvPicPr>
        <p:blipFill>
          <a:blip r:embed="rId4">
            <a:alphaModFix/>
          </a:blip>
          <a:stretch>
            <a:fillRect/>
          </a:stretch>
        </p:blipFill>
        <p:spPr>
          <a:xfrm>
            <a:off x="2004425" y="1091063"/>
            <a:ext cx="2022075" cy="531400"/>
          </a:xfrm>
          <a:prstGeom prst="rect">
            <a:avLst/>
          </a:prstGeom>
          <a:noFill/>
          <a:ln>
            <a:noFill/>
          </a:ln>
        </p:spPr>
      </p:pic>
      <p:sp>
        <p:nvSpPr>
          <p:cNvPr id="2414" name="Google Shape;2414;p268"/>
          <p:cNvSpPr/>
          <p:nvPr/>
        </p:nvSpPr>
        <p:spPr>
          <a:xfrm>
            <a:off x="1468875" y="1911750"/>
            <a:ext cx="10188300" cy="3246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400" b="1">
                <a:solidFill>
                  <a:srgbClr val="0C343D"/>
                </a:solidFill>
                <a:latin typeface="Corbel"/>
                <a:ea typeface="Corbel"/>
                <a:cs typeface="Corbel"/>
                <a:sym typeface="Corbel"/>
              </a:rPr>
              <a:t>BREAK </a:t>
            </a:r>
            <a:endParaRPr sz="54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000" b="1">
                <a:solidFill>
                  <a:srgbClr val="0C343D"/>
                </a:solidFill>
                <a:latin typeface="Corbel"/>
                <a:ea typeface="Corbel"/>
                <a:cs typeface="Corbel"/>
                <a:sym typeface="Corbel"/>
              </a:rPr>
              <a:t>Resumes in 10 minutes</a:t>
            </a: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000" b="1">
                <a:solidFill>
                  <a:srgbClr val="0C343D"/>
                </a:solidFill>
                <a:latin typeface="Corbel"/>
                <a:ea typeface="Corbel"/>
                <a:cs typeface="Corbel"/>
                <a:sym typeface="Corbel"/>
              </a:rPr>
              <a:t>Link to Evaluation:</a:t>
            </a: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000" b="1">
                <a:solidFill>
                  <a:srgbClr val="0C343D"/>
                </a:solidFill>
                <a:latin typeface="Corbel"/>
                <a:ea typeface="Corbel"/>
                <a:cs typeface="Corbel"/>
                <a:sym typeface="Corbel"/>
              </a:rPr>
              <a:t>https://forms.gle/coysdwffcciUmR2J7</a:t>
            </a: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p:txBody>
      </p:sp>
      <p:pic>
        <p:nvPicPr>
          <p:cNvPr id="2415" name="Google Shape;2415;p268"/>
          <p:cNvPicPr preferRelativeResize="0"/>
          <p:nvPr/>
        </p:nvPicPr>
        <p:blipFill rotWithShape="1">
          <a:blip r:embed="rId5">
            <a:alphaModFix/>
          </a:blip>
          <a:srcRect/>
          <a:stretch/>
        </p:blipFill>
        <p:spPr>
          <a:xfrm>
            <a:off x="9214175" y="213100"/>
            <a:ext cx="2262126" cy="1562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833"/>
        <p:cNvGrpSpPr/>
        <p:nvPr/>
      </p:nvGrpSpPr>
      <p:grpSpPr>
        <a:xfrm>
          <a:off x="0" y="0"/>
          <a:ext cx="0" cy="0"/>
          <a:chOff x="0" y="0"/>
          <a:chExt cx="0" cy="0"/>
        </a:xfrm>
      </p:grpSpPr>
      <p:pic>
        <p:nvPicPr>
          <p:cNvPr id="834" name="Google Shape;834;p125"/>
          <p:cNvPicPr preferRelativeResize="0"/>
          <p:nvPr/>
        </p:nvPicPr>
        <p:blipFill rotWithShape="1">
          <a:blip r:embed="rId4">
            <a:alphaModFix/>
          </a:blip>
          <a:srcRect l="11429" t="30788" r="9476" b="36284"/>
          <a:stretch/>
        </p:blipFill>
        <p:spPr>
          <a:xfrm>
            <a:off x="4162912" y="1644086"/>
            <a:ext cx="5085374" cy="4351788"/>
          </a:xfrm>
          <a:prstGeom prst="rect">
            <a:avLst/>
          </a:prstGeom>
          <a:noFill/>
          <a:ln>
            <a:noFill/>
          </a:ln>
        </p:spPr>
      </p:pic>
      <p:sp>
        <p:nvSpPr>
          <p:cNvPr id="835" name="Google Shape;835;p125"/>
          <p:cNvSpPr txBox="1"/>
          <p:nvPr/>
        </p:nvSpPr>
        <p:spPr>
          <a:xfrm>
            <a:off x="2373456" y="634437"/>
            <a:ext cx="9434400" cy="831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8D1415"/>
              </a:buClr>
              <a:buSzPts val="6960"/>
              <a:buFont typeface="Arial"/>
              <a:buNone/>
            </a:pPr>
            <a:r>
              <a:rPr lang="en-US" sz="4800" b="1" i="0" u="none" strike="noStrike" cap="none">
                <a:solidFill>
                  <a:srgbClr val="262626"/>
                </a:solidFill>
                <a:latin typeface="Corbel"/>
                <a:ea typeface="Corbel"/>
                <a:cs typeface="Corbel"/>
                <a:sym typeface="Corbel"/>
              </a:rPr>
              <a:t>Julita V. Sotejo Medallion of Honor </a:t>
            </a:r>
            <a:endParaRPr sz="4800" b="1" i="0" u="none" strike="noStrike" cap="none">
              <a:solidFill>
                <a:srgbClr val="262626"/>
              </a:solidFill>
              <a:latin typeface="Corbel"/>
              <a:ea typeface="Corbel"/>
              <a:cs typeface="Corbel"/>
              <a:sym typeface="Corbel"/>
            </a:endParaRPr>
          </a:p>
        </p:txBody>
      </p:sp>
      <p:sp>
        <p:nvSpPr>
          <p:cNvPr id="836" name="Google Shape;836;p125"/>
          <p:cNvSpPr txBox="1"/>
          <p:nvPr/>
        </p:nvSpPr>
        <p:spPr>
          <a:xfrm>
            <a:off x="1" y="5963117"/>
            <a:ext cx="12192000" cy="63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8D1415"/>
              </a:buClr>
              <a:buSzPts val="5220"/>
              <a:buFont typeface="Arial"/>
              <a:buNone/>
            </a:pPr>
            <a:r>
              <a:rPr lang="en-US" sz="3600" i="1" u="none" strike="noStrike" cap="none">
                <a:solidFill>
                  <a:srgbClr val="FFFFFF"/>
                </a:solidFill>
                <a:latin typeface="Cambria"/>
                <a:ea typeface="Cambria"/>
                <a:cs typeface="Cambria"/>
                <a:sym typeface="Cambria"/>
              </a:rPr>
              <a:t>Medallium Honoris Servitium Pro Patriae et Humanitate </a:t>
            </a:r>
            <a:endParaRPr sz="3600" i="1" u="none" strike="noStrike" cap="none">
              <a:solidFill>
                <a:srgbClr val="FFFFFF"/>
              </a:solidFill>
              <a:latin typeface="Cambria"/>
              <a:ea typeface="Cambria"/>
              <a:cs typeface="Cambria"/>
              <a:sym typeface="Cambria"/>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419"/>
        <p:cNvGrpSpPr/>
        <p:nvPr/>
      </p:nvGrpSpPr>
      <p:grpSpPr>
        <a:xfrm>
          <a:off x="0" y="0"/>
          <a:ext cx="0" cy="0"/>
          <a:chOff x="0" y="0"/>
          <a:chExt cx="0" cy="0"/>
        </a:xfrm>
      </p:grpSpPr>
      <p:sp>
        <p:nvSpPr>
          <p:cNvPr id="2420" name="Google Shape;2420;p269"/>
          <p:cNvSpPr txBox="1"/>
          <p:nvPr/>
        </p:nvSpPr>
        <p:spPr>
          <a:xfrm>
            <a:off x="1650800" y="5447950"/>
            <a:ext cx="9320700" cy="987900"/>
          </a:xfrm>
          <a:prstGeom prst="rect">
            <a:avLst/>
          </a:prstGeom>
          <a:noFill/>
          <a:ln>
            <a:noFill/>
          </a:ln>
        </p:spPr>
        <p:txBody>
          <a:bodyPr spcFirstLastPara="1" wrap="square" lIns="45700" tIns="45700" rIns="45700" bIns="45700" anchor="ctr" anchorCtr="0">
            <a:noAutofit/>
          </a:bodyPr>
          <a:lstStyle/>
          <a:p>
            <a:pPr marL="457200" marR="0" lvl="0" indent="0" algn="ctr"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ctr"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2421" name="Google Shape;2421;p269"/>
          <p:cNvPicPr preferRelativeResize="0"/>
          <p:nvPr/>
        </p:nvPicPr>
        <p:blipFill rotWithShape="1">
          <a:blip r:embed="rId3">
            <a:alphaModFix/>
          </a:blip>
          <a:srcRect l="13391" t="24852" r="15606" b="37374"/>
          <a:stretch/>
        </p:blipFill>
        <p:spPr>
          <a:xfrm>
            <a:off x="1785575" y="270375"/>
            <a:ext cx="2896200" cy="531400"/>
          </a:xfrm>
          <a:prstGeom prst="rect">
            <a:avLst/>
          </a:prstGeom>
          <a:noFill/>
          <a:ln>
            <a:noFill/>
          </a:ln>
        </p:spPr>
      </p:pic>
      <p:pic>
        <p:nvPicPr>
          <p:cNvPr id="2422" name="Google Shape;2422;p269"/>
          <p:cNvPicPr preferRelativeResize="0"/>
          <p:nvPr/>
        </p:nvPicPr>
        <p:blipFill>
          <a:blip r:embed="rId4">
            <a:alphaModFix/>
          </a:blip>
          <a:stretch>
            <a:fillRect/>
          </a:stretch>
        </p:blipFill>
        <p:spPr>
          <a:xfrm>
            <a:off x="2004425" y="1091063"/>
            <a:ext cx="2022075" cy="531400"/>
          </a:xfrm>
          <a:prstGeom prst="rect">
            <a:avLst/>
          </a:prstGeom>
          <a:noFill/>
          <a:ln>
            <a:noFill/>
          </a:ln>
        </p:spPr>
      </p:pic>
      <p:pic>
        <p:nvPicPr>
          <p:cNvPr id="2423" name="Google Shape;2423;p269"/>
          <p:cNvPicPr preferRelativeResize="0"/>
          <p:nvPr/>
        </p:nvPicPr>
        <p:blipFill rotWithShape="1">
          <a:blip r:embed="rId5">
            <a:alphaModFix/>
          </a:blip>
          <a:srcRect/>
          <a:stretch/>
        </p:blipFill>
        <p:spPr>
          <a:xfrm>
            <a:off x="9214175" y="213100"/>
            <a:ext cx="2262126" cy="1562250"/>
          </a:xfrm>
          <a:prstGeom prst="rect">
            <a:avLst/>
          </a:prstGeom>
          <a:noFill/>
          <a:ln>
            <a:noFill/>
          </a:ln>
        </p:spPr>
      </p:pic>
      <p:pic>
        <p:nvPicPr>
          <p:cNvPr id="2424" name="Google Shape;2424;p269" title="Break Slides - 2 of 3.mp4">
            <a:hlinkClick r:id="rId6"/>
          </p:cNvPr>
          <p:cNvPicPr preferRelativeResize="0"/>
          <p:nvPr/>
        </p:nvPicPr>
        <p:blipFill>
          <a:blip r:embed="rId7">
            <a:alphaModFix/>
          </a:blip>
          <a:stretch>
            <a:fillRect/>
          </a:stretch>
        </p:blipFill>
        <p:spPr>
          <a:xfrm>
            <a:off x="0" y="0"/>
            <a:ext cx="12192000" cy="67263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24"/>
                                        </p:tgtEl>
                                        <p:attrNameLst>
                                          <p:attrName>style.visibility</p:attrName>
                                        </p:attrNameLst>
                                      </p:cBhvr>
                                      <p:to>
                                        <p:strVal val="visible"/>
                                      </p:to>
                                    </p:set>
                                    <p:animEffect transition="in" filter="fade">
                                      <p:cBhvr>
                                        <p:cTn id="7" dur="1000"/>
                                        <p:tgtEl>
                                          <p:spTgt spid="2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428"/>
        <p:cNvGrpSpPr/>
        <p:nvPr/>
      </p:nvGrpSpPr>
      <p:grpSpPr>
        <a:xfrm>
          <a:off x="0" y="0"/>
          <a:ext cx="0" cy="0"/>
          <a:chOff x="0" y="0"/>
          <a:chExt cx="0" cy="0"/>
        </a:xfrm>
      </p:grpSpPr>
      <p:sp>
        <p:nvSpPr>
          <p:cNvPr id="2429" name="Google Shape;2429;p270"/>
          <p:cNvSpPr txBox="1"/>
          <p:nvPr/>
        </p:nvSpPr>
        <p:spPr>
          <a:xfrm>
            <a:off x="5604750" y="5381625"/>
            <a:ext cx="6587400" cy="12645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SzPts val="1100"/>
              <a:buNone/>
            </a:pPr>
            <a:r>
              <a:rPr lang="en-US" sz="2600">
                <a:solidFill>
                  <a:srgbClr val="0C343D"/>
                </a:solidFill>
                <a:latin typeface="Corbel"/>
                <a:ea typeface="Corbel"/>
                <a:cs typeface="Corbel"/>
                <a:sym typeface="Corbel"/>
              </a:rPr>
              <a:t>Wendy Vaughn</a:t>
            </a:r>
            <a:endParaRPr sz="26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600">
                <a:solidFill>
                  <a:srgbClr val="0C343D"/>
                </a:solidFill>
                <a:latin typeface="Corbel"/>
                <a:ea typeface="Corbel"/>
                <a:cs typeface="Corbel"/>
                <a:sym typeface="Corbel"/>
              </a:rPr>
              <a:t>1 st Vice President</a:t>
            </a:r>
            <a:endParaRPr sz="26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600">
                <a:solidFill>
                  <a:srgbClr val="0C343D"/>
                </a:solidFill>
                <a:latin typeface="Corbel"/>
                <a:ea typeface="Corbel"/>
                <a:cs typeface="Corbel"/>
                <a:sym typeface="Corbel"/>
              </a:rPr>
              <a:t>BSN ’88, MSN, CCRN</a:t>
            </a:r>
            <a:endParaRPr sz="2600">
              <a:solidFill>
                <a:srgbClr val="0C343D"/>
              </a:solidFill>
              <a:latin typeface="Corbel"/>
              <a:ea typeface="Corbel"/>
              <a:cs typeface="Corbel"/>
              <a:sym typeface="Corbel"/>
            </a:endParaRPr>
          </a:p>
          <a:p>
            <a:pPr marL="0" lvl="0" indent="0" algn="ctr" rtl="0">
              <a:spcBef>
                <a:spcPts val="0"/>
              </a:spcBef>
              <a:spcAft>
                <a:spcPts val="0"/>
              </a:spcAft>
              <a:buNone/>
            </a:pPr>
            <a:endParaRPr sz="2600">
              <a:solidFill>
                <a:srgbClr val="0C343D"/>
              </a:solidFill>
              <a:latin typeface="Corbel"/>
              <a:ea typeface="Corbel"/>
              <a:cs typeface="Corbel"/>
              <a:sym typeface="Corbel"/>
            </a:endParaRPr>
          </a:p>
        </p:txBody>
      </p:sp>
      <p:sp>
        <p:nvSpPr>
          <p:cNvPr id="2430" name="Google Shape;2430;p270"/>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4900" b="1">
                <a:solidFill>
                  <a:srgbClr val="0C343D"/>
                </a:solidFill>
                <a:latin typeface="Corbel"/>
                <a:ea typeface="Corbel"/>
                <a:cs typeface="Corbel"/>
                <a:sym typeface="Corbel"/>
              </a:rPr>
              <a:t>Resuscitation Quality Improvement</a:t>
            </a:r>
            <a:endParaRPr sz="4900" b="1">
              <a:solidFill>
                <a:srgbClr val="0C343D"/>
              </a:solidFill>
              <a:latin typeface="Corbel"/>
              <a:ea typeface="Corbel"/>
              <a:cs typeface="Corbel"/>
              <a:sym typeface="Corbel"/>
            </a:endParaRPr>
          </a:p>
        </p:txBody>
      </p:sp>
      <p:sp>
        <p:nvSpPr>
          <p:cNvPr id="2431" name="Google Shape;2431;p270"/>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2432" name="Google Shape;2432;p270"/>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2433" name="Google Shape;2433;p270"/>
          <p:cNvPicPr preferRelativeResize="0"/>
          <p:nvPr/>
        </p:nvPicPr>
        <p:blipFill>
          <a:blip r:embed="rId4">
            <a:alphaModFix/>
          </a:blip>
          <a:stretch>
            <a:fillRect/>
          </a:stretch>
        </p:blipFill>
        <p:spPr>
          <a:xfrm>
            <a:off x="1872857" y="3669894"/>
            <a:ext cx="2739746" cy="876024"/>
          </a:xfrm>
          <a:prstGeom prst="rect">
            <a:avLst/>
          </a:prstGeom>
          <a:noFill/>
          <a:ln>
            <a:noFill/>
          </a:ln>
        </p:spPr>
      </p:pic>
      <p:pic>
        <p:nvPicPr>
          <p:cNvPr id="2434" name="Google Shape;2434;p270" descr="A person posing for the camera&#10;&#10;Description automatically generated"/>
          <p:cNvPicPr preferRelativeResize="0"/>
          <p:nvPr/>
        </p:nvPicPr>
        <p:blipFill>
          <a:blip r:embed="rId5">
            <a:alphaModFix/>
          </a:blip>
          <a:stretch>
            <a:fillRect/>
          </a:stretch>
        </p:blipFill>
        <p:spPr>
          <a:xfrm>
            <a:off x="7854098" y="1892875"/>
            <a:ext cx="2518425" cy="3441850"/>
          </a:xfrm>
          <a:prstGeom prst="rect">
            <a:avLst/>
          </a:prstGeom>
          <a:noFill/>
          <a:ln>
            <a:noFill/>
          </a:ln>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8"/>
        <p:cNvGrpSpPr/>
        <p:nvPr/>
      </p:nvGrpSpPr>
      <p:grpSpPr>
        <a:xfrm>
          <a:off x="0" y="0"/>
          <a:ext cx="0" cy="0"/>
          <a:chOff x="0" y="0"/>
          <a:chExt cx="0" cy="0"/>
        </a:xfrm>
      </p:grpSpPr>
      <p:sp>
        <p:nvSpPr>
          <p:cNvPr id="2439" name="Google Shape;2439;p271"/>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2440" name="Google Shape;2440;p271"/>
          <p:cNvGrpSpPr/>
          <p:nvPr/>
        </p:nvGrpSpPr>
        <p:grpSpPr>
          <a:xfrm rot="5400000">
            <a:off x="-1564767" y="1890177"/>
            <a:ext cx="5859921" cy="2079178"/>
            <a:chOff x="6081592" y="1998368"/>
            <a:chExt cx="5613489" cy="782175"/>
          </a:xfrm>
        </p:grpSpPr>
        <p:sp>
          <p:nvSpPr>
            <p:cNvPr id="2441" name="Google Shape;2441;p271"/>
            <p:cNvSpPr/>
            <p:nvPr/>
          </p:nvSpPr>
          <p:spPr>
            <a:xfrm rot="5400000">
              <a:off x="11227981" y="2313068"/>
              <a:ext cx="7818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42" name="Google Shape;2442;p271"/>
            <p:cNvSpPr/>
            <p:nvPr/>
          </p:nvSpPr>
          <p:spPr>
            <a:xfrm rot="10800000">
              <a:off x="6081592" y="1998743"/>
              <a:ext cx="5373000" cy="7818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
        <p:nvSpPr>
          <p:cNvPr id="2443" name="Google Shape;2443;p271"/>
          <p:cNvSpPr/>
          <p:nvPr/>
        </p:nvSpPr>
        <p:spPr>
          <a:xfrm>
            <a:off x="579528" y="466344"/>
            <a:ext cx="11111700" cy="59178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444" name="Google Shape;2444;p271"/>
          <p:cNvPicPr preferRelativeResize="0"/>
          <p:nvPr/>
        </p:nvPicPr>
        <p:blipFill rotWithShape="1">
          <a:blip r:embed="rId3">
            <a:alphaModFix/>
          </a:blip>
          <a:srcRect t="5833" b="3176"/>
          <a:stretch/>
        </p:blipFill>
        <p:spPr>
          <a:xfrm>
            <a:off x="838200" y="704765"/>
            <a:ext cx="10628377" cy="5440003"/>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48"/>
        <p:cNvGrpSpPr/>
        <p:nvPr/>
      </p:nvGrpSpPr>
      <p:grpSpPr>
        <a:xfrm>
          <a:off x="0" y="0"/>
          <a:ext cx="0" cy="0"/>
          <a:chOff x="0" y="0"/>
          <a:chExt cx="0" cy="0"/>
        </a:xfrm>
      </p:grpSpPr>
      <p:sp>
        <p:nvSpPr>
          <p:cNvPr id="2449" name="Google Shape;2449;p272"/>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50" name="Google Shape;2450;p272"/>
          <p:cNvSpPr/>
          <p:nvPr/>
        </p:nvSpPr>
        <p:spPr>
          <a:xfrm rot="5400000">
            <a:off x="-1270334" y="3369264"/>
            <a:ext cx="32004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51" name="Google Shape;2451;p272"/>
          <p:cNvSpPr/>
          <p:nvPr/>
        </p:nvSpPr>
        <p:spPr>
          <a:xfrm rot="-5400000">
            <a:off x="6374403" y="1040545"/>
            <a:ext cx="6858000" cy="47769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52" name="Google Shape;2452;p272"/>
          <p:cNvSpPr/>
          <p:nvPr/>
        </p:nvSpPr>
        <p:spPr>
          <a:xfrm>
            <a:off x="387914" y="857786"/>
            <a:ext cx="11067000" cy="52089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53" name="Google Shape;2453;p272"/>
          <p:cNvSpPr txBox="1">
            <a:spLocks noGrp="1"/>
          </p:cNvSpPr>
          <p:nvPr>
            <p:ph type="title"/>
          </p:nvPr>
        </p:nvSpPr>
        <p:spPr>
          <a:xfrm>
            <a:off x="987689" y="3071183"/>
            <a:ext cx="9910200" cy="2589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5600"/>
              <a:buFont typeface="Arial"/>
              <a:buNone/>
            </a:pPr>
            <a:r>
              <a:rPr lang="en-US" sz="5600">
                <a:solidFill>
                  <a:schemeClr val="dk1"/>
                </a:solidFill>
                <a:latin typeface="Arial"/>
                <a:ea typeface="Arial"/>
                <a:cs typeface="Arial"/>
                <a:sym typeface="Arial"/>
              </a:rPr>
              <a:t>Resuscitation Quality Improvement:</a:t>
            </a:r>
            <a:br>
              <a:rPr lang="en-US" sz="5600">
                <a:solidFill>
                  <a:schemeClr val="dk1"/>
                </a:solidFill>
                <a:latin typeface="Arial"/>
                <a:ea typeface="Arial"/>
                <a:cs typeface="Arial"/>
                <a:sym typeface="Arial"/>
              </a:rPr>
            </a:br>
            <a:r>
              <a:rPr lang="en-US" sz="5600">
                <a:solidFill>
                  <a:schemeClr val="dk1"/>
                </a:solidFill>
                <a:latin typeface="Arial"/>
                <a:ea typeface="Arial"/>
                <a:cs typeface="Arial"/>
                <a:sym typeface="Arial"/>
              </a:rPr>
              <a:t>My Own Journey</a:t>
            </a:r>
            <a:endParaRPr/>
          </a:p>
        </p:txBody>
      </p:sp>
      <p:sp>
        <p:nvSpPr>
          <p:cNvPr id="2454" name="Google Shape;2454;p272"/>
          <p:cNvSpPr/>
          <p:nvPr/>
        </p:nvSpPr>
        <p:spPr>
          <a:xfrm rot="5400000">
            <a:off x="-1524018" y="3366116"/>
            <a:ext cx="32004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8"/>
        <p:cNvGrpSpPr/>
        <p:nvPr/>
      </p:nvGrpSpPr>
      <p:grpSpPr>
        <a:xfrm>
          <a:off x="0" y="0"/>
          <a:ext cx="0" cy="0"/>
          <a:chOff x="0" y="0"/>
          <a:chExt cx="0" cy="0"/>
        </a:xfrm>
      </p:grpSpPr>
      <p:sp>
        <p:nvSpPr>
          <p:cNvPr id="2459" name="Google Shape;2459;p273"/>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60" name="Google Shape;2460;p273"/>
          <p:cNvSpPr/>
          <p:nvPr/>
        </p:nvSpPr>
        <p:spPr>
          <a:xfrm rot="5400000">
            <a:off x="-1270334" y="3369264"/>
            <a:ext cx="32004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61" name="Google Shape;2461;p273"/>
          <p:cNvSpPr/>
          <p:nvPr/>
        </p:nvSpPr>
        <p:spPr>
          <a:xfrm rot="-5400000">
            <a:off x="6374403" y="1040545"/>
            <a:ext cx="6858000" cy="47769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62" name="Google Shape;2462;p273"/>
          <p:cNvSpPr/>
          <p:nvPr/>
        </p:nvSpPr>
        <p:spPr>
          <a:xfrm>
            <a:off x="387914" y="857786"/>
            <a:ext cx="11067000" cy="52089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63" name="Google Shape;2463;p273"/>
          <p:cNvSpPr txBox="1">
            <a:spLocks noGrp="1"/>
          </p:cNvSpPr>
          <p:nvPr>
            <p:ph type="title"/>
          </p:nvPr>
        </p:nvSpPr>
        <p:spPr>
          <a:xfrm>
            <a:off x="987689" y="3071183"/>
            <a:ext cx="9910200" cy="2589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8000"/>
              <a:buFont typeface="Arial"/>
              <a:buNone/>
            </a:pPr>
            <a:r>
              <a:rPr lang="en-US" sz="8000">
                <a:solidFill>
                  <a:schemeClr val="dk1"/>
                </a:solidFill>
                <a:latin typeface="Arial"/>
                <a:ea typeface="Arial"/>
                <a:cs typeface="Arial"/>
                <a:sym typeface="Arial"/>
              </a:rPr>
              <a:t>Novice to Expert</a:t>
            </a:r>
            <a:endParaRPr/>
          </a:p>
        </p:txBody>
      </p:sp>
      <p:sp>
        <p:nvSpPr>
          <p:cNvPr id="2464" name="Google Shape;2464;p273"/>
          <p:cNvSpPr/>
          <p:nvPr/>
        </p:nvSpPr>
        <p:spPr>
          <a:xfrm rot="5400000">
            <a:off x="-1524018" y="3366116"/>
            <a:ext cx="32004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2468"/>
        <p:cNvGrpSpPr/>
        <p:nvPr/>
      </p:nvGrpSpPr>
      <p:grpSpPr>
        <a:xfrm>
          <a:off x="0" y="0"/>
          <a:ext cx="0" cy="0"/>
          <a:chOff x="0" y="0"/>
          <a:chExt cx="0" cy="0"/>
        </a:xfrm>
      </p:grpSpPr>
      <p:sp>
        <p:nvSpPr>
          <p:cNvPr id="2469" name="Google Shape;2469;p274"/>
          <p:cNvSpPr txBox="1">
            <a:spLocks noGrp="1"/>
          </p:cNvSpPr>
          <p:nvPr>
            <p:ph type="title"/>
          </p:nvPr>
        </p:nvSpPr>
        <p:spPr>
          <a:xfrm>
            <a:off x="6412091" y="501651"/>
            <a:ext cx="4395300" cy="17163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sz="5200"/>
              <a:t>Heart Health By The Numbers</a:t>
            </a:r>
            <a:endParaRPr/>
          </a:p>
        </p:txBody>
      </p:sp>
      <p:pic>
        <p:nvPicPr>
          <p:cNvPr id="2470" name="Google Shape;2470;p274" descr="Diagram&#10;&#10;Description automatically generated"/>
          <p:cNvPicPr preferRelativeResize="0"/>
          <p:nvPr/>
        </p:nvPicPr>
        <p:blipFill rotWithShape="1">
          <a:blip r:embed="rId3">
            <a:alphaModFix/>
          </a:blip>
          <a:srcRect/>
          <a:stretch/>
        </p:blipFill>
        <p:spPr>
          <a:xfrm>
            <a:off x="469697" y="299509"/>
            <a:ext cx="4840516" cy="6258983"/>
          </a:xfrm>
          <a:prstGeom prst="rect">
            <a:avLst/>
          </a:prstGeom>
          <a:noFill/>
          <a:ln>
            <a:noFill/>
          </a:ln>
        </p:spPr>
      </p:pic>
      <p:sp>
        <p:nvSpPr>
          <p:cNvPr id="2471" name="Google Shape;2471;p274"/>
          <p:cNvSpPr txBox="1">
            <a:spLocks noGrp="1"/>
          </p:cNvSpPr>
          <p:nvPr>
            <p:ph type="body" idx="1"/>
          </p:nvPr>
        </p:nvSpPr>
        <p:spPr>
          <a:xfrm>
            <a:off x="6392583" y="2645922"/>
            <a:ext cx="4434600" cy="37104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solidFill>
                  <a:schemeClr val="dk1"/>
                </a:solidFill>
              </a:rPr>
              <a:t>Every </a:t>
            </a:r>
            <a:r>
              <a:rPr lang="en-US" sz="2000" b="1" u="sng">
                <a:solidFill>
                  <a:srgbClr val="FF0000"/>
                </a:solidFill>
              </a:rPr>
              <a:t>25 seconds </a:t>
            </a:r>
            <a:r>
              <a:rPr lang="en-US" sz="2000">
                <a:solidFill>
                  <a:schemeClr val="dk1"/>
                </a:solidFill>
              </a:rPr>
              <a:t>an American will have a coronary event</a:t>
            </a:r>
            <a:endParaRPr/>
          </a:p>
          <a:p>
            <a:pPr marL="228600" lvl="0" indent="-228600" algn="l" rtl="0">
              <a:lnSpc>
                <a:spcPct val="90000"/>
              </a:lnSpc>
              <a:spcBef>
                <a:spcPts val="1000"/>
              </a:spcBef>
              <a:spcAft>
                <a:spcPts val="0"/>
              </a:spcAft>
              <a:buClr>
                <a:schemeClr val="dk1"/>
              </a:buClr>
              <a:buSzPts val="2000"/>
              <a:buChar char="•"/>
            </a:pPr>
            <a:r>
              <a:rPr lang="en-US" sz="2000">
                <a:solidFill>
                  <a:schemeClr val="dk1"/>
                </a:solidFill>
              </a:rPr>
              <a:t>Every </a:t>
            </a:r>
            <a:r>
              <a:rPr lang="en-US" sz="2000" b="1" u="sng">
                <a:solidFill>
                  <a:srgbClr val="FF0000"/>
                </a:solidFill>
              </a:rPr>
              <a:t>39 seconds </a:t>
            </a:r>
            <a:r>
              <a:rPr lang="en-US" sz="2000">
                <a:solidFill>
                  <a:schemeClr val="dk1"/>
                </a:solidFill>
              </a:rPr>
              <a:t>someone dies from heart disease and stroke</a:t>
            </a:r>
            <a:endParaRPr/>
          </a:p>
          <a:p>
            <a:pPr marL="228600" lvl="0" indent="-228600" algn="l" rtl="0">
              <a:lnSpc>
                <a:spcPct val="90000"/>
              </a:lnSpc>
              <a:spcBef>
                <a:spcPts val="1000"/>
              </a:spcBef>
              <a:spcAft>
                <a:spcPts val="0"/>
              </a:spcAft>
              <a:buClr>
                <a:schemeClr val="dk1"/>
              </a:buClr>
              <a:buSzPts val="2000"/>
              <a:buChar char="•"/>
            </a:pPr>
            <a:r>
              <a:rPr lang="en-US" sz="2000">
                <a:solidFill>
                  <a:schemeClr val="dk1"/>
                </a:solidFill>
              </a:rPr>
              <a:t>Each year </a:t>
            </a:r>
            <a:r>
              <a:rPr lang="en-US" sz="2000" b="1" u="sng">
                <a:solidFill>
                  <a:srgbClr val="FF0000"/>
                </a:solidFill>
              </a:rPr>
              <a:t>785,000</a:t>
            </a:r>
            <a:r>
              <a:rPr lang="en-US" sz="2000">
                <a:solidFill>
                  <a:schemeClr val="dk1"/>
                </a:solidFill>
              </a:rPr>
              <a:t> Americans will have their </a:t>
            </a:r>
            <a:r>
              <a:rPr lang="en-US" sz="2000" b="1" i="1" u="sng">
                <a:solidFill>
                  <a:srgbClr val="FF0000"/>
                </a:solidFill>
              </a:rPr>
              <a:t>1</a:t>
            </a:r>
            <a:r>
              <a:rPr lang="en-US" sz="2000" b="1" i="1" u="sng" baseline="30000">
                <a:solidFill>
                  <a:srgbClr val="FF0000"/>
                </a:solidFill>
              </a:rPr>
              <a:t>st</a:t>
            </a:r>
            <a:r>
              <a:rPr lang="en-US" sz="2000">
                <a:solidFill>
                  <a:schemeClr val="dk1"/>
                </a:solidFill>
              </a:rPr>
              <a:t> heart attac</a:t>
            </a:r>
            <a:endParaRPr sz="2000">
              <a:solidFill>
                <a:schemeClr val="dk1"/>
              </a:solidFill>
            </a:endParaRPr>
          </a:p>
          <a:p>
            <a:pPr marL="228600" lvl="0" indent="-228600" algn="l" rtl="0">
              <a:lnSpc>
                <a:spcPct val="90000"/>
              </a:lnSpc>
              <a:spcBef>
                <a:spcPts val="1000"/>
              </a:spcBef>
              <a:spcAft>
                <a:spcPts val="0"/>
              </a:spcAft>
              <a:buClr>
                <a:schemeClr val="dk1"/>
              </a:buClr>
              <a:buSzPts val="2000"/>
              <a:buChar char="•"/>
            </a:pPr>
            <a:r>
              <a:rPr lang="en-US" sz="2000">
                <a:solidFill>
                  <a:schemeClr val="dk1"/>
                </a:solidFill>
              </a:rPr>
              <a:t>Each year </a:t>
            </a:r>
            <a:r>
              <a:rPr lang="en-US" sz="2000" b="1" u="sng">
                <a:solidFill>
                  <a:srgbClr val="FF0000"/>
                </a:solidFill>
              </a:rPr>
              <a:t>470,000</a:t>
            </a:r>
            <a:r>
              <a:rPr lang="en-US" sz="2000">
                <a:solidFill>
                  <a:schemeClr val="dk1"/>
                </a:solidFill>
              </a:rPr>
              <a:t> will have their</a:t>
            </a:r>
            <a:r>
              <a:rPr lang="en-US" sz="2000" b="1" i="1" u="sng">
                <a:solidFill>
                  <a:srgbClr val="FF0000"/>
                </a:solidFill>
              </a:rPr>
              <a:t> 2</a:t>
            </a:r>
            <a:r>
              <a:rPr lang="en-US" sz="2000" b="1" i="1" u="sng" baseline="30000">
                <a:solidFill>
                  <a:srgbClr val="FF0000"/>
                </a:solidFill>
              </a:rPr>
              <a:t>nd</a:t>
            </a:r>
            <a:r>
              <a:rPr lang="en-US" sz="2000" b="1" i="1" u="sng">
                <a:solidFill>
                  <a:srgbClr val="FF0000"/>
                </a:solidFill>
              </a:rPr>
              <a:t> </a:t>
            </a:r>
            <a:r>
              <a:rPr lang="en-US" sz="2000">
                <a:solidFill>
                  <a:schemeClr val="dk1"/>
                </a:solidFill>
              </a:rPr>
              <a:t>heart attack</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2475"/>
        <p:cNvGrpSpPr/>
        <p:nvPr/>
      </p:nvGrpSpPr>
      <p:grpSpPr>
        <a:xfrm>
          <a:off x="0" y="0"/>
          <a:ext cx="0" cy="0"/>
          <a:chOff x="0" y="0"/>
          <a:chExt cx="0" cy="0"/>
        </a:xfrm>
      </p:grpSpPr>
      <p:sp>
        <p:nvSpPr>
          <p:cNvPr id="2476" name="Google Shape;2476;p275"/>
          <p:cNvSpPr txBox="1">
            <a:spLocks noGrp="1"/>
          </p:cNvSpPr>
          <p:nvPr>
            <p:ph type="title"/>
          </p:nvPr>
        </p:nvSpPr>
        <p:spPr>
          <a:xfrm>
            <a:off x="6412091" y="501651"/>
            <a:ext cx="4395300" cy="17163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sz="5200"/>
              <a:t>Heart Health By The Numbers</a:t>
            </a:r>
            <a:endParaRPr/>
          </a:p>
        </p:txBody>
      </p:sp>
      <p:pic>
        <p:nvPicPr>
          <p:cNvPr id="2477" name="Google Shape;2477;p275" descr="Diagram&#10;&#10;Description automatically generated"/>
          <p:cNvPicPr preferRelativeResize="0"/>
          <p:nvPr/>
        </p:nvPicPr>
        <p:blipFill rotWithShape="1">
          <a:blip r:embed="rId3">
            <a:alphaModFix/>
          </a:blip>
          <a:srcRect/>
          <a:stretch/>
        </p:blipFill>
        <p:spPr>
          <a:xfrm>
            <a:off x="469697" y="299509"/>
            <a:ext cx="4840516" cy="6258983"/>
          </a:xfrm>
          <a:prstGeom prst="rect">
            <a:avLst/>
          </a:prstGeom>
          <a:noFill/>
          <a:ln>
            <a:noFill/>
          </a:ln>
        </p:spPr>
      </p:pic>
      <p:sp>
        <p:nvSpPr>
          <p:cNvPr id="2478" name="Google Shape;2478;p275"/>
          <p:cNvSpPr txBox="1">
            <a:spLocks noGrp="1"/>
          </p:cNvSpPr>
          <p:nvPr>
            <p:ph type="body" idx="1"/>
          </p:nvPr>
        </p:nvSpPr>
        <p:spPr>
          <a:xfrm>
            <a:off x="6392583" y="2645922"/>
            <a:ext cx="4434600" cy="3710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FF0000"/>
              </a:buClr>
              <a:buSzPts val="2000"/>
              <a:buChar char="•"/>
            </a:pPr>
            <a:r>
              <a:rPr lang="en-US" sz="2000" b="1">
                <a:solidFill>
                  <a:srgbClr val="FF0000"/>
                </a:solidFill>
              </a:rPr>
              <a:t>60% </a:t>
            </a:r>
            <a:r>
              <a:rPr lang="en-US" sz="2000">
                <a:solidFill>
                  <a:schemeClr val="dk1"/>
                </a:solidFill>
              </a:rPr>
              <a:t>of adults DO NOT know their BPs and Cholesterol levels</a:t>
            </a:r>
            <a:endParaRPr/>
          </a:p>
          <a:p>
            <a:pPr marL="228600" lvl="0" indent="-228600" algn="l" rtl="0">
              <a:lnSpc>
                <a:spcPct val="90000"/>
              </a:lnSpc>
              <a:spcBef>
                <a:spcPts val="1000"/>
              </a:spcBef>
              <a:spcAft>
                <a:spcPts val="0"/>
              </a:spcAft>
              <a:buClr>
                <a:srgbClr val="FF0000"/>
              </a:buClr>
              <a:buSzPts val="2000"/>
              <a:buChar char="•"/>
            </a:pPr>
            <a:r>
              <a:rPr lang="en-US" sz="2000" b="1">
                <a:solidFill>
                  <a:srgbClr val="FF0000"/>
                </a:solidFill>
              </a:rPr>
              <a:t>72 % </a:t>
            </a:r>
            <a:r>
              <a:rPr lang="en-US" sz="2000">
                <a:solidFill>
                  <a:schemeClr val="dk1"/>
                </a:solidFill>
              </a:rPr>
              <a:t>DO NOT consider themselves at risk for heart disease</a:t>
            </a:r>
            <a:endParaRPr/>
          </a:p>
          <a:p>
            <a:pPr marL="228600" lvl="0" indent="-228600" algn="l" rtl="0">
              <a:lnSpc>
                <a:spcPct val="90000"/>
              </a:lnSpc>
              <a:spcBef>
                <a:spcPts val="1000"/>
              </a:spcBef>
              <a:spcAft>
                <a:spcPts val="0"/>
              </a:spcAft>
              <a:buClr>
                <a:srgbClr val="FF0000"/>
              </a:buClr>
              <a:buSzPts val="2000"/>
              <a:buChar char="•"/>
            </a:pPr>
            <a:r>
              <a:rPr lang="en-US" sz="2000" b="1">
                <a:solidFill>
                  <a:srgbClr val="FF0000"/>
                </a:solidFill>
              </a:rPr>
              <a:t>58% </a:t>
            </a:r>
            <a:r>
              <a:rPr lang="en-US" sz="2000">
                <a:solidFill>
                  <a:schemeClr val="dk1"/>
                </a:solidFill>
              </a:rPr>
              <a:t>put NO effort into improving their heart health</a:t>
            </a:r>
            <a:endParaRPr/>
          </a:p>
          <a:p>
            <a:pPr marL="228600" lvl="0" indent="-228600" algn="l" rtl="0">
              <a:lnSpc>
                <a:spcPct val="90000"/>
              </a:lnSpc>
              <a:spcBef>
                <a:spcPts val="1000"/>
              </a:spcBef>
              <a:spcAft>
                <a:spcPts val="0"/>
              </a:spcAft>
              <a:buClr>
                <a:srgbClr val="FF0000"/>
              </a:buClr>
              <a:buSzPts val="2000"/>
              <a:buChar char="•"/>
            </a:pPr>
            <a:r>
              <a:rPr lang="en-US" sz="2000" b="1">
                <a:solidFill>
                  <a:srgbClr val="FF0000"/>
                </a:solidFill>
              </a:rPr>
              <a:t>83% </a:t>
            </a:r>
            <a:r>
              <a:rPr lang="en-US" sz="2000">
                <a:solidFill>
                  <a:schemeClr val="dk1"/>
                </a:solidFill>
              </a:rPr>
              <a:t>are NOT motivated to prevent heart attacks and stroke</a:t>
            </a:r>
            <a:endParaRPr/>
          </a:p>
          <a:p>
            <a:pPr marL="228600" lvl="0" indent="-228600" algn="l" rtl="0">
              <a:lnSpc>
                <a:spcPct val="90000"/>
              </a:lnSpc>
              <a:spcBef>
                <a:spcPts val="1000"/>
              </a:spcBef>
              <a:spcAft>
                <a:spcPts val="0"/>
              </a:spcAft>
              <a:buClr>
                <a:srgbClr val="FF0000"/>
              </a:buClr>
              <a:buSzPts val="2000"/>
              <a:buChar char="•"/>
            </a:pPr>
            <a:r>
              <a:rPr lang="en-US" sz="2000" b="1">
                <a:solidFill>
                  <a:srgbClr val="FF0000"/>
                </a:solidFill>
              </a:rPr>
              <a:t>99% </a:t>
            </a:r>
            <a:r>
              <a:rPr lang="en-US" sz="2000">
                <a:solidFill>
                  <a:schemeClr val="dk1"/>
                </a:solidFill>
              </a:rPr>
              <a:t>of Americans need to improve their heart health</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82"/>
        <p:cNvGrpSpPr/>
        <p:nvPr/>
      </p:nvGrpSpPr>
      <p:grpSpPr>
        <a:xfrm>
          <a:off x="0" y="0"/>
          <a:ext cx="0" cy="0"/>
          <a:chOff x="0" y="0"/>
          <a:chExt cx="0" cy="0"/>
        </a:xfrm>
      </p:grpSpPr>
      <p:sp>
        <p:nvSpPr>
          <p:cNvPr id="2483" name="Google Shape;2483;p27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84" name="Google Shape;2484;p276"/>
          <p:cNvSpPr/>
          <p:nvPr/>
        </p:nvSpPr>
        <p:spPr>
          <a:xfrm>
            <a:off x="321732" y="321733"/>
            <a:ext cx="11546828" cy="6214534"/>
          </a:xfrm>
          <a:custGeom>
            <a:avLst/>
            <a:gdLst/>
            <a:ahLst/>
            <a:cxnLst/>
            <a:rect l="l" t="t" r="r" b="b"/>
            <a:pathLst>
              <a:path w="11546828" h="6214534" extrusionOk="0">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rgbClr val="7F7F7F">
              <a:alpha val="2470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85" name="Google Shape;2485;p276"/>
          <p:cNvSpPr/>
          <p:nvPr/>
        </p:nvSpPr>
        <p:spPr>
          <a:xfrm flipH="1">
            <a:off x="8576660" y="3335867"/>
            <a:ext cx="329190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86" name="Google Shape;2486;p276"/>
          <p:cNvSpPr/>
          <p:nvPr/>
        </p:nvSpPr>
        <p:spPr>
          <a:xfrm>
            <a:off x="641774" y="623275"/>
            <a:ext cx="10905000" cy="5607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87" name="Google Shape;2487;p276"/>
          <p:cNvSpPr txBox="1">
            <a:spLocks noGrp="1"/>
          </p:cNvSpPr>
          <p:nvPr>
            <p:ph type="title"/>
          </p:nvPr>
        </p:nvSpPr>
        <p:spPr>
          <a:xfrm>
            <a:off x="1006900" y="1188637"/>
            <a:ext cx="31413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100"/>
              <a:buFont typeface="Arial"/>
              <a:buNone/>
            </a:pPr>
            <a:r>
              <a:rPr lang="en-US" sz="4100"/>
              <a:t>Resuscitation FAQs</a:t>
            </a:r>
            <a:endParaRPr/>
          </a:p>
        </p:txBody>
      </p:sp>
      <p:cxnSp>
        <p:nvCxnSpPr>
          <p:cNvPr id="2488" name="Google Shape;2488;p276"/>
          <p:cNvCxnSpPr/>
          <p:nvPr/>
        </p:nvCxnSpPr>
        <p:spPr>
          <a:xfrm>
            <a:off x="4654296" y="1852863"/>
            <a:ext cx="0" cy="3236400"/>
          </a:xfrm>
          <a:prstGeom prst="straightConnector1">
            <a:avLst/>
          </a:prstGeom>
          <a:noFill/>
          <a:ln w="19050" cap="sq" cmpd="sng">
            <a:solidFill>
              <a:srgbClr val="3F3F3F"/>
            </a:solidFill>
            <a:prstDash val="solid"/>
            <a:miter lim="800000"/>
            <a:headEnd type="none" w="sm" len="sm"/>
            <a:tailEnd type="none" w="sm" len="sm"/>
          </a:ln>
        </p:spPr>
      </p:cxnSp>
      <p:sp>
        <p:nvSpPr>
          <p:cNvPr id="2489" name="Google Shape;2489;p276"/>
          <p:cNvSpPr txBox="1">
            <a:spLocks noGrp="1"/>
          </p:cNvSpPr>
          <p:nvPr>
            <p:ph type="body" idx="1"/>
          </p:nvPr>
        </p:nvSpPr>
        <p:spPr>
          <a:xfrm>
            <a:off x="5138928" y="1338729"/>
            <a:ext cx="4795500" cy="418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r>
              <a:rPr lang="en-US" sz="2400" b="1"/>
              <a:t>Skill EROSION</a:t>
            </a:r>
            <a:endParaRPr/>
          </a:p>
          <a:p>
            <a:pPr marL="0" lvl="0" indent="0" algn="l" rtl="0">
              <a:lnSpc>
                <a:spcPct val="90000"/>
              </a:lnSpc>
              <a:spcBef>
                <a:spcPts val="1000"/>
              </a:spcBef>
              <a:spcAft>
                <a:spcPts val="0"/>
              </a:spcAft>
              <a:buClr>
                <a:schemeClr val="dk1"/>
              </a:buClr>
              <a:buSzPts val="2400"/>
              <a:buNone/>
            </a:pPr>
            <a:r>
              <a:rPr lang="en-US" sz="2400"/>
              <a:t>“Rescuers in the workplace should practice every 4 to 6 weeks, if at all possible”</a:t>
            </a:r>
            <a:endParaRPr/>
          </a:p>
          <a:p>
            <a:pPr marL="0" lvl="0" indent="0" algn="l" rtl="0">
              <a:lnSpc>
                <a:spcPct val="90000"/>
              </a:lnSpc>
              <a:spcBef>
                <a:spcPts val="1000"/>
              </a:spcBef>
              <a:spcAft>
                <a:spcPts val="0"/>
              </a:spcAft>
              <a:buClr>
                <a:schemeClr val="dk1"/>
              </a:buClr>
              <a:buSzPts val="2400"/>
              <a:buNone/>
            </a:pPr>
            <a:r>
              <a:rPr lang="en-US" sz="2400"/>
              <a:t> 	- Mary Fran Hazinski</a:t>
            </a:r>
            <a:endParaRPr sz="2400"/>
          </a:p>
          <a:p>
            <a:pPr marL="0" lvl="0" indent="0" algn="l" rtl="0">
              <a:lnSpc>
                <a:spcPct val="100000"/>
              </a:lnSpc>
              <a:spcBef>
                <a:spcPts val="1000"/>
              </a:spcBef>
              <a:spcAft>
                <a:spcPts val="0"/>
              </a:spcAft>
              <a:buClr>
                <a:schemeClr val="dk1"/>
              </a:buClr>
              <a:buSzPts val="2400"/>
              <a:buNone/>
            </a:pPr>
            <a:r>
              <a:rPr lang="en-US" sz="2400"/>
              <a:t>	</a:t>
            </a:r>
            <a:r>
              <a:rPr lang="en-US" sz="1600"/>
              <a:t>Senior Science Editor for the Emergency 	Cardiovascular Care for the AHA</a:t>
            </a:r>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93"/>
        <p:cNvGrpSpPr/>
        <p:nvPr/>
      </p:nvGrpSpPr>
      <p:grpSpPr>
        <a:xfrm>
          <a:off x="0" y="0"/>
          <a:ext cx="0" cy="0"/>
          <a:chOff x="0" y="0"/>
          <a:chExt cx="0" cy="0"/>
        </a:xfrm>
      </p:grpSpPr>
      <p:sp>
        <p:nvSpPr>
          <p:cNvPr id="2494" name="Google Shape;2494;p27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95" name="Google Shape;2495;p277"/>
          <p:cNvSpPr/>
          <p:nvPr/>
        </p:nvSpPr>
        <p:spPr>
          <a:xfrm>
            <a:off x="321732" y="321733"/>
            <a:ext cx="11546828" cy="6214534"/>
          </a:xfrm>
          <a:custGeom>
            <a:avLst/>
            <a:gdLst/>
            <a:ahLst/>
            <a:cxnLst/>
            <a:rect l="l" t="t" r="r" b="b"/>
            <a:pathLst>
              <a:path w="11546828" h="6214534" extrusionOk="0">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rgbClr val="7F7F7F">
              <a:alpha val="2470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96" name="Google Shape;2496;p277"/>
          <p:cNvSpPr/>
          <p:nvPr/>
        </p:nvSpPr>
        <p:spPr>
          <a:xfrm flipH="1">
            <a:off x="8576660" y="3335867"/>
            <a:ext cx="329190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97" name="Google Shape;2497;p277"/>
          <p:cNvSpPr/>
          <p:nvPr/>
        </p:nvSpPr>
        <p:spPr>
          <a:xfrm>
            <a:off x="641774" y="623275"/>
            <a:ext cx="10905000" cy="5607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498" name="Google Shape;2498;p277"/>
          <p:cNvSpPr txBox="1">
            <a:spLocks noGrp="1"/>
          </p:cNvSpPr>
          <p:nvPr>
            <p:ph type="title"/>
          </p:nvPr>
        </p:nvSpPr>
        <p:spPr>
          <a:xfrm>
            <a:off x="1006900" y="1188637"/>
            <a:ext cx="31413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100"/>
              <a:buFont typeface="Arial"/>
              <a:buNone/>
            </a:pPr>
            <a:r>
              <a:rPr lang="en-US" sz="4100"/>
              <a:t>Resuscitation FAQs</a:t>
            </a:r>
            <a:endParaRPr/>
          </a:p>
        </p:txBody>
      </p:sp>
      <p:cxnSp>
        <p:nvCxnSpPr>
          <p:cNvPr id="2499" name="Google Shape;2499;p277"/>
          <p:cNvCxnSpPr/>
          <p:nvPr/>
        </p:nvCxnSpPr>
        <p:spPr>
          <a:xfrm>
            <a:off x="4654296" y="1852863"/>
            <a:ext cx="0" cy="3236400"/>
          </a:xfrm>
          <a:prstGeom prst="straightConnector1">
            <a:avLst/>
          </a:prstGeom>
          <a:noFill/>
          <a:ln w="19050" cap="sq" cmpd="sng">
            <a:solidFill>
              <a:srgbClr val="3F3F3F"/>
            </a:solidFill>
            <a:prstDash val="solid"/>
            <a:miter lim="800000"/>
            <a:headEnd type="none" w="sm" len="sm"/>
            <a:tailEnd type="none" w="sm" len="sm"/>
          </a:ln>
        </p:spPr>
      </p:cxnSp>
      <p:sp>
        <p:nvSpPr>
          <p:cNvPr id="2500" name="Google Shape;2500;p277"/>
          <p:cNvSpPr txBox="1">
            <a:spLocks noGrp="1"/>
          </p:cNvSpPr>
          <p:nvPr>
            <p:ph type="body" idx="1"/>
          </p:nvPr>
        </p:nvSpPr>
        <p:spPr>
          <a:xfrm>
            <a:off x="5138928" y="1338729"/>
            <a:ext cx="4795500" cy="418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r>
              <a:rPr lang="en-US" sz="2400" b="1"/>
              <a:t>Skill EROSION:</a:t>
            </a:r>
            <a:endParaRPr/>
          </a:p>
          <a:p>
            <a:pPr marL="0" lvl="0" indent="0" algn="l" rtl="0">
              <a:lnSpc>
                <a:spcPct val="90000"/>
              </a:lnSpc>
              <a:spcBef>
                <a:spcPts val="1000"/>
              </a:spcBef>
              <a:spcAft>
                <a:spcPts val="0"/>
              </a:spcAft>
              <a:buClr>
                <a:schemeClr val="dk1"/>
              </a:buClr>
              <a:buSzPts val="2400"/>
              <a:buNone/>
            </a:pPr>
            <a:r>
              <a:rPr lang="en-US" sz="2400" b="1"/>
              <a:t>Infrequent training intervals</a:t>
            </a:r>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04"/>
        <p:cNvGrpSpPr/>
        <p:nvPr/>
      </p:nvGrpSpPr>
      <p:grpSpPr>
        <a:xfrm>
          <a:off x="0" y="0"/>
          <a:ext cx="0" cy="0"/>
          <a:chOff x="0" y="0"/>
          <a:chExt cx="0" cy="0"/>
        </a:xfrm>
      </p:grpSpPr>
      <p:sp>
        <p:nvSpPr>
          <p:cNvPr id="2505" name="Google Shape;2505;p278"/>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06" name="Google Shape;2506;p278"/>
          <p:cNvSpPr txBox="1">
            <a:spLocks noGrp="1"/>
          </p:cNvSpPr>
          <p:nvPr>
            <p:ph type="title"/>
          </p:nvPr>
        </p:nvSpPr>
        <p:spPr>
          <a:xfrm>
            <a:off x="9267909" y="2023110"/>
            <a:ext cx="2469600" cy="2846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sz="3700">
                <a:solidFill>
                  <a:schemeClr val="dk1"/>
                </a:solidFill>
                <a:latin typeface="Arial"/>
                <a:ea typeface="Arial"/>
                <a:cs typeface="Arial"/>
                <a:sym typeface="Arial"/>
              </a:rPr>
              <a:t>Typical skill decay with training every 2 years</a:t>
            </a:r>
            <a:endParaRPr/>
          </a:p>
        </p:txBody>
      </p:sp>
      <p:sp>
        <p:nvSpPr>
          <p:cNvPr id="2507" name="Google Shape;2507;p278"/>
          <p:cNvSpPr/>
          <p:nvPr/>
        </p:nvSpPr>
        <p:spPr>
          <a:xfrm rot="-5400000">
            <a:off x="3433952" y="-827134"/>
            <a:ext cx="1715400" cy="8583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08" name="Google Shape;2508;p278"/>
          <p:cNvSpPr/>
          <p:nvPr/>
        </p:nvSpPr>
        <p:spPr>
          <a:xfrm>
            <a:off x="302085" y="664308"/>
            <a:ext cx="8082600" cy="56004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509" name="Google Shape;2509;p278" descr="Histogram&#10;&#10;Description automatically generated"/>
          <p:cNvPicPr preferRelativeResize="0">
            <a:picLocks noGrp="1"/>
          </p:cNvPicPr>
          <p:nvPr>
            <p:ph type="body" idx="1"/>
          </p:nvPr>
        </p:nvPicPr>
        <p:blipFill rotWithShape="1">
          <a:blip r:embed="rId3">
            <a:alphaModFix/>
          </a:blip>
          <a:srcRect/>
          <a:stretch/>
        </p:blipFill>
        <p:spPr>
          <a:xfrm>
            <a:off x="639848" y="858525"/>
            <a:ext cx="7419000" cy="5211900"/>
          </a:xfrm>
          <a:prstGeom prst="rect">
            <a:avLst/>
          </a:prstGeom>
          <a:noFill/>
          <a:ln>
            <a:noFill/>
          </a:ln>
        </p:spPr>
      </p:pic>
      <p:sp>
        <p:nvSpPr>
          <p:cNvPr id="2510" name="Google Shape;2510;p278"/>
          <p:cNvSpPr/>
          <p:nvPr/>
        </p:nvSpPr>
        <p:spPr>
          <a:xfrm rot="5400000">
            <a:off x="7950474" y="3392052"/>
            <a:ext cx="17190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840"/>
        <p:cNvGrpSpPr/>
        <p:nvPr/>
      </p:nvGrpSpPr>
      <p:grpSpPr>
        <a:xfrm>
          <a:off x="0" y="0"/>
          <a:ext cx="0" cy="0"/>
          <a:chOff x="0" y="0"/>
          <a:chExt cx="0" cy="0"/>
        </a:xfrm>
      </p:grpSpPr>
      <p:sp>
        <p:nvSpPr>
          <p:cNvPr id="841" name="Google Shape;841;p126"/>
          <p:cNvSpPr txBox="1"/>
          <p:nvPr/>
        </p:nvSpPr>
        <p:spPr>
          <a:xfrm>
            <a:off x="1359750" y="5620025"/>
            <a:ext cx="108324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200" b="1">
                <a:solidFill>
                  <a:srgbClr val="0C343D"/>
                </a:solidFill>
                <a:latin typeface="Corbel"/>
                <a:ea typeface="Corbel"/>
                <a:cs typeface="Corbel"/>
                <a:sym typeface="Corbel"/>
              </a:rPr>
              <a:t>Violeta Lopez, GN’71, RN, MNA, MPET, PhD, FACN</a:t>
            </a:r>
            <a:endParaRPr sz="2500" b="1">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Font typeface="Arial"/>
              <a:buNone/>
            </a:pPr>
            <a:endParaRPr sz="22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842" name="Google Shape;842;p126"/>
          <p:cNvSpPr/>
          <p:nvPr/>
        </p:nvSpPr>
        <p:spPr>
          <a:xfrm>
            <a:off x="1099675" y="352275"/>
            <a:ext cx="108891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3900" b="1">
                <a:solidFill>
                  <a:srgbClr val="0C343D"/>
                </a:solidFill>
                <a:latin typeface="Corbel"/>
                <a:ea typeface="Corbel"/>
                <a:cs typeface="Corbel"/>
                <a:sym typeface="Corbel"/>
              </a:rPr>
              <a:t>   </a:t>
            </a:r>
            <a:r>
              <a:rPr lang="en-US" sz="5000" b="1">
                <a:solidFill>
                  <a:srgbClr val="0C343D"/>
                </a:solidFill>
                <a:latin typeface="Corbel"/>
                <a:ea typeface="Corbel"/>
                <a:cs typeface="Corbel"/>
                <a:sym typeface="Corbel"/>
              </a:rPr>
              <a:t>2021 Distinguished JVSMOH Awardee</a:t>
            </a:r>
            <a:endParaRPr sz="5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1700" b="1">
                <a:solidFill>
                  <a:srgbClr val="0C343D"/>
                </a:solidFill>
                <a:latin typeface="Corbel"/>
                <a:ea typeface="Corbel"/>
                <a:cs typeface="Corbel"/>
                <a:sym typeface="Corbel"/>
              </a:rPr>
              <a:t>        </a:t>
            </a:r>
            <a:r>
              <a:rPr lang="en-US" b="1">
                <a:solidFill>
                  <a:srgbClr val="0C343D"/>
                </a:solidFill>
                <a:latin typeface="Corbel"/>
                <a:ea typeface="Corbel"/>
                <a:cs typeface="Corbel"/>
                <a:sym typeface="Corbel"/>
              </a:rPr>
              <a:t>                     </a:t>
            </a:r>
            <a:r>
              <a:rPr lang="en-US" sz="2400" b="1">
                <a:solidFill>
                  <a:srgbClr val="0C343D"/>
                </a:solidFill>
                <a:latin typeface="Corbel"/>
                <a:ea typeface="Corbel"/>
                <a:cs typeface="Corbel"/>
                <a:sym typeface="Corbel"/>
              </a:rPr>
              <a:t> Medallium Honoris Servitium Pro Patriae et Humanitate</a:t>
            </a:r>
            <a:endParaRPr sz="2400" b="1">
              <a:solidFill>
                <a:srgbClr val="0C343D"/>
              </a:solidFill>
              <a:latin typeface="Corbel"/>
              <a:ea typeface="Corbel"/>
              <a:cs typeface="Corbel"/>
              <a:sym typeface="Corbel"/>
            </a:endParaRPr>
          </a:p>
        </p:txBody>
      </p:sp>
      <p:sp>
        <p:nvSpPr>
          <p:cNvPr id="843" name="Google Shape;843;p126"/>
          <p:cNvSpPr txBox="1"/>
          <p:nvPr/>
        </p:nvSpPr>
        <p:spPr>
          <a:xfrm>
            <a:off x="2472400" y="5412125"/>
            <a:ext cx="7216200" cy="585000"/>
          </a:xfrm>
          <a:prstGeom prst="rect">
            <a:avLst/>
          </a:prstGeom>
          <a:noFill/>
          <a:ln>
            <a:noFill/>
          </a:ln>
        </p:spPr>
        <p:txBody>
          <a:bodyPr spcFirstLastPara="1" wrap="square" lIns="45700" tIns="45700" rIns="45700" bIns="45700" anchor="ctr" anchorCtr="0">
            <a:spAutoFit/>
          </a:bodyPr>
          <a:lstStyle/>
          <a:p>
            <a:pPr marL="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t>
            </a:r>
            <a:endParaRPr sz="3200">
              <a:solidFill>
                <a:srgbClr val="0C343D"/>
              </a:solidFill>
              <a:latin typeface="Times New Roman"/>
              <a:ea typeface="Times New Roman"/>
              <a:cs typeface="Times New Roman"/>
              <a:sym typeface="Times New Roman"/>
            </a:endParaRPr>
          </a:p>
        </p:txBody>
      </p:sp>
      <p:pic>
        <p:nvPicPr>
          <p:cNvPr id="844" name="Google Shape;844;p126"/>
          <p:cNvPicPr preferRelativeResize="0"/>
          <p:nvPr/>
        </p:nvPicPr>
        <p:blipFill>
          <a:blip r:embed="rId3">
            <a:alphaModFix amt="87000"/>
          </a:blip>
          <a:stretch>
            <a:fillRect/>
          </a:stretch>
        </p:blipFill>
        <p:spPr>
          <a:xfrm>
            <a:off x="5137775" y="1951150"/>
            <a:ext cx="2632251" cy="3284342"/>
          </a:xfrm>
          <a:prstGeom prst="rect">
            <a:avLst/>
          </a:prstGeom>
          <a:noFill/>
          <a:ln>
            <a:noFill/>
          </a:ln>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4"/>
        <p:cNvGrpSpPr/>
        <p:nvPr/>
      </p:nvGrpSpPr>
      <p:grpSpPr>
        <a:xfrm>
          <a:off x="0" y="0"/>
          <a:ext cx="0" cy="0"/>
          <a:chOff x="0" y="0"/>
          <a:chExt cx="0" cy="0"/>
        </a:xfrm>
      </p:grpSpPr>
      <p:sp>
        <p:nvSpPr>
          <p:cNvPr id="2515" name="Google Shape;2515;p27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16" name="Google Shape;2516;p279"/>
          <p:cNvSpPr/>
          <p:nvPr/>
        </p:nvSpPr>
        <p:spPr>
          <a:xfrm>
            <a:off x="321732" y="321733"/>
            <a:ext cx="11546828" cy="6214534"/>
          </a:xfrm>
          <a:custGeom>
            <a:avLst/>
            <a:gdLst/>
            <a:ahLst/>
            <a:cxnLst/>
            <a:rect l="l" t="t" r="r" b="b"/>
            <a:pathLst>
              <a:path w="11546828" h="6214534" extrusionOk="0">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rgbClr val="7F7F7F">
              <a:alpha val="2470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17" name="Google Shape;2517;p279"/>
          <p:cNvSpPr/>
          <p:nvPr/>
        </p:nvSpPr>
        <p:spPr>
          <a:xfrm flipH="1">
            <a:off x="8576660" y="3335867"/>
            <a:ext cx="329190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18" name="Google Shape;2518;p279"/>
          <p:cNvSpPr/>
          <p:nvPr/>
        </p:nvSpPr>
        <p:spPr>
          <a:xfrm>
            <a:off x="641774" y="623275"/>
            <a:ext cx="10905000" cy="5607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19" name="Google Shape;2519;p279"/>
          <p:cNvSpPr txBox="1">
            <a:spLocks noGrp="1"/>
          </p:cNvSpPr>
          <p:nvPr>
            <p:ph type="title"/>
          </p:nvPr>
        </p:nvSpPr>
        <p:spPr>
          <a:xfrm>
            <a:off x="1006900" y="1188637"/>
            <a:ext cx="31413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100"/>
              <a:buFont typeface="Arial"/>
              <a:buNone/>
            </a:pPr>
            <a:r>
              <a:rPr lang="en-US" sz="4100"/>
              <a:t>Resuscitation FAQs</a:t>
            </a:r>
            <a:endParaRPr/>
          </a:p>
        </p:txBody>
      </p:sp>
      <p:cxnSp>
        <p:nvCxnSpPr>
          <p:cNvPr id="2520" name="Google Shape;2520;p279"/>
          <p:cNvCxnSpPr/>
          <p:nvPr/>
        </p:nvCxnSpPr>
        <p:spPr>
          <a:xfrm>
            <a:off x="4654296" y="1852863"/>
            <a:ext cx="0" cy="3236400"/>
          </a:xfrm>
          <a:prstGeom prst="straightConnector1">
            <a:avLst/>
          </a:prstGeom>
          <a:noFill/>
          <a:ln w="19050" cap="sq" cmpd="sng">
            <a:solidFill>
              <a:srgbClr val="3F3F3F"/>
            </a:solidFill>
            <a:prstDash val="solid"/>
            <a:miter lim="800000"/>
            <a:headEnd type="none" w="sm" len="sm"/>
            <a:tailEnd type="none" w="sm" len="sm"/>
          </a:ln>
        </p:spPr>
      </p:cxnSp>
      <p:sp>
        <p:nvSpPr>
          <p:cNvPr id="2521" name="Google Shape;2521;p279"/>
          <p:cNvSpPr txBox="1">
            <a:spLocks noGrp="1"/>
          </p:cNvSpPr>
          <p:nvPr>
            <p:ph type="body" idx="1"/>
          </p:nvPr>
        </p:nvSpPr>
        <p:spPr>
          <a:xfrm>
            <a:off x="5138928" y="1338729"/>
            <a:ext cx="4795500" cy="418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r>
              <a:rPr lang="en-US" sz="2400" b="1"/>
              <a:t>Skill EROSION:</a:t>
            </a:r>
            <a:endParaRPr/>
          </a:p>
          <a:p>
            <a:pPr marL="0" lvl="0" indent="0" algn="l" rtl="0">
              <a:lnSpc>
                <a:spcPct val="90000"/>
              </a:lnSpc>
              <a:spcBef>
                <a:spcPts val="1000"/>
              </a:spcBef>
              <a:spcAft>
                <a:spcPts val="0"/>
              </a:spcAft>
              <a:buClr>
                <a:schemeClr val="dk1"/>
              </a:buClr>
              <a:buSzPts val="2400"/>
              <a:buNone/>
            </a:pPr>
            <a:r>
              <a:rPr lang="en-US" sz="2400" b="1"/>
              <a:t>Healthcare provider’s skill retention</a:t>
            </a:r>
            <a:endParaRPr/>
          </a:p>
          <a:p>
            <a:pPr marL="0" lvl="0" indent="0" algn="l" rtl="0">
              <a:lnSpc>
                <a:spcPct val="90000"/>
              </a:lnSpc>
              <a:spcBef>
                <a:spcPts val="1000"/>
              </a:spcBef>
              <a:spcAft>
                <a:spcPts val="0"/>
              </a:spcAft>
              <a:buClr>
                <a:schemeClr val="dk1"/>
              </a:buClr>
              <a:buSzPts val="2400"/>
              <a:buNone/>
            </a:pPr>
            <a:r>
              <a:rPr lang="en-US" sz="2400" b="1"/>
              <a:t>Declines after 3 months of training</a:t>
            </a:r>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5"/>
        <p:cNvGrpSpPr/>
        <p:nvPr/>
      </p:nvGrpSpPr>
      <p:grpSpPr>
        <a:xfrm>
          <a:off x="0" y="0"/>
          <a:ext cx="0" cy="0"/>
          <a:chOff x="0" y="0"/>
          <a:chExt cx="0" cy="0"/>
        </a:xfrm>
      </p:grpSpPr>
      <p:sp>
        <p:nvSpPr>
          <p:cNvPr id="2526" name="Google Shape;2526;p28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27" name="Google Shape;2527;p280"/>
          <p:cNvSpPr/>
          <p:nvPr/>
        </p:nvSpPr>
        <p:spPr>
          <a:xfrm>
            <a:off x="321732" y="321733"/>
            <a:ext cx="11546828" cy="6214534"/>
          </a:xfrm>
          <a:custGeom>
            <a:avLst/>
            <a:gdLst/>
            <a:ahLst/>
            <a:cxnLst/>
            <a:rect l="l" t="t" r="r" b="b"/>
            <a:pathLst>
              <a:path w="11546828" h="6214534" extrusionOk="0">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rgbClr val="7F7F7F">
              <a:alpha val="2470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28" name="Google Shape;2528;p280"/>
          <p:cNvSpPr/>
          <p:nvPr/>
        </p:nvSpPr>
        <p:spPr>
          <a:xfrm flipH="1">
            <a:off x="8576660" y="3335867"/>
            <a:ext cx="329190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29" name="Google Shape;2529;p280"/>
          <p:cNvSpPr/>
          <p:nvPr/>
        </p:nvSpPr>
        <p:spPr>
          <a:xfrm>
            <a:off x="641774" y="623275"/>
            <a:ext cx="10905000" cy="5607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30" name="Google Shape;2530;p280"/>
          <p:cNvSpPr txBox="1">
            <a:spLocks noGrp="1"/>
          </p:cNvSpPr>
          <p:nvPr>
            <p:ph type="title"/>
          </p:nvPr>
        </p:nvSpPr>
        <p:spPr>
          <a:xfrm>
            <a:off x="1006900" y="1188637"/>
            <a:ext cx="31413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100"/>
              <a:buFont typeface="Arial"/>
              <a:buNone/>
            </a:pPr>
            <a:r>
              <a:rPr lang="en-US" sz="4100"/>
              <a:t>Resuscitation FAQs</a:t>
            </a:r>
            <a:endParaRPr/>
          </a:p>
        </p:txBody>
      </p:sp>
      <p:cxnSp>
        <p:nvCxnSpPr>
          <p:cNvPr id="2531" name="Google Shape;2531;p280"/>
          <p:cNvCxnSpPr/>
          <p:nvPr/>
        </p:nvCxnSpPr>
        <p:spPr>
          <a:xfrm>
            <a:off x="4654296" y="1852863"/>
            <a:ext cx="0" cy="3236400"/>
          </a:xfrm>
          <a:prstGeom prst="straightConnector1">
            <a:avLst/>
          </a:prstGeom>
          <a:noFill/>
          <a:ln w="19050" cap="sq" cmpd="sng">
            <a:solidFill>
              <a:srgbClr val="3F3F3F"/>
            </a:solidFill>
            <a:prstDash val="solid"/>
            <a:miter lim="800000"/>
            <a:headEnd type="none" w="sm" len="sm"/>
            <a:tailEnd type="none" w="sm" len="sm"/>
          </a:ln>
        </p:spPr>
      </p:cxnSp>
      <p:sp>
        <p:nvSpPr>
          <p:cNvPr id="2532" name="Google Shape;2532;p280"/>
          <p:cNvSpPr txBox="1">
            <a:spLocks noGrp="1"/>
          </p:cNvSpPr>
          <p:nvPr>
            <p:ph type="body" idx="1"/>
          </p:nvPr>
        </p:nvSpPr>
        <p:spPr>
          <a:xfrm>
            <a:off x="5138928" y="1338729"/>
            <a:ext cx="4795500" cy="418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r>
              <a:rPr lang="en-US" sz="2400" b="1"/>
              <a:t>Skill EROSION:</a:t>
            </a:r>
            <a:endParaRPr/>
          </a:p>
          <a:p>
            <a:pPr marL="0" lvl="0" indent="0" algn="l" rtl="0">
              <a:lnSpc>
                <a:spcPct val="90000"/>
              </a:lnSpc>
              <a:spcBef>
                <a:spcPts val="1000"/>
              </a:spcBef>
              <a:spcAft>
                <a:spcPts val="0"/>
              </a:spcAft>
              <a:buClr>
                <a:schemeClr val="dk1"/>
              </a:buClr>
              <a:buSzPts val="2400"/>
              <a:buNone/>
            </a:pPr>
            <a:r>
              <a:rPr lang="en-US" sz="2400" b="1"/>
              <a:t>Most healthcare providers DO NOT get the experience they need to maintain skills </a:t>
            </a:r>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6"/>
        <p:cNvGrpSpPr/>
        <p:nvPr/>
      </p:nvGrpSpPr>
      <p:grpSpPr>
        <a:xfrm>
          <a:off x="0" y="0"/>
          <a:ext cx="0" cy="0"/>
          <a:chOff x="0" y="0"/>
          <a:chExt cx="0" cy="0"/>
        </a:xfrm>
      </p:grpSpPr>
      <p:sp>
        <p:nvSpPr>
          <p:cNvPr id="2537" name="Google Shape;2537;p28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38" name="Google Shape;2538;p281"/>
          <p:cNvSpPr/>
          <p:nvPr/>
        </p:nvSpPr>
        <p:spPr>
          <a:xfrm>
            <a:off x="321732" y="321733"/>
            <a:ext cx="11546828" cy="6214534"/>
          </a:xfrm>
          <a:custGeom>
            <a:avLst/>
            <a:gdLst/>
            <a:ahLst/>
            <a:cxnLst/>
            <a:rect l="l" t="t" r="r" b="b"/>
            <a:pathLst>
              <a:path w="11546828" h="6214534" extrusionOk="0">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rgbClr val="7F7F7F">
              <a:alpha val="24709"/>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39" name="Google Shape;2539;p281"/>
          <p:cNvSpPr/>
          <p:nvPr/>
        </p:nvSpPr>
        <p:spPr>
          <a:xfrm flipH="1">
            <a:off x="8576660" y="3335867"/>
            <a:ext cx="329190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40" name="Google Shape;2540;p281"/>
          <p:cNvSpPr/>
          <p:nvPr/>
        </p:nvSpPr>
        <p:spPr>
          <a:xfrm>
            <a:off x="641774" y="623275"/>
            <a:ext cx="10905000" cy="5607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41" name="Google Shape;2541;p281"/>
          <p:cNvSpPr txBox="1">
            <a:spLocks noGrp="1"/>
          </p:cNvSpPr>
          <p:nvPr>
            <p:ph type="title"/>
          </p:nvPr>
        </p:nvSpPr>
        <p:spPr>
          <a:xfrm>
            <a:off x="1006900" y="1188637"/>
            <a:ext cx="3141300" cy="44808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100"/>
              <a:buFont typeface="Arial"/>
              <a:buNone/>
            </a:pPr>
            <a:r>
              <a:rPr lang="en-US" sz="4100"/>
              <a:t>Resuscitation Quality Improvement FAQs</a:t>
            </a:r>
            <a:endParaRPr/>
          </a:p>
        </p:txBody>
      </p:sp>
      <p:cxnSp>
        <p:nvCxnSpPr>
          <p:cNvPr id="2542" name="Google Shape;2542;p281"/>
          <p:cNvCxnSpPr/>
          <p:nvPr/>
        </p:nvCxnSpPr>
        <p:spPr>
          <a:xfrm>
            <a:off x="4654296" y="1852863"/>
            <a:ext cx="0" cy="3236400"/>
          </a:xfrm>
          <a:prstGeom prst="straightConnector1">
            <a:avLst/>
          </a:prstGeom>
          <a:noFill/>
          <a:ln w="19050" cap="sq" cmpd="sng">
            <a:solidFill>
              <a:srgbClr val="3F3F3F"/>
            </a:solidFill>
            <a:prstDash val="solid"/>
            <a:miter lim="800000"/>
            <a:headEnd type="none" w="sm" len="sm"/>
            <a:tailEnd type="none" w="sm" len="sm"/>
          </a:ln>
        </p:spPr>
      </p:cxnSp>
      <p:sp>
        <p:nvSpPr>
          <p:cNvPr id="2543" name="Google Shape;2543;p281"/>
          <p:cNvSpPr txBox="1">
            <a:spLocks noGrp="1"/>
          </p:cNvSpPr>
          <p:nvPr>
            <p:ph type="body" idx="1"/>
          </p:nvPr>
        </p:nvSpPr>
        <p:spPr>
          <a:xfrm>
            <a:off x="5138928" y="1338729"/>
            <a:ext cx="4795500" cy="418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r>
              <a:rPr lang="en-US" sz="2400" b="1"/>
              <a:t>Allows healthcare providers to training in short, frequent intervals</a:t>
            </a:r>
            <a:endParaRPr/>
          </a:p>
          <a:p>
            <a:pPr marL="0" lvl="0" indent="0" algn="l" rtl="0">
              <a:lnSpc>
                <a:spcPct val="90000"/>
              </a:lnSpc>
              <a:spcBef>
                <a:spcPts val="1000"/>
              </a:spcBef>
              <a:spcAft>
                <a:spcPts val="0"/>
              </a:spcAft>
              <a:buClr>
                <a:schemeClr val="dk1"/>
              </a:buClr>
              <a:buSzPts val="2400"/>
              <a:buNone/>
            </a:pPr>
            <a:r>
              <a:rPr lang="en-US" sz="2400" b="1"/>
              <a:t>“Low dose High-frequency intervals”</a:t>
            </a:r>
            <a:endParaRPr/>
          </a:p>
          <a:p>
            <a:pPr marL="0" lvl="0" indent="0" algn="l" rtl="0">
              <a:lnSpc>
                <a:spcPct val="90000"/>
              </a:lnSpc>
              <a:spcBef>
                <a:spcPts val="1000"/>
              </a:spcBef>
              <a:spcAft>
                <a:spcPts val="0"/>
              </a:spcAft>
              <a:buClr>
                <a:schemeClr val="dk1"/>
              </a:buClr>
              <a:buSzPts val="2400"/>
              <a:buNone/>
            </a:pPr>
            <a:endParaRPr sz="2400" b="1"/>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47"/>
        <p:cNvGrpSpPr/>
        <p:nvPr/>
      </p:nvGrpSpPr>
      <p:grpSpPr>
        <a:xfrm>
          <a:off x="0" y="0"/>
          <a:ext cx="0" cy="0"/>
          <a:chOff x="0" y="0"/>
          <a:chExt cx="0" cy="0"/>
        </a:xfrm>
      </p:grpSpPr>
      <p:sp>
        <p:nvSpPr>
          <p:cNvPr id="2548" name="Google Shape;2548;p282"/>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49" name="Google Shape;2549;p282"/>
          <p:cNvSpPr txBox="1">
            <a:spLocks noGrp="1"/>
          </p:cNvSpPr>
          <p:nvPr>
            <p:ph type="title"/>
          </p:nvPr>
        </p:nvSpPr>
        <p:spPr>
          <a:xfrm>
            <a:off x="645065" y="1463040"/>
            <a:ext cx="3796200" cy="2691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Arial"/>
              <a:buNone/>
            </a:pPr>
            <a:r>
              <a:rPr lang="en-US" sz="4800"/>
              <a:t>So WHY IQR?</a:t>
            </a:r>
            <a:endParaRPr/>
          </a:p>
        </p:txBody>
      </p:sp>
      <p:grpSp>
        <p:nvGrpSpPr>
          <p:cNvPr id="2550" name="Google Shape;2550;p282"/>
          <p:cNvGrpSpPr/>
          <p:nvPr/>
        </p:nvGrpSpPr>
        <p:grpSpPr>
          <a:xfrm>
            <a:off x="209668" y="4415002"/>
            <a:ext cx="11982331" cy="2087764"/>
            <a:chOff x="143164" y="5763486"/>
            <a:chExt cx="11982331" cy="739555"/>
          </a:xfrm>
        </p:grpSpPr>
        <p:sp>
          <p:nvSpPr>
            <p:cNvPr id="2551" name="Google Shape;2551;p282"/>
            <p:cNvSpPr/>
            <p:nvPr/>
          </p:nvSpPr>
          <p:spPr>
            <a:xfrm rot="10800000">
              <a:off x="357395" y="5763541"/>
              <a:ext cx="11768100" cy="739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2552" name="Google Shape;2552;p282"/>
            <p:cNvCxnSpPr/>
            <p:nvPr/>
          </p:nvCxnSpPr>
          <p:spPr>
            <a:xfrm>
              <a:off x="143164" y="5763486"/>
              <a:ext cx="0" cy="739500"/>
            </a:xfrm>
            <a:prstGeom prst="straightConnector1">
              <a:avLst/>
            </a:prstGeom>
            <a:noFill/>
            <a:ln w="177800" cap="flat" cmpd="sng">
              <a:solidFill>
                <a:schemeClr val="accent4"/>
              </a:solidFill>
              <a:prstDash val="solid"/>
              <a:miter lim="800000"/>
              <a:headEnd type="none" w="sm" len="sm"/>
              <a:tailEnd type="none" w="sm" len="sm"/>
            </a:ln>
          </p:spPr>
        </p:cxnSp>
      </p:grpSp>
      <p:sp>
        <p:nvSpPr>
          <p:cNvPr id="2553" name="Google Shape;2553;p282"/>
          <p:cNvSpPr/>
          <p:nvPr/>
        </p:nvSpPr>
        <p:spPr>
          <a:xfrm>
            <a:off x="5133706" y="587829"/>
            <a:ext cx="6505200" cy="56823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54" name="Google Shape;2554;p282"/>
          <p:cNvSpPr txBox="1">
            <a:spLocks noGrp="1"/>
          </p:cNvSpPr>
          <p:nvPr>
            <p:ph type="body" idx="1"/>
          </p:nvPr>
        </p:nvSpPr>
        <p:spPr>
          <a:xfrm>
            <a:off x="5656218" y="1463039"/>
            <a:ext cx="5542500" cy="4300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en-US" sz="2200"/>
              <a:t>Definition: Interquartile Range</a:t>
            </a:r>
            <a:endParaRPr/>
          </a:p>
          <a:p>
            <a:pPr marL="2057400" lvl="4" indent="-228600" algn="l" rtl="0">
              <a:lnSpc>
                <a:spcPct val="90000"/>
              </a:lnSpc>
              <a:spcBef>
                <a:spcPts val="500"/>
              </a:spcBef>
              <a:spcAft>
                <a:spcPts val="0"/>
              </a:spcAft>
              <a:buClr>
                <a:schemeClr val="dk1"/>
              </a:buClr>
              <a:buSzPts val="2200"/>
              <a:buChar char="•"/>
            </a:pPr>
            <a:r>
              <a:rPr lang="en-US" sz="2200"/>
              <a:t>It is the middle 50% of values from lowest to highest</a:t>
            </a:r>
            <a:endParaRPr/>
          </a:p>
          <a:p>
            <a:pPr marL="2057400" lvl="4" indent="-228600" algn="l" rtl="0">
              <a:lnSpc>
                <a:spcPct val="90000"/>
              </a:lnSpc>
              <a:spcBef>
                <a:spcPts val="500"/>
              </a:spcBef>
              <a:spcAft>
                <a:spcPts val="0"/>
              </a:spcAft>
              <a:buClr>
                <a:schemeClr val="dk1"/>
              </a:buClr>
              <a:buSzPts val="2200"/>
              <a:buChar char="•"/>
            </a:pPr>
            <a:r>
              <a:rPr lang="en-US" sz="2200"/>
              <a:t>Also referred to as the midpoint range</a:t>
            </a:r>
            <a:endParaRPr/>
          </a:p>
          <a:p>
            <a:pPr marL="2057400" lvl="4" indent="-228600" algn="l" rtl="0">
              <a:lnSpc>
                <a:spcPct val="90000"/>
              </a:lnSpc>
              <a:spcBef>
                <a:spcPts val="500"/>
              </a:spcBef>
              <a:spcAft>
                <a:spcPts val="0"/>
              </a:spcAft>
              <a:buClr>
                <a:schemeClr val="dk1"/>
              </a:buClr>
              <a:buSzPts val="2200"/>
              <a:buChar char="•"/>
            </a:pPr>
            <a:r>
              <a:rPr lang="en-US" sz="2200"/>
              <a:t>It is a platform like Healthstream</a:t>
            </a:r>
            <a:endParaRPr/>
          </a:p>
          <a:p>
            <a:pPr marL="2057400" lvl="4" indent="-228600" algn="l" rtl="0">
              <a:lnSpc>
                <a:spcPct val="90000"/>
              </a:lnSpc>
              <a:spcBef>
                <a:spcPts val="500"/>
              </a:spcBef>
              <a:spcAft>
                <a:spcPts val="0"/>
              </a:spcAft>
              <a:buClr>
                <a:schemeClr val="dk1"/>
              </a:buClr>
              <a:buSzPts val="2200"/>
              <a:buChar char="•"/>
            </a:pPr>
            <a:r>
              <a:rPr lang="en-US" sz="2200"/>
              <a:t>Low Dose – High Frequency Training</a:t>
            </a:r>
            <a:endParaRPr/>
          </a:p>
          <a:p>
            <a:pPr marL="2057400" lvl="4" indent="-88900" algn="l" rtl="0">
              <a:lnSpc>
                <a:spcPct val="90000"/>
              </a:lnSpc>
              <a:spcBef>
                <a:spcPts val="500"/>
              </a:spcBef>
              <a:spcAft>
                <a:spcPts val="0"/>
              </a:spcAft>
              <a:buClr>
                <a:schemeClr val="dk1"/>
              </a:buClr>
              <a:buSzPts val="2200"/>
              <a:buNone/>
            </a:pPr>
            <a:endParaRPr sz="220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0000">
              <a:srgbClr val="FAFAFA"/>
            </a:gs>
            <a:gs pos="100000">
              <a:srgbClr val="CECECE"/>
            </a:gs>
          </a:gsLst>
          <a:lin ang="5400012" scaled="0"/>
        </a:gradFill>
        <a:effectLst/>
      </p:bgPr>
    </p:bg>
    <p:spTree>
      <p:nvGrpSpPr>
        <p:cNvPr id="1" name="Shape 2558"/>
        <p:cNvGrpSpPr/>
        <p:nvPr/>
      </p:nvGrpSpPr>
      <p:grpSpPr>
        <a:xfrm>
          <a:off x="0" y="0"/>
          <a:ext cx="0" cy="0"/>
          <a:chOff x="0" y="0"/>
          <a:chExt cx="0" cy="0"/>
        </a:xfrm>
      </p:grpSpPr>
      <p:sp>
        <p:nvSpPr>
          <p:cNvPr id="2559" name="Google Shape;2559;p283"/>
          <p:cNvSpPr/>
          <p:nvPr/>
        </p:nvSpPr>
        <p:spPr>
          <a:xfrm>
            <a:off x="0" y="0"/>
            <a:ext cx="12192000" cy="6858000"/>
          </a:xfrm>
          <a:prstGeom prst="rect">
            <a:avLst/>
          </a:prstGeom>
          <a:gradFill>
            <a:gsLst>
              <a:gs pos="0">
                <a:schemeClr val="lt1"/>
              </a:gs>
              <a:gs pos="50000">
                <a:srgbClr val="FAFAFA"/>
              </a:gs>
              <a:gs pos="100000">
                <a:srgbClr val="CECECE"/>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Impact"/>
              <a:ea typeface="Impact"/>
              <a:cs typeface="Impact"/>
              <a:sym typeface="Impact"/>
            </a:endParaRPr>
          </a:p>
        </p:txBody>
      </p:sp>
      <p:sp>
        <p:nvSpPr>
          <p:cNvPr id="2560" name="Google Shape;2560;p283"/>
          <p:cNvSpPr/>
          <p:nvPr/>
        </p:nvSpPr>
        <p:spPr>
          <a:xfrm rot="-120037">
            <a:off x="815388" y="683345"/>
            <a:ext cx="10561338" cy="5404195"/>
          </a:xfrm>
          <a:prstGeom prst="rect">
            <a:avLst/>
          </a:prstGeom>
          <a:solidFill>
            <a:srgbClr val="FFFFFF"/>
          </a:solidFill>
          <a:ln w="9525" cap="sq" cmpd="thinThick">
            <a:solidFill>
              <a:srgbClr val="DDDDDD"/>
            </a:solidFill>
            <a:prstDash val="solid"/>
            <a:miter lim="800000"/>
            <a:headEnd type="none" w="sm" len="sm"/>
            <a:tailEnd type="none" w="sm" len="sm"/>
          </a:ln>
          <a:effectLst>
            <a:outerShdw blurRad="266700" dist="1143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Impact"/>
              <a:ea typeface="Impact"/>
              <a:cs typeface="Impact"/>
              <a:sym typeface="Impact"/>
            </a:endParaRPr>
          </a:p>
        </p:txBody>
      </p:sp>
      <p:pic>
        <p:nvPicPr>
          <p:cNvPr id="2561" name="Google Shape;2561;p283" descr="Graphical user interface, website&#10;&#10;Description automatically generated"/>
          <p:cNvPicPr preferRelativeResize="0">
            <a:picLocks noGrp="1"/>
          </p:cNvPicPr>
          <p:nvPr>
            <p:ph type="body" idx="1"/>
          </p:nvPr>
        </p:nvPicPr>
        <p:blipFill rotWithShape="1">
          <a:blip r:embed="rId3">
            <a:alphaModFix/>
          </a:blip>
          <a:srcRect r="7902"/>
          <a:stretch/>
        </p:blipFill>
        <p:spPr>
          <a:xfrm rot="-120044">
            <a:off x="1137797" y="1003197"/>
            <a:ext cx="9916245" cy="4764500"/>
          </a:xfrm>
          <a:prstGeom prst="rect">
            <a:avLst/>
          </a:prstGeom>
          <a:noFill/>
          <a:ln>
            <a:noFill/>
          </a:ln>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65"/>
        <p:cNvGrpSpPr/>
        <p:nvPr/>
      </p:nvGrpSpPr>
      <p:grpSpPr>
        <a:xfrm>
          <a:off x="0" y="0"/>
          <a:ext cx="0" cy="0"/>
          <a:chOff x="0" y="0"/>
          <a:chExt cx="0" cy="0"/>
        </a:xfrm>
      </p:grpSpPr>
      <p:sp>
        <p:nvSpPr>
          <p:cNvPr id="2566" name="Google Shape;2566;p28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567" name="Google Shape;2567;p284" descr="A picture containing text, person, indoor&#10;&#10;Description automatically generated"/>
          <p:cNvPicPr preferRelativeResize="0">
            <a:picLocks noGrp="1"/>
          </p:cNvPicPr>
          <p:nvPr>
            <p:ph type="body" idx="1"/>
          </p:nvPr>
        </p:nvPicPr>
        <p:blipFill rotWithShape="1">
          <a:blip r:embed="rId3">
            <a:alphaModFix/>
          </a:blip>
          <a:srcRect l="34064" r="3673"/>
          <a:stretch/>
        </p:blipFill>
        <p:spPr>
          <a:xfrm>
            <a:off x="318335" y="321733"/>
            <a:ext cx="11550300" cy="6214500"/>
          </a:xfrm>
          <a:prstGeom prst="rect">
            <a:avLst/>
          </a:prstGeom>
          <a:noFill/>
          <a:ln>
            <a:noFill/>
          </a:ln>
        </p:spPr>
      </p:pic>
      <p:sp>
        <p:nvSpPr>
          <p:cNvPr id="2568" name="Google Shape;2568;p284"/>
          <p:cNvSpPr/>
          <p:nvPr/>
        </p:nvSpPr>
        <p:spPr>
          <a:xfrm flipH="1">
            <a:off x="8576660" y="3335867"/>
            <a:ext cx="329190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69" name="Google Shape;2569;p284"/>
          <p:cNvSpPr/>
          <p:nvPr/>
        </p:nvSpPr>
        <p:spPr>
          <a:xfrm>
            <a:off x="641774" y="623275"/>
            <a:ext cx="10905000" cy="5607900"/>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70" name="Google Shape;2570;p284"/>
          <p:cNvSpPr txBox="1"/>
          <p:nvPr/>
        </p:nvSpPr>
        <p:spPr>
          <a:xfrm>
            <a:off x="7113434" y="5707937"/>
            <a:ext cx="44334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a:solidFill>
                  <a:srgbClr val="C00000"/>
                </a:solidFill>
                <a:latin typeface="Arial"/>
                <a:ea typeface="Arial"/>
                <a:cs typeface="Arial"/>
                <a:sym typeface="Arial"/>
              </a:rPr>
              <a:t>SIMULATION</a:t>
            </a:r>
            <a:r>
              <a:rPr lang="en-US" sz="2800" b="0" i="0" u="none" strike="noStrike" cap="none">
                <a:solidFill>
                  <a:srgbClr val="C00000"/>
                </a:solidFill>
                <a:latin typeface="Arial"/>
                <a:ea typeface="Arial"/>
                <a:cs typeface="Arial"/>
                <a:sym typeface="Arial"/>
              </a:rPr>
              <a:t> </a:t>
            </a:r>
            <a:r>
              <a:rPr lang="en-US" sz="2800" b="1" i="0" u="none" strike="noStrike" cap="none">
                <a:solidFill>
                  <a:srgbClr val="C00000"/>
                </a:solidFill>
                <a:latin typeface="Arial"/>
                <a:ea typeface="Arial"/>
                <a:cs typeface="Arial"/>
                <a:sym typeface="Arial"/>
              </a:rPr>
              <a:t>AND TRAINING</a:t>
            </a:r>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4"/>
        <p:cNvGrpSpPr/>
        <p:nvPr/>
      </p:nvGrpSpPr>
      <p:grpSpPr>
        <a:xfrm>
          <a:off x="0" y="0"/>
          <a:ext cx="0" cy="0"/>
          <a:chOff x="0" y="0"/>
          <a:chExt cx="0" cy="0"/>
        </a:xfrm>
      </p:grpSpPr>
      <p:sp>
        <p:nvSpPr>
          <p:cNvPr id="2575" name="Google Shape;2575;p285"/>
          <p:cNvSpPr/>
          <p:nvPr/>
        </p:nvSpPr>
        <p:spPr>
          <a:xfrm>
            <a:off x="0" y="0"/>
            <a:ext cx="12192000" cy="6858000"/>
          </a:xfrm>
          <a:prstGeom prst="rect">
            <a:avLst/>
          </a:prstGeom>
          <a:solidFill>
            <a:srgbClr val="665A4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76" name="Google Shape;2576;p285"/>
          <p:cNvSpPr/>
          <p:nvPr/>
        </p:nvSpPr>
        <p:spPr>
          <a:xfrm>
            <a:off x="243840" y="256540"/>
            <a:ext cx="11704200" cy="6365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77" name="Google Shape;2577;p285"/>
          <p:cNvCxnSpPr/>
          <p:nvPr/>
        </p:nvCxnSpPr>
        <p:spPr>
          <a:xfrm>
            <a:off x="2895600" y="5768204"/>
            <a:ext cx="6400800" cy="0"/>
          </a:xfrm>
          <a:prstGeom prst="straightConnector1">
            <a:avLst/>
          </a:prstGeom>
          <a:noFill/>
          <a:ln w="9525" cap="flat" cmpd="sng">
            <a:solidFill>
              <a:srgbClr val="665A4D"/>
            </a:solidFill>
            <a:prstDash val="solid"/>
            <a:miter lim="800000"/>
            <a:headEnd type="none" w="sm" len="sm"/>
            <a:tailEnd type="none" w="sm" len="sm"/>
          </a:ln>
        </p:spPr>
      </p:cxnSp>
      <p:pic>
        <p:nvPicPr>
          <p:cNvPr id="2578" name="Google Shape;2578;p285" descr="Graphical user interface&#10;&#10;Description automatically generated with low confidence"/>
          <p:cNvPicPr preferRelativeResize="0">
            <a:picLocks noGrp="1"/>
          </p:cNvPicPr>
          <p:nvPr>
            <p:ph type="body" idx="4294967295"/>
          </p:nvPr>
        </p:nvPicPr>
        <p:blipFill rotWithShape="1">
          <a:blip r:embed="rId3">
            <a:alphaModFix/>
          </a:blip>
          <a:srcRect t="8114"/>
          <a:stretch/>
        </p:blipFill>
        <p:spPr>
          <a:xfrm>
            <a:off x="243840" y="1020324"/>
            <a:ext cx="11704200" cy="3764400"/>
          </a:xfrm>
          <a:prstGeom prst="rect">
            <a:avLst/>
          </a:prstGeom>
          <a:noFill/>
          <a:ln>
            <a:noFill/>
          </a:ln>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82"/>
        <p:cNvGrpSpPr/>
        <p:nvPr/>
      </p:nvGrpSpPr>
      <p:grpSpPr>
        <a:xfrm>
          <a:off x="0" y="0"/>
          <a:ext cx="0" cy="0"/>
          <a:chOff x="0" y="0"/>
          <a:chExt cx="0" cy="0"/>
        </a:xfrm>
      </p:grpSpPr>
      <p:sp>
        <p:nvSpPr>
          <p:cNvPr id="2583" name="Google Shape;2583;p286"/>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584" name="Google Shape;2584;p286"/>
          <p:cNvGrpSpPr/>
          <p:nvPr/>
        </p:nvGrpSpPr>
        <p:grpSpPr>
          <a:xfrm>
            <a:off x="2522316" y="4813"/>
            <a:ext cx="7149303" cy="6333471"/>
            <a:chOff x="329184" y="-555662"/>
            <a:chExt cx="524400" cy="6333471"/>
          </a:xfrm>
        </p:grpSpPr>
        <p:cxnSp>
          <p:nvCxnSpPr>
            <p:cNvPr id="2585" name="Google Shape;2585;p286"/>
            <p:cNvCxnSpPr/>
            <p:nvPr/>
          </p:nvCxnSpPr>
          <p:spPr>
            <a:xfrm rot="10800000">
              <a:off x="329208" y="5777809"/>
              <a:ext cx="523800" cy="0"/>
            </a:xfrm>
            <a:prstGeom prst="straightConnector1">
              <a:avLst/>
            </a:prstGeom>
            <a:noFill/>
            <a:ln w="152400" cap="flat" cmpd="sng">
              <a:solidFill>
                <a:schemeClr val="accent4"/>
              </a:solidFill>
              <a:prstDash val="solid"/>
              <a:miter lim="800000"/>
              <a:headEnd type="none" w="sm" len="sm"/>
              <a:tailEnd type="none" w="sm" len="sm"/>
            </a:ln>
          </p:spPr>
        </p:cxnSp>
        <p:sp>
          <p:nvSpPr>
            <p:cNvPr id="2586" name="Google Shape;2586;p286"/>
            <p:cNvSpPr/>
            <p:nvPr/>
          </p:nvSpPr>
          <p:spPr>
            <a:xfrm>
              <a:off x="329184" y="-555662"/>
              <a:ext cx="524400" cy="60879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2587" name="Google Shape;2587;p286"/>
          <p:cNvSpPr/>
          <p:nvPr/>
        </p:nvSpPr>
        <p:spPr>
          <a:xfrm>
            <a:off x="596464" y="265180"/>
            <a:ext cx="10999200" cy="57516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588" name="Google Shape;2588;p286" descr="Diagram, histogram&#10;&#10;Description automatically generated"/>
          <p:cNvPicPr preferRelativeResize="0">
            <a:picLocks noGrp="1"/>
          </p:cNvPicPr>
          <p:nvPr>
            <p:ph type="body" idx="1"/>
          </p:nvPr>
        </p:nvPicPr>
        <p:blipFill rotWithShape="1">
          <a:blip r:embed="rId3">
            <a:alphaModFix/>
          </a:blip>
          <a:srcRect t="13558" b="15044"/>
          <a:stretch/>
        </p:blipFill>
        <p:spPr>
          <a:xfrm>
            <a:off x="838200" y="469664"/>
            <a:ext cx="10515600" cy="5330700"/>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2"/>
        <p:cNvGrpSpPr/>
        <p:nvPr/>
      </p:nvGrpSpPr>
      <p:grpSpPr>
        <a:xfrm>
          <a:off x="0" y="0"/>
          <a:ext cx="0" cy="0"/>
          <a:chOff x="0" y="0"/>
          <a:chExt cx="0" cy="0"/>
        </a:xfrm>
      </p:grpSpPr>
      <p:sp>
        <p:nvSpPr>
          <p:cNvPr id="2593" name="Google Shape;2593;p2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594" name="Google Shape;2594;p287" descr="Diagram&#10;&#10;Description automatically generated with medium confidence"/>
          <p:cNvPicPr preferRelativeResize="0"/>
          <p:nvPr/>
        </p:nvPicPr>
        <p:blipFill rotWithShape="1">
          <a:blip r:embed="rId3">
            <a:alphaModFix/>
          </a:blip>
          <a:srcRect l="1696" r="1946"/>
          <a:stretch/>
        </p:blipFill>
        <p:spPr>
          <a:xfrm>
            <a:off x="838199" y="566928"/>
            <a:ext cx="5157217" cy="5285232"/>
          </a:xfrm>
          <a:prstGeom prst="rect">
            <a:avLst/>
          </a:prstGeom>
          <a:noFill/>
          <a:ln>
            <a:noFill/>
          </a:ln>
        </p:spPr>
      </p:pic>
      <p:pic>
        <p:nvPicPr>
          <p:cNvPr id="2595" name="Google Shape;2595;p287"/>
          <p:cNvPicPr preferRelativeResize="0">
            <a:picLocks noGrp="1"/>
          </p:cNvPicPr>
          <p:nvPr>
            <p:ph type="body" idx="1"/>
          </p:nvPr>
        </p:nvPicPr>
        <p:blipFill rotWithShape="1">
          <a:blip r:embed="rId4">
            <a:alphaModFix/>
          </a:blip>
          <a:srcRect/>
          <a:stretch/>
        </p:blipFill>
        <p:spPr>
          <a:xfrm>
            <a:off x="6775450" y="2659063"/>
            <a:ext cx="4572000" cy="2571600"/>
          </a:xfrm>
          <a:prstGeom prst="rect">
            <a:avLst/>
          </a:prstGeom>
          <a:noFill/>
          <a:ln>
            <a:noFill/>
          </a:ln>
        </p:spPr>
      </p:pic>
      <p:sp>
        <p:nvSpPr>
          <p:cNvPr id="2596" name="Google Shape;2596;p287"/>
          <p:cNvSpPr/>
          <p:nvPr/>
        </p:nvSpPr>
        <p:spPr>
          <a:xfrm>
            <a:off x="841248" y="6112341"/>
            <a:ext cx="105066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597" name="Google Shape;2597;p287"/>
          <p:cNvSpPr/>
          <p:nvPr/>
        </p:nvSpPr>
        <p:spPr>
          <a:xfrm rot="5400000">
            <a:off x="9034254" y="3817422"/>
            <a:ext cx="54900" cy="4572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5"/>
                                        </p:tgtEl>
                                        <p:attrNameLst>
                                          <p:attrName>style.visibility</p:attrName>
                                        </p:attrNameLst>
                                      </p:cBhvr>
                                      <p:to>
                                        <p:strVal val="visible"/>
                                      </p:to>
                                    </p:set>
                                    <p:animEffect transition="in" filter="fade">
                                      <p:cBhvr>
                                        <p:cTn id="7" dur="5000"/>
                                        <p:tgtEl>
                                          <p:spTgt spid="2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1"/>
        <p:cNvGrpSpPr/>
        <p:nvPr/>
      </p:nvGrpSpPr>
      <p:grpSpPr>
        <a:xfrm>
          <a:off x="0" y="0"/>
          <a:ext cx="0" cy="0"/>
          <a:chOff x="0" y="0"/>
          <a:chExt cx="0" cy="0"/>
        </a:xfrm>
      </p:grpSpPr>
      <p:sp>
        <p:nvSpPr>
          <p:cNvPr id="2602" name="Google Shape;2602;p288"/>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03" name="Google Shape;2603;p288"/>
          <p:cNvSpPr txBox="1">
            <a:spLocks noGrp="1"/>
          </p:cNvSpPr>
          <p:nvPr>
            <p:ph type="title"/>
          </p:nvPr>
        </p:nvSpPr>
        <p:spPr>
          <a:xfrm>
            <a:off x="9267909" y="2023110"/>
            <a:ext cx="2469600" cy="2846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700"/>
              <a:buFont typeface="Arial"/>
              <a:buNone/>
            </a:pPr>
            <a:r>
              <a:rPr lang="en-US" sz="3700"/>
              <a:t>QCPR Classroom</a:t>
            </a:r>
            <a:endParaRPr/>
          </a:p>
        </p:txBody>
      </p:sp>
      <p:sp>
        <p:nvSpPr>
          <p:cNvPr id="2604" name="Google Shape;2604;p288"/>
          <p:cNvSpPr/>
          <p:nvPr/>
        </p:nvSpPr>
        <p:spPr>
          <a:xfrm rot="-5400000">
            <a:off x="3433952" y="-827134"/>
            <a:ext cx="1715400" cy="8583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05" name="Google Shape;2605;p288"/>
          <p:cNvSpPr/>
          <p:nvPr/>
        </p:nvSpPr>
        <p:spPr>
          <a:xfrm>
            <a:off x="302085" y="664308"/>
            <a:ext cx="8082600" cy="56004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606" name="Google Shape;2606;p288" descr="A person using a computer&#10;&#10;Description automatically generated with low confidence"/>
          <p:cNvPicPr preferRelativeResize="0">
            <a:picLocks noGrp="1"/>
          </p:cNvPicPr>
          <p:nvPr>
            <p:ph type="body" idx="1"/>
          </p:nvPr>
        </p:nvPicPr>
        <p:blipFill rotWithShape="1">
          <a:blip r:embed="rId3">
            <a:alphaModFix/>
          </a:blip>
          <a:srcRect r="17885"/>
          <a:stretch/>
        </p:blipFill>
        <p:spPr>
          <a:xfrm>
            <a:off x="545238" y="858525"/>
            <a:ext cx="7608300" cy="5211900"/>
          </a:xfrm>
          <a:prstGeom prst="rect">
            <a:avLst/>
          </a:prstGeom>
          <a:noFill/>
          <a:ln>
            <a:noFill/>
          </a:ln>
        </p:spPr>
      </p:pic>
      <p:sp>
        <p:nvSpPr>
          <p:cNvPr id="2607" name="Google Shape;2607;p288"/>
          <p:cNvSpPr/>
          <p:nvPr/>
        </p:nvSpPr>
        <p:spPr>
          <a:xfrm rot="5400000">
            <a:off x="7950474" y="3392052"/>
            <a:ext cx="1719000" cy="152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848"/>
        <p:cNvGrpSpPr/>
        <p:nvPr/>
      </p:nvGrpSpPr>
      <p:grpSpPr>
        <a:xfrm>
          <a:off x="0" y="0"/>
          <a:ext cx="0" cy="0"/>
          <a:chOff x="0" y="0"/>
          <a:chExt cx="0" cy="0"/>
        </a:xfrm>
      </p:grpSpPr>
      <p:sp>
        <p:nvSpPr>
          <p:cNvPr id="849" name="Google Shape;849;p127"/>
          <p:cNvSpPr txBox="1"/>
          <p:nvPr/>
        </p:nvSpPr>
        <p:spPr>
          <a:xfrm>
            <a:off x="6111725" y="5620025"/>
            <a:ext cx="60804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200">
                <a:solidFill>
                  <a:srgbClr val="0C343D"/>
                </a:solidFill>
                <a:latin typeface="Corbel"/>
                <a:ea typeface="Corbel"/>
                <a:cs typeface="Corbel"/>
                <a:sym typeface="Corbel"/>
              </a:rPr>
              <a:t>Violeta Lopez, GN’71, RN, MNA, MPET, PhD, FACN</a:t>
            </a:r>
            <a:endParaRPr sz="2500">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200">
                <a:solidFill>
                  <a:srgbClr val="0C343D"/>
                </a:solidFill>
                <a:latin typeface="Corbel"/>
                <a:ea typeface="Corbel"/>
                <a:cs typeface="Corbel"/>
                <a:sym typeface="Corbel"/>
              </a:rPr>
              <a:t>2021 Distinguished JVSMOH Awardee</a:t>
            </a: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Font typeface="Arial"/>
              <a:buNone/>
            </a:pPr>
            <a:endParaRPr sz="22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850" name="Google Shape;850;p127"/>
          <p:cNvSpPr/>
          <p:nvPr/>
        </p:nvSpPr>
        <p:spPr>
          <a:xfrm>
            <a:off x="1264151" y="827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Keynote Speaker Presentation:</a:t>
            </a:r>
            <a:endParaRPr sz="45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Rescuing Nursing Education: </a:t>
            </a:r>
            <a:endParaRPr sz="45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From Traditional to Contemporary</a:t>
            </a:r>
            <a:endParaRPr sz="4500" b="1">
              <a:solidFill>
                <a:srgbClr val="0C343D"/>
              </a:solidFill>
              <a:latin typeface="Corbel"/>
              <a:ea typeface="Corbel"/>
              <a:cs typeface="Corbel"/>
              <a:sym typeface="Corbel"/>
            </a:endParaRPr>
          </a:p>
        </p:txBody>
      </p:sp>
      <p:sp>
        <p:nvSpPr>
          <p:cNvPr id="851" name="Google Shape;851;p127"/>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852" name="Google Shape;852;p127"/>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853" name="Google Shape;853;p127"/>
          <p:cNvPicPr preferRelativeResize="0"/>
          <p:nvPr/>
        </p:nvPicPr>
        <p:blipFill>
          <a:blip r:embed="rId4">
            <a:alphaModFix/>
          </a:blip>
          <a:stretch>
            <a:fillRect/>
          </a:stretch>
        </p:blipFill>
        <p:spPr>
          <a:xfrm>
            <a:off x="1872857" y="3669894"/>
            <a:ext cx="2739746" cy="876024"/>
          </a:xfrm>
          <a:prstGeom prst="rect">
            <a:avLst/>
          </a:prstGeom>
          <a:noFill/>
          <a:ln>
            <a:noFill/>
          </a:ln>
        </p:spPr>
      </p:pic>
      <p:pic>
        <p:nvPicPr>
          <p:cNvPr id="854" name="Google Shape;854;p127"/>
          <p:cNvPicPr preferRelativeResize="0"/>
          <p:nvPr/>
        </p:nvPicPr>
        <p:blipFill>
          <a:blip r:embed="rId5">
            <a:alphaModFix/>
          </a:blip>
          <a:stretch>
            <a:fillRect/>
          </a:stretch>
        </p:blipFill>
        <p:spPr>
          <a:xfrm>
            <a:off x="8137275" y="2307125"/>
            <a:ext cx="2655126" cy="3312901"/>
          </a:xfrm>
          <a:prstGeom prst="rect">
            <a:avLst/>
          </a:prstGeom>
          <a:noFill/>
          <a:ln>
            <a:noFill/>
          </a:ln>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11"/>
        <p:cNvGrpSpPr/>
        <p:nvPr/>
      </p:nvGrpSpPr>
      <p:grpSpPr>
        <a:xfrm>
          <a:off x="0" y="0"/>
          <a:ext cx="0" cy="0"/>
          <a:chOff x="0" y="0"/>
          <a:chExt cx="0" cy="0"/>
        </a:xfrm>
      </p:grpSpPr>
      <p:sp>
        <p:nvSpPr>
          <p:cNvPr id="2612" name="Google Shape;2612;p289"/>
          <p:cNvSpPr/>
          <p:nvPr/>
        </p:nvSpPr>
        <p:spPr>
          <a:xfrm>
            <a:off x="0" y="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613" name="Google Shape;2613;p289"/>
          <p:cNvGrpSpPr/>
          <p:nvPr/>
        </p:nvGrpSpPr>
        <p:grpSpPr>
          <a:xfrm>
            <a:off x="74308" y="2385103"/>
            <a:ext cx="574105" cy="2087794"/>
            <a:chOff x="209669" y="2857423"/>
            <a:chExt cx="463661" cy="2087794"/>
          </a:xfrm>
        </p:grpSpPr>
        <p:sp>
          <p:nvSpPr>
            <p:cNvPr id="2614" name="Google Shape;2614;p289"/>
            <p:cNvSpPr/>
            <p:nvPr/>
          </p:nvSpPr>
          <p:spPr>
            <a:xfrm rot="10800000">
              <a:off x="424030" y="2857517"/>
              <a:ext cx="249300" cy="20877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615" name="Google Shape;2615;p289"/>
            <p:cNvCxnSpPr/>
            <p:nvPr/>
          </p:nvCxnSpPr>
          <p:spPr>
            <a:xfrm>
              <a:off x="209669" y="2857423"/>
              <a:ext cx="0" cy="2087700"/>
            </a:xfrm>
            <a:prstGeom prst="straightConnector1">
              <a:avLst/>
            </a:prstGeom>
            <a:noFill/>
            <a:ln w="177800" cap="flat" cmpd="sng">
              <a:solidFill>
                <a:schemeClr val="accent4"/>
              </a:solidFill>
              <a:prstDash val="solid"/>
              <a:miter lim="800000"/>
              <a:headEnd type="none" w="sm" len="sm"/>
              <a:tailEnd type="none" w="sm" len="sm"/>
            </a:ln>
          </p:spPr>
        </p:cxnSp>
      </p:grpSp>
      <p:sp>
        <p:nvSpPr>
          <p:cNvPr id="2616" name="Google Shape;2616;p289"/>
          <p:cNvSpPr/>
          <p:nvPr/>
        </p:nvSpPr>
        <p:spPr>
          <a:xfrm flipH="1">
            <a:off x="10697700" y="0"/>
            <a:ext cx="14943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17" name="Google Shape;2617;p289"/>
          <p:cNvSpPr/>
          <p:nvPr/>
        </p:nvSpPr>
        <p:spPr>
          <a:xfrm>
            <a:off x="579528" y="631767"/>
            <a:ext cx="11111700" cy="57525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18" name="Google Shape;2618;p289"/>
          <p:cNvSpPr txBox="1">
            <a:spLocks noGrp="1"/>
          </p:cNvSpPr>
          <p:nvPr>
            <p:ph type="title"/>
          </p:nvPr>
        </p:nvSpPr>
        <p:spPr>
          <a:xfrm>
            <a:off x="1153618" y="1239927"/>
            <a:ext cx="4008600" cy="4680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200"/>
              <a:buFont typeface="Arial"/>
              <a:buNone/>
            </a:pPr>
            <a:r>
              <a:rPr lang="en-US" sz="5200"/>
              <a:t>Conclusion</a:t>
            </a:r>
            <a:endParaRPr/>
          </a:p>
        </p:txBody>
      </p:sp>
      <p:sp>
        <p:nvSpPr>
          <p:cNvPr id="2619" name="Google Shape;2619;p289"/>
          <p:cNvSpPr txBox="1">
            <a:spLocks noGrp="1"/>
          </p:cNvSpPr>
          <p:nvPr>
            <p:ph type="body" idx="1"/>
          </p:nvPr>
        </p:nvSpPr>
        <p:spPr>
          <a:xfrm>
            <a:off x="6291923" y="1239927"/>
            <a:ext cx="4971900" cy="4680600"/>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000"/>
              <a:buChar char="•"/>
            </a:pPr>
            <a:r>
              <a:rPr lang="en-US" sz="2000"/>
              <a:t>70% of Out of Hospital Cardiac Arrests occurs at home! Followed by public settings and then Nursing Homes.</a:t>
            </a:r>
            <a:endParaRPr/>
          </a:p>
          <a:p>
            <a:pPr marL="0" lvl="0" indent="0" algn="l" rtl="0">
              <a:lnSpc>
                <a:spcPct val="90000"/>
              </a:lnSpc>
              <a:spcBef>
                <a:spcPts val="100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Char char="•"/>
            </a:pPr>
            <a:r>
              <a:rPr lang="en-US" sz="2000"/>
              <a:t>Practice makes perfect!</a:t>
            </a:r>
            <a:endParaRPr/>
          </a:p>
          <a:p>
            <a:pPr marL="0" lvl="0" indent="0" algn="l" rtl="0">
              <a:lnSpc>
                <a:spcPct val="90000"/>
              </a:lnSpc>
              <a:spcBef>
                <a:spcPts val="1000"/>
              </a:spcBef>
              <a:spcAft>
                <a:spcPts val="0"/>
              </a:spcAft>
              <a:buClr>
                <a:schemeClr val="dk1"/>
              </a:buClr>
              <a:buSzPts val="2000"/>
              <a:buNone/>
            </a:pPr>
            <a:endParaRPr sz="2000"/>
          </a:p>
          <a:p>
            <a:pPr marL="228600" lvl="0" indent="-228600" algn="l" rtl="0">
              <a:lnSpc>
                <a:spcPct val="90000"/>
              </a:lnSpc>
              <a:spcBef>
                <a:spcPts val="1000"/>
              </a:spcBef>
              <a:spcAft>
                <a:spcPts val="0"/>
              </a:spcAft>
              <a:buClr>
                <a:schemeClr val="dk1"/>
              </a:buClr>
              <a:buSzPts val="2000"/>
              <a:buChar char="•"/>
            </a:pPr>
            <a:r>
              <a:rPr lang="en-US" sz="2000"/>
              <a:t>Skill mastery is acquired as you: </a:t>
            </a:r>
            <a:endParaRPr/>
          </a:p>
          <a:p>
            <a:pPr marL="457200" lvl="1" indent="0" algn="l" rtl="0">
              <a:lnSpc>
                <a:spcPct val="90000"/>
              </a:lnSpc>
              <a:spcBef>
                <a:spcPts val="500"/>
              </a:spcBef>
              <a:spcAft>
                <a:spcPts val="0"/>
              </a:spcAft>
              <a:buClr>
                <a:schemeClr val="dk1"/>
              </a:buClr>
              <a:buSzPts val="2000"/>
              <a:buNone/>
            </a:pPr>
            <a:r>
              <a:rPr lang="en-US" sz="2000"/>
              <a:t>“See one , Do one, Teach One!”</a:t>
            </a:r>
            <a:endParaRPr/>
          </a:p>
          <a:p>
            <a:pPr marL="457200" lvl="1" indent="0" algn="l" rtl="0">
              <a:lnSpc>
                <a:spcPct val="90000"/>
              </a:lnSpc>
              <a:spcBef>
                <a:spcPts val="500"/>
              </a:spcBef>
              <a:spcAft>
                <a:spcPts val="0"/>
              </a:spcAft>
              <a:buClr>
                <a:schemeClr val="dk1"/>
              </a:buClr>
              <a:buSzPts val="2000"/>
              <a:buNone/>
            </a:pPr>
            <a:endParaRPr sz="2000"/>
          </a:p>
          <a:p>
            <a:pPr marL="457200" lvl="1" indent="0" algn="l" rtl="0">
              <a:lnSpc>
                <a:spcPct val="90000"/>
              </a:lnSpc>
              <a:spcBef>
                <a:spcPts val="500"/>
              </a:spcBef>
              <a:spcAft>
                <a:spcPts val="0"/>
              </a:spcAft>
              <a:buClr>
                <a:schemeClr val="dk1"/>
              </a:buClr>
              <a:buSzPts val="2000"/>
              <a:buNone/>
            </a:pPr>
            <a:endParaRPr sz="2000"/>
          </a:p>
          <a:p>
            <a:pPr marL="457200" lvl="1" indent="0" algn="l" rtl="0">
              <a:lnSpc>
                <a:spcPct val="90000"/>
              </a:lnSpc>
              <a:spcBef>
                <a:spcPts val="500"/>
              </a:spcBef>
              <a:spcAft>
                <a:spcPts val="0"/>
              </a:spcAft>
              <a:buClr>
                <a:schemeClr val="dk1"/>
              </a:buClr>
              <a:buSzPts val="2000"/>
              <a:buNone/>
            </a:pPr>
            <a:endParaRPr sz="2000"/>
          </a:p>
          <a:p>
            <a:pPr marL="457200" lvl="1" indent="0" algn="l" rtl="0">
              <a:lnSpc>
                <a:spcPct val="90000"/>
              </a:lnSpc>
              <a:spcBef>
                <a:spcPts val="500"/>
              </a:spcBef>
              <a:spcAft>
                <a:spcPts val="0"/>
              </a:spcAft>
              <a:buClr>
                <a:schemeClr val="dk1"/>
              </a:buClr>
              <a:buSzPts val="2000"/>
              <a:buNone/>
            </a:pPr>
            <a:endParaRPr sz="200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Shape 2623"/>
        <p:cNvGrpSpPr/>
        <p:nvPr/>
      </p:nvGrpSpPr>
      <p:grpSpPr>
        <a:xfrm>
          <a:off x="0" y="0"/>
          <a:ext cx="0" cy="0"/>
          <a:chOff x="0" y="0"/>
          <a:chExt cx="0" cy="0"/>
        </a:xfrm>
      </p:grpSpPr>
      <p:sp>
        <p:nvSpPr>
          <p:cNvPr id="2624" name="Google Shape;2624;p29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t>References:</a:t>
            </a:r>
            <a:endParaRPr/>
          </a:p>
        </p:txBody>
      </p:sp>
      <p:sp>
        <p:nvSpPr>
          <p:cNvPr id="2625" name="Google Shape;2625;p29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marR="0" lvl="0" indent="0" algn="l" rtl="0">
              <a:lnSpc>
                <a:spcPct val="107000"/>
              </a:lnSpc>
              <a:spcBef>
                <a:spcPts val="0"/>
              </a:spcBef>
              <a:spcAft>
                <a:spcPts val="0"/>
              </a:spcAft>
              <a:buClr>
                <a:schemeClr val="dk1"/>
              </a:buClr>
              <a:buSzPts val="1800"/>
              <a:buChar char="•"/>
            </a:pPr>
            <a:r>
              <a:rPr lang="en-US" sz="1800">
                <a:latin typeface="Arial"/>
                <a:ea typeface="Arial"/>
                <a:cs typeface="Arial"/>
                <a:sym typeface="Arial"/>
              </a:rPr>
              <a:t>Low-dose High Frequency Training. Available at   </a:t>
            </a:r>
            <a:r>
              <a:rPr lang="en-US" sz="1800" u="sng">
                <a:solidFill>
                  <a:srgbClr val="0000FF"/>
                </a:solidFill>
                <a:latin typeface="Arial"/>
                <a:ea typeface="Arial"/>
                <a:cs typeface="Arial"/>
                <a:sym typeface="Arial"/>
                <a:hlinkClick r:id="rId3">
                  <a:extLst>
                    <a:ext uri="{A12FA001-AC4F-418D-AE19-62706E023703}">
                      <ahyp:hlinkClr xmlns:ahyp="http://schemas.microsoft.com/office/drawing/2018/hyperlinkcolor" val="tx"/>
                    </a:ext>
                  </a:extLst>
                </a:hlinkClick>
              </a:rPr>
              <a:t>Improving competence and confidence | Laerdal Medical</a:t>
            </a:r>
            <a:endParaRPr sz="1800">
              <a:latin typeface="Arial"/>
              <a:ea typeface="Arial"/>
              <a:cs typeface="Arial"/>
              <a:sym typeface="Arial"/>
            </a:endParaRPr>
          </a:p>
          <a:p>
            <a:pPr marL="228600" lvl="0" indent="-228600" algn="l" rtl="0">
              <a:lnSpc>
                <a:spcPct val="90000"/>
              </a:lnSpc>
              <a:spcBef>
                <a:spcPts val="1800"/>
              </a:spcBef>
              <a:spcAft>
                <a:spcPts val="0"/>
              </a:spcAft>
              <a:buClr>
                <a:schemeClr val="dk1"/>
              </a:buClr>
              <a:buSzPts val="1800"/>
              <a:buChar char="•"/>
            </a:pPr>
            <a:r>
              <a:rPr lang="en-US" sz="1800">
                <a:latin typeface="Arial"/>
                <a:ea typeface="Arial"/>
                <a:cs typeface="Arial"/>
                <a:sym typeface="Arial"/>
              </a:rPr>
              <a:t>QCPR Classroom. Available at URL </a:t>
            </a:r>
            <a:r>
              <a:rPr lang="en-US" sz="1800" u="sng">
                <a:solidFill>
                  <a:srgbClr val="0000FF"/>
                </a:solidFill>
                <a:latin typeface="Arial"/>
                <a:ea typeface="Arial"/>
                <a:cs typeface="Arial"/>
                <a:sym typeface="Arial"/>
                <a:hlinkClick r:id="rId4">
                  <a:extLst>
                    <a:ext uri="{A12FA001-AC4F-418D-AE19-62706E023703}">
                      <ahyp:hlinkClr xmlns:ahyp="http://schemas.microsoft.com/office/drawing/2018/hyperlinkcolor" val="tx"/>
                    </a:ext>
                  </a:extLst>
                </a:hlinkClick>
              </a:rPr>
              <a:t>QCPR Classroom (laerdal.com)</a:t>
            </a:r>
            <a:endParaRPr sz="1800">
              <a:latin typeface="Arial"/>
              <a:ea typeface="Arial"/>
              <a:cs typeface="Arial"/>
              <a:sym typeface="Arial"/>
            </a:endParaRPr>
          </a:p>
          <a:p>
            <a:pPr marL="228600" lvl="0" indent="-228600" algn="l" rtl="0">
              <a:lnSpc>
                <a:spcPct val="90000"/>
              </a:lnSpc>
              <a:spcBef>
                <a:spcPts val="1000"/>
              </a:spcBef>
              <a:spcAft>
                <a:spcPts val="0"/>
              </a:spcAft>
              <a:buClr>
                <a:schemeClr val="dk1"/>
              </a:buClr>
              <a:buSzPts val="1800"/>
              <a:buChar char="•"/>
            </a:pPr>
            <a:r>
              <a:rPr lang="en-US" sz="1800">
                <a:latin typeface="Arial"/>
                <a:ea typeface="Arial"/>
                <a:cs typeface="Arial"/>
                <a:sym typeface="Arial"/>
              </a:rPr>
              <a:t>Simulation and Training. Available at URL </a:t>
            </a:r>
            <a:r>
              <a:rPr lang="en-US" sz="1800" u="sng">
                <a:solidFill>
                  <a:schemeClr val="hlink"/>
                </a:solidFill>
                <a:hlinkClick r:id="rId5"/>
              </a:rPr>
              <a:t> Simulation &amp; Training | Laerdal Medical</a:t>
            </a:r>
            <a:endParaRPr sz="1800">
              <a:latin typeface="Arial"/>
              <a:ea typeface="Arial"/>
              <a:cs typeface="Arial"/>
              <a:sym typeface="Arial"/>
            </a:endParaRPr>
          </a:p>
          <a:p>
            <a:pPr marL="0" lvl="0" indent="0" algn="l" rtl="0">
              <a:lnSpc>
                <a:spcPct val="90000"/>
              </a:lnSpc>
              <a:spcBef>
                <a:spcPts val="1000"/>
              </a:spcBef>
              <a:spcAft>
                <a:spcPts val="0"/>
              </a:spcAft>
              <a:buClr>
                <a:schemeClr val="dk1"/>
              </a:buClr>
              <a:buSzPts val="3200"/>
              <a:buNone/>
            </a:pPr>
            <a:endParaRPr sz="3200">
              <a:latin typeface="Arial"/>
              <a:ea typeface="Arial"/>
              <a:cs typeface="Arial"/>
              <a:sym typeface="Arial"/>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629"/>
        <p:cNvGrpSpPr/>
        <p:nvPr/>
      </p:nvGrpSpPr>
      <p:grpSpPr>
        <a:xfrm>
          <a:off x="0" y="0"/>
          <a:ext cx="0" cy="0"/>
          <a:chOff x="0" y="0"/>
          <a:chExt cx="0" cy="0"/>
        </a:xfrm>
      </p:grpSpPr>
      <p:pic>
        <p:nvPicPr>
          <p:cNvPr id="2630" name="Google Shape;2630;p291"/>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2631" name="Google Shape;2631;p291"/>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2632" name="Google Shape;2632;p291"/>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2633" name="Google Shape;2633;p291"/>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2634" name="Google Shape;2634;p291"/>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2635" name="Google Shape;2635;p291"/>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2636" name="Google Shape;2636;p291"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2637" name="Google Shape;2637;p291"/>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641"/>
        <p:cNvGrpSpPr/>
        <p:nvPr/>
      </p:nvGrpSpPr>
      <p:grpSpPr>
        <a:xfrm>
          <a:off x="0" y="0"/>
          <a:ext cx="0" cy="0"/>
          <a:chOff x="0" y="0"/>
          <a:chExt cx="0" cy="0"/>
        </a:xfrm>
      </p:grpSpPr>
      <p:pic>
        <p:nvPicPr>
          <p:cNvPr id="2642" name="Google Shape;2642;p292"/>
          <p:cNvPicPr preferRelativeResize="0"/>
          <p:nvPr/>
        </p:nvPicPr>
        <p:blipFill>
          <a:blip r:embed="rId3">
            <a:alphaModFix/>
          </a:blip>
          <a:stretch>
            <a:fillRect/>
          </a:stretch>
        </p:blipFill>
        <p:spPr>
          <a:xfrm>
            <a:off x="1777750" y="143425"/>
            <a:ext cx="8495451" cy="6564675"/>
          </a:xfrm>
          <a:prstGeom prst="rect">
            <a:avLst/>
          </a:prstGeom>
          <a:noFill/>
          <a:ln>
            <a:noFill/>
          </a:ln>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2646"/>
        <p:cNvGrpSpPr/>
        <p:nvPr/>
      </p:nvGrpSpPr>
      <p:grpSpPr>
        <a:xfrm>
          <a:off x="0" y="0"/>
          <a:ext cx="0" cy="0"/>
          <a:chOff x="0" y="0"/>
          <a:chExt cx="0" cy="0"/>
        </a:xfrm>
      </p:grpSpPr>
      <p:sp>
        <p:nvSpPr>
          <p:cNvPr id="2647" name="Google Shape;2647;p293"/>
          <p:cNvSpPr txBox="1"/>
          <p:nvPr/>
        </p:nvSpPr>
        <p:spPr>
          <a:xfrm>
            <a:off x="5416225" y="5620025"/>
            <a:ext cx="67758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100">
                <a:solidFill>
                  <a:srgbClr val="0C343D"/>
                </a:solidFill>
                <a:latin typeface="Corbel"/>
                <a:ea typeface="Corbel"/>
                <a:cs typeface="Corbel"/>
                <a:sym typeface="Corbel"/>
              </a:rPr>
              <a:t>Peter James Abad, BSN’10, MSc, RN </a:t>
            </a:r>
            <a:endParaRPr sz="31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2648" name="Google Shape;2648;p293"/>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3900" b="1">
                <a:solidFill>
                  <a:srgbClr val="0C343D"/>
                </a:solidFill>
                <a:latin typeface="Corbel"/>
                <a:ea typeface="Corbel"/>
                <a:cs typeface="Corbel"/>
                <a:sym typeface="Corbel"/>
              </a:rPr>
              <a:t>Genetics and Genomics Nursing in the Philippines: Status, Initiatives, and Opportunities</a:t>
            </a:r>
            <a:endParaRPr sz="3900" b="1">
              <a:solidFill>
                <a:srgbClr val="0C343D"/>
              </a:solidFill>
              <a:latin typeface="Corbel"/>
              <a:ea typeface="Corbel"/>
              <a:cs typeface="Corbel"/>
              <a:sym typeface="Corbel"/>
            </a:endParaRPr>
          </a:p>
        </p:txBody>
      </p:sp>
      <p:sp>
        <p:nvSpPr>
          <p:cNvPr id="2649" name="Google Shape;2649;p293"/>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2650" name="Google Shape;2650;p293"/>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2651" name="Google Shape;2651;p293"/>
          <p:cNvPicPr preferRelativeResize="0"/>
          <p:nvPr/>
        </p:nvPicPr>
        <p:blipFill>
          <a:blip r:embed="rId4">
            <a:alphaModFix/>
          </a:blip>
          <a:stretch>
            <a:fillRect/>
          </a:stretch>
        </p:blipFill>
        <p:spPr>
          <a:xfrm>
            <a:off x="1872857" y="3669894"/>
            <a:ext cx="2739746" cy="876024"/>
          </a:xfrm>
          <a:prstGeom prst="rect">
            <a:avLst/>
          </a:prstGeom>
          <a:noFill/>
          <a:ln>
            <a:noFill/>
          </a:ln>
        </p:spPr>
      </p:pic>
      <p:pic>
        <p:nvPicPr>
          <p:cNvPr id="2652" name="Google Shape;2652;p293"/>
          <p:cNvPicPr preferRelativeResize="0"/>
          <p:nvPr/>
        </p:nvPicPr>
        <p:blipFill>
          <a:blip r:embed="rId5">
            <a:alphaModFix/>
          </a:blip>
          <a:stretch>
            <a:fillRect/>
          </a:stretch>
        </p:blipFill>
        <p:spPr>
          <a:xfrm>
            <a:off x="8142975" y="2269725"/>
            <a:ext cx="2557696" cy="3197901"/>
          </a:xfrm>
          <a:prstGeom prst="rect">
            <a:avLst/>
          </a:prstGeom>
          <a:noFill/>
          <a:ln>
            <a:noFill/>
          </a:ln>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6"/>
        <p:cNvGrpSpPr/>
        <p:nvPr/>
      </p:nvGrpSpPr>
      <p:grpSpPr>
        <a:xfrm>
          <a:off x="0" y="0"/>
          <a:ext cx="0" cy="0"/>
          <a:chOff x="0" y="0"/>
          <a:chExt cx="0" cy="0"/>
        </a:xfrm>
      </p:grpSpPr>
      <p:sp>
        <p:nvSpPr>
          <p:cNvPr id="2657" name="Google Shape;2657;p29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58" name="Google Shape;2658;p294"/>
          <p:cNvSpPr txBox="1">
            <a:spLocks noGrp="1"/>
          </p:cNvSpPr>
          <p:nvPr>
            <p:ph type="ctrTitle"/>
          </p:nvPr>
        </p:nvSpPr>
        <p:spPr>
          <a:xfrm>
            <a:off x="838199" y="1093788"/>
            <a:ext cx="10506300" cy="2967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sz="4400" b="1"/>
              <a:t>Genetics and Genomics Nursing in </a:t>
            </a:r>
            <a:br>
              <a:rPr lang="en-US" sz="4400" b="1"/>
            </a:br>
            <a:r>
              <a:rPr lang="en-US" sz="4400" b="1"/>
              <a:t>the Philippines: </a:t>
            </a:r>
            <a:br>
              <a:rPr lang="en-US" sz="4400"/>
            </a:br>
            <a:r>
              <a:rPr lang="en-US" sz="4400"/>
              <a:t>Status, Initiatives, and Opportunities</a:t>
            </a:r>
            <a:endParaRPr/>
          </a:p>
        </p:txBody>
      </p:sp>
      <p:sp>
        <p:nvSpPr>
          <p:cNvPr id="2659" name="Google Shape;2659;p294"/>
          <p:cNvSpPr txBox="1">
            <a:spLocks noGrp="1"/>
          </p:cNvSpPr>
          <p:nvPr>
            <p:ph type="subTitle" idx="1"/>
          </p:nvPr>
        </p:nvSpPr>
        <p:spPr>
          <a:xfrm>
            <a:off x="7400924" y="4619624"/>
            <a:ext cx="3946800" cy="1038300"/>
          </a:xfrm>
          <a:prstGeom prst="rect">
            <a:avLst/>
          </a:prstGeom>
          <a:noFill/>
          <a:ln>
            <a:noFill/>
          </a:ln>
        </p:spPr>
        <p:txBody>
          <a:bodyPr spcFirstLastPara="1" wrap="square" lIns="91425" tIns="45700" rIns="91425" bIns="45700" anchor="t" anchorCtr="0">
            <a:normAutofit lnSpcReduction="20000"/>
          </a:bodyPr>
          <a:lstStyle/>
          <a:p>
            <a:pPr marL="0" lvl="0" indent="0" algn="r" rtl="0">
              <a:lnSpc>
                <a:spcPct val="90000"/>
              </a:lnSpc>
              <a:spcBef>
                <a:spcPts val="0"/>
              </a:spcBef>
              <a:spcAft>
                <a:spcPts val="0"/>
              </a:spcAft>
              <a:buClr>
                <a:schemeClr val="dk1"/>
              </a:buClr>
              <a:buSzPts val="1700"/>
              <a:buNone/>
            </a:pPr>
            <a:r>
              <a:rPr lang="en-US" sz="1700" b="1"/>
              <a:t>Peter James B. Abad, RN, MSc</a:t>
            </a:r>
            <a:endParaRPr/>
          </a:p>
          <a:p>
            <a:pPr marL="0" lvl="0" indent="0" algn="r" rtl="0">
              <a:lnSpc>
                <a:spcPct val="90000"/>
              </a:lnSpc>
              <a:spcBef>
                <a:spcPts val="0"/>
              </a:spcBef>
              <a:spcAft>
                <a:spcPts val="0"/>
              </a:spcAft>
              <a:buClr>
                <a:schemeClr val="dk1"/>
              </a:buClr>
              <a:buSzPts val="1700"/>
              <a:buNone/>
            </a:pPr>
            <a:r>
              <a:rPr lang="en-US" sz="1700"/>
              <a:t>College of Nursing</a:t>
            </a:r>
            <a:endParaRPr/>
          </a:p>
          <a:p>
            <a:pPr marL="0" lvl="0" indent="0" algn="r" rtl="0">
              <a:lnSpc>
                <a:spcPct val="90000"/>
              </a:lnSpc>
              <a:spcBef>
                <a:spcPts val="0"/>
              </a:spcBef>
              <a:spcAft>
                <a:spcPts val="0"/>
              </a:spcAft>
              <a:buClr>
                <a:schemeClr val="dk1"/>
              </a:buClr>
              <a:buSzPts val="1700"/>
              <a:buNone/>
            </a:pPr>
            <a:r>
              <a:rPr lang="en-US" sz="1700"/>
              <a:t>University of the Philippines Manila</a:t>
            </a:r>
            <a:endParaRPr/>
          </a:p>
          <a:p>
            <a:pPr marL="0" lvl="0" indent="0" algn="r" rtl="0">
              <a:lnSpc>
                <a:spcPct val="90000"/>
              </a:lnSpc>
              <a:spcBef>
                <a:spcPts val="1000"/>
              </a:spcBef>
              <a:spcAft>
                <a:spcPts val="0"/>
              </a:spcAft>
              <a:buClr>
                <a:schemeClr val="dk1"/>
              </a:buClr>
              <a:buSzPts val="1700"/>
              <a:buNone/>
            </a:pPr>
            <a:endParaRPr sz="1700"/>
          </a:p>
        </p:txBody>
      </p:sp>
      <p:sp>
        <p:nvSpPr>
          <p:cNvPr id="2660" name="Google Shape;2660;p294"/>
          <p:cNvSpPr/>
          <p:nvPr/>
        </p:nvSpPr>
        <p:spPr>
          <a:xfrm>
            <a:off x="841248" y="4331166"/>
            <a:ext cx="105063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661" name="Google Shape;2661;p294"/>
          <p:cNvSpPr/>
          <p:nvPr/>
        </p:nvSpPr>
        <p:spPr>
          <a:xfrm rot="5400000">
            <a:off x="9346854" y="2348846"/>
            <a:ext cx="54900" cy="3946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65"/>
        <p:cNvGrpSpPr/>
        <p:nvPr/>
      </p:nvGrpSpPr>
      <p:grpSpPr>
        <a:xfrm>
          <a:off x="0" y="0"/>
          <a:ext cx="0" cy="0"/>
          <a:chOff x="0" y="0"/>
          <a:chExt cx="0" cy="0"/>
        </a:xfrm>
      </p:grpSpPr>
      <p:sp>
        <p:nvSpPr>
          <p:cNvPr id="2666" name="Google Shape;2666;p295"/>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67" name="Google Shape;2667;p29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Learning outcomes</a:t>
            </a:r>
            <a:endParaRPr/>
          </a:p>
        </p:txBody>
      </p:sp>
      <p:sp>
        <p:nvSpPr>
          <p:cNvPr id="2668" name="Google Shape;2668;p295"/>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69" name="Google Shape;2669;p295"/>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ts val="2400"/>
              <a:buFont typeface="Calibri"/>
              <a:buAutoNum type="arabicPeriod"/>
            </a:pPr>
            <a:r>
              <a:rPr lang="en-US" sz="2400"/>
              <a:t>Discuss developments and advancements in genetics and genomics in the Philippines</a:t>
            </a:r>
            <a:endParaRPr sz="2400"/>
          </a:p>
          <a:p>
            <a:pPr marL="514350" lvl="0" indent="-514350" algn="l" rtl="0">
              <a:lnSpc>
                <a:spcPct val="90000"/>
              </a:lnSpc>
              <a:spcBef>
                <a:spcPts val="1000"/>
              </a:spcBef>
              <a:spcAft>
                <a:spcPts val="0"/>
              </a:spcAft>
              <a:buClr>
                <a:schemeClr val="dk1"/>
              </a:buClr>
              <a:buSzPts val="2400"/>
              <a:buFont typeface="Calibri"/>
              <a:buAutoNum type="arabicPeriod"/>
            </a:pPr>
            <a:r>
              <a:rPr lang="en-US" sz="2400"/>
              <a:t>Recognize the importance of integrating genetics and genomics in nursing</a:t>
            </a:r>
            <a:endParaRPr sz="2400"/>
          </a:p>
          <a:p>
            <a:pPr marL="514350" lvl="0" indent="-514350" algn="l" rtl="0">
              <a:lnSpc>
                <a:spcPct val="90000"/>
              </a:lnSpc>
              <a:spcBef>
                <a:spcPts val="1000"/>
              </a:spcBef>
              <a:spcAft>
                <a:spcPts val="0"/>
              </a:spcAft>
              <a:buClr>
                <a:schemeClr val="dk1"/>
              </a:buClr>
              <a:buSzPts val="2400"/>
              <a:buFont typeface="Calibri"/>
              <a:buAutoNum type="arabicPeriod"/>
            </a:pPr>
            <a:r>
              <a:rPr lang="en-US" sz="2400"/>
              <a:t>Identify initiatives and opportunities for nurses to improve their practice in the era of genetics and precision medicine. </a:t>
            </a:r>
            <a:endParaRPr sz="2400"/>
          </a:p>
          <a:p>
            <a:pPr marL="0" lvl="0" indent="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73"/>
        <p:cNvGrpSpPr/>
        <p:nvPr/>
      </p:nvGrpSpPr>
      <p:grpSpPr>
        <a:xfrm>
          <a:off x="0" y="0"/>
          <a:ext cx="0" cy="0"/>
          <a:chOff x="0" y="0"/>
          <a:chExt cx="0" cy="0"/>
        </a:xfrm>
      </p:grpSpPr>
      <p:sp>
        <p:nvSpPr>
          <p:cNvPr id="2674" name="Google Shape;2674;p296"/>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75" name="Google Shape;2675;p2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Outline of Presentation</a:t>
            </a:r>
            <a:endParaRPr/>
          </a:p>
        </p:txBody>
      </p:sp>
      <p:sp>
        <p:nvSpPr>
          <p:cNvPr id="2676" name="Google Shape;2676;p296"/>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77" name="Google Shape;2677;p296"/>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Developments in Genetics and Genomics in the Philippines</a:t>
            </a:r>
            <a:endParaRPr/>
          </a:p>
          <a:p>
            <a:pPr marL="228600" lvl="0" indent="-228600" algn="l" rtl="0">
              <a:lnSpc>
                <a:spcPct val="90000"/>
              </a:lnSpc>
              <a:spcBef>
                <a:spcPts val="1000"/>
              </a:spcBef>
              <a:spcAft>
                <a:spcPts val="0"/>
              </a:spcAft>
              <a:buClr>
                <a:schemeClr val="dk1"/>
              </a:buClr>
              <a:buSzPts val="2400"/>
              <a:buChar char="•"/>
            </a:pPr>
            <a:r>
              <a:rPr lang="en-US" sz="2400"/>
              <a:t>Opportunities in Nursing Practice</a:t>
            </a:r>
            <a:endParaRPr/>
          </a:p>
          <a:p>
            <a:pPr marL="228600" lvl="0" indent="-228600" algn="l" rtl="0">
              <a:lnSpc>
                <a:spcPct val="90000"/>
              </a:lnSpc>
              <a:spcBef>
                <a:spcPts val="1000"/>
              </a:spcBef>
              <a:spcAft>
                <a:spcPts val="0"/>
              </a:spcAft>
              <a:buClr>
                <a:schemeClr val="dk1"/>
              </a:buClr>
              <a:buSzPts val="2400"/>
              <a:buChar char="•"/>
            </a:pPr>
            <a:r>
              <a:rPr lang="en-US" sz="2400"/>
              <a:t>Initiatives in Nursing Education</a:t>
            </a:r>
            <a:endParaRPr/>
          </a:p>
          <a:p>
            <a:pPr marL="228600" lvl="0" indent="-228600" algn="l" rtl="0">
              <a:lnSpc>
                <a:spcPct val="90000"/>
              </a:lnSpc>
              <a:spcBef>
                <a:spcPts val="1000"/>
              </a:spcBef>
              <a:spcAft>
                <a:spcPts val="0"/>
              </a:spcAft>
              <a:buClr>
                <a:schemeClr val="dk1"/>
              </a:buClr>
              <a:buSzPts val="2400"/>
              <a:buChar char="•"/>
            </a:pPr>
            <a:r>
              <a:rPr lang="en-US" sz="2400"/>
              <a:t>Issues and Challenges</a:t>
            </a:r>
            <a:endParaRP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81"/>
        <p:cNvGrpSpPr/>
        <p:nvPr/>
      </p:nvGrpSpPr>
      <p:grpSpPr>
        <a:xfrm>
          <a:off x="0" y="0"/>
          <a:ext cx="0" cy="0"/>
          <a:chOff x="0" y="0"/>
          <a:chExt cx="0" cy="0"/>
        </a:xfrm>
      </p:grpSpPr>
      <p:sp>
        <p:nvSpPr>
          <p:cNvPr id="2682" name="Google Shape;2682;p29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83" name="Google Shape;2683;p297"/>
          <p:cNvSpPr/>
          <p:nvPr/>
        </p:nvSpPr>
        <p:spPr>
          <a:xfrm>
            <a:off x="111442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w="9525" cap="flat" cmpd="sng">
            <a:solidFill>
              <a:srgbClr val="EFEFEF"/>
            </a:solidFill>
            <a:prstDash val="solid"/>
            <a:miter lim="800000"/>
            <a:headEnd type="none" w="sm" len="sm"/>
            <a:tailEnd type="none" w="sm" len="sm"/>
          </a:ln>
          <a:effectLst>
            <a:outerShdw blurRad="139700" sx="102000" sy="102000" algn="ctr" rotWithShape="0">
              <a:srgbClr val="D8D8D8">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84" name="Google Shape;2684;p297"/>
          <p:cNvSpPr/>
          <p:nvPr/>
        </p:nvSpPr>
        <p:spPr>
          <a:xfrm>
            <a:off x="112166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85" name="Google Shape;2685;p297"/>
          <p:cNvSpPr txBox="1">
            <a:spLocks noGrp="1"/>
          </p:cNvSpPr>
          <p:nvPr>
            <p:ph type="title"/>
          </p:nvPr>
        </p:nvSpPr>
        <p:spPr>
          <a:xfrm>
            <a:off x="1524003" y="1999615"/>
            <a:ext cx="9144000" cy="2763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900"/>
              <a:buFont typeface="Calibri"/>
              <a:buNone/>
            </a:pPr>
            <a:r>
              <a:rPr lang="en-US" sz="4900" b="1">
                <a:solidFill>
                  <a:schemeClr val="dk1"/>
                </a:solidFill>
                <a:latin typeface="Calibri"/>
                <a:ea typeface="Calibri"/>
                <a:cs typeface="Calibri"/>
                <a:sym typeface="Calibri"/>
              </a:rPr>
              <a:t>Developments in Medical Genetics and Genomics in the Philippines</a:t>
            </a:r>
            <a:endParaRPr/>
          </a:p>
        </p:txBody>
      </p:sp>
      <p:sp>
        <p:nvSpPr>
          <p:cNvPr id="2686" name="Google Shape;2686;p297"/>
          <p:cNvSpPr/>
          <p:nvPr/>
        </p:nvSpPr>
        <p:spPr>
          <a:xfrm>
            <a:off x="3718560" y="5524786"/>
            <a:ext cx="4754700" cy="2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90"/>
        <p:cNvGrpSpPr/>
        <p:nvPr/>
      </p:nvGrpSpPr>
      <p:grpSpPr>
        <a:xfrm>
          <a:off x="0" y="0"/>
          <a:ext cx="0" cy="0"/>
          <a:chOff x="0" y="0"/>
          <a:chExt cx="0" cy="0"/>
        </a:xfrm>
      </p:grpSpPr>
      <p:sp>
        <p:nvSpPr>
          <p:cNvPr id="2691" name="Google Shape;2691;p298"/>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92" name="Google Shape;2692;p298"/>
          <p:cNvSpPr txBox="1">
            <a:spLocks noGrp="1"/>
          </p:cNvSpPr>
          <p:nvPr>
            <p:ph type="title"/>
          </p:nvPr>
        </p:nvSpPr>
        <p:spPr>
          <a:xfrm>
            <a:off x="640080" y="329184"/>
            <a:ext cx="6894300" cy="1783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1"/>
              <a:t>UP Manila NIH – Institute of Human Genetics </a:t>
            </a:r>
            <a:endParaRPr/>
          </a:p>
        </p:txBody>
      </p:sp>
      <p:sp>
        <p:nvSpPr>
          <p:cNvPr id="2693" name="Google Shape;2693;p298"/>
          <p:cNvSpPr/>
          <p:nvPr/>
        </p:nvSpPr>
        <p:spPr>
          <a:xfrm>
            <a:off x="758952" y="2395728"/>
            <a:ext cx="4240936" cy="18288"/>
          </a:xfrm>
          <a:custGeom>
            <a:avLst/>
            <a:gdLst/>
            <a:ahLst/>
            <a:cxnLst/>
            <a:rect l="l" t="t" r="r" b="b"/>
            <a:pathLst>
              <a:path w="3182691" h="18288"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57" y="4844"/>
                  <a:pt x="3182281" y="11009"/>
                  <a:pt x="3182691" y="18288"/>
                </a:cubicBezTo>
                <a:cubicBezTo>
                  <a:pt x="2941063" y="3169"/>
                  <a:pt x="2872422" y="16194"/>
                  <a:pt x="2609807" y="18288"/>
                </a:cubicBezTo>
                <a:cubicBezTo>
                  <a:pt x="2341801" y="10032"/>
                  <a:pt x="2328606" y="28832"/>
                  <a:pt x="2068749" y="18288"/>
                </a:cubicBezTo>
                <a:cubicBezTo>
                  <a:pt x="1813820" y="1121"/>
                  <a:pt x="1714804" y="37605"/>
                  <a:pt x="1432211" y="18288"/>
                </a:cubicBezTo>
                <a:cubicBezTo>
                  <a:pt x="1164810" y="-27006"/>
                  <a:pt x="993140" y="27575"/>
                  <a:pt x="859327" y="18288"/>
                </a:cubicBezTo>
                <a:cubicBezTo>
                  <a:pt x="750703" y="-24974"/>
                  <a:pt x="236193" y="38731"/>
                  <a:pt x="0" y="18288"/>
                </a:cubicBezTo>
                <a:cubicBezTo>
                  <a:pt x="-649" y="11698"/>
                  <a:pt x="663" y="5413"/>
                  <a:pt x="0" y="0"/>
                </a:cubicBezTo>
                <a:close/>
              </a:path>
              <a:path w="3182691" h="18288"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2166" y="5049"/>
                  <a:pt x="3182884" y="12044"/>
                  <a:pt x="3182691" y="18288"/>
                </a:cubicBezTo>
                <a:cubicBezTo>
                  <a:pt x="3012562" y="-37820"/>
                  <a:pt x="2765408" y="35618"/>
                  <a:pt x="2546153" y="18288"/>
                </a:cubicBezTo>
                <a:cubicBezTo>
                  <a:pt x="2331952" y="13878"/>
                  <a:pt x="2142129" y="19805"/>
                  <a:pt x="1845961" y="18288"/>
                </a:cubicBezTo>
                <a:cubicBezTo>
                  <a:pt x="1537526" y="31994"/>
                  <a:pt x="1468653" y="-6175"/>
                  <a:pt x="1304903" y="18288"/>
                </a:cubicBezTo>
                <a:cubicBezTo>
                  <a:pt x="1191987" y="26138"/>
                  <a:pt x="927061" y="14626"/>
                  <a:pt x="604711" y="18288"/>
                </a:cubicBezTo>
                <a:cubicBezTo>
                  <a:pt x="273947" y="45577"/>
                  <a:pt x="111622" y="-24554"/>
                  <a:pt x="0" y="18288"/>
                </a:cubicBezTo>
                <a:cubicBezTo>
                  <a:pt x="-39" y="12511"/>
                  <a:pt x="-381" y="8039"/>
                  <a:pt x="0" y="0"/>
                </a:cubicBezTo>
                <a:close/>
              </a:path>
              <a:path w="3182691" h="18288" fill="none"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3005" y="4158"/>
                  <a:pt x="3181712" y="12539"/>
                  <a:pt x="3182691" y="18288"/>
                </a:cubicBezTo>
                <a:cubicBezTo>
                  <a:pt x="2948637" y="17089"/>
                  <a:pt x="2873728" y="22327"/>
                  <a:pt x="2609807" y="18288"/>
                </a:cubicBezTo>
                <a:cubicBezTo>
                  <a:pt x="2342839" y="11870"/>
                  <a:pt x="2331621" y="30535"/>
                  <a:pt x="2068749" y="18288"/>
                </a:cubicBezTo>
                <a:cubicBezTo>
                  <a:pt x="1813814" y="-7352"/>
                  <a:pt x="1700576" y="36739"/>
                  <a:pt x="1432211" y="18288"/>
                </a:cubicBezTo>
                <a:cubicBezTo>
                  <a:pt x="1148444" y="-27053"/>
                  <a:pt x="987622" y="2403"/>
                  <a:pt x="859327" y="18288"/>
                </a:cubicBezTo>
                <a:cubicBezTo>
                  <a:pt x="743387" y="37422"/>
                  <a:pt x="194182" y="18789"/>
                  <a:pt x="0" y="18288"/>
                </a:cubicBezTo>
                <a:cubicBezTo>
                  <a:pt x="20" y="11469"/>
                  <a:pt x="-29" y="5154"/>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94" name="Google Shape;2694;p298"/>
          <p:cNvSpPr txBox="1">
            <a:spLocks noGrp="1"/>
          </p:cNvSpPr>
          <p:nvPr>
            <p:ph type="body" idx="1"/>
          </p:nvPr>
        </p:nvSpPr>
        <p:spPr>
          <a:xfrm>
            <a:off x="160421" y="2706624"/>
            <a:ext cx="7828500" cy="38040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Offers the most comprehensive medical genetics and genomics services in the country</a:t>
            </a:r>
            <a:endParaRPr/>
          </a:p>
          <a:p>
            <a:pPr marL="685800" lvl="1" indent="-228600" algn="l" rtl="0">
              <a:lnSpc>
                <a:spcPct val="90000"/>
              </a:lnSpc>
              <a:spcBef>
                <a:spcPts val="500"/>
              </a:spcBef>
              <a:spcAft>
                <a:spcPts val="0"/>
              </a:spcAft>
              <a:buClr>
                <a:schemeClr val="dk1"/>
              </a:buClr>
              <a:buSzPts val="2000"/>
              <a:buChar char="•"/>
            </a:pPr>
            <a:r>
              <a:rPr lang="en-US" sz="2000"/>
              <a:t>Newborn Screening Center – NIH</a:t>
            </a:r>
            <a:endParaRPr/>
          </a:p>
          <a:p>
            <a:pPr marL="685800" lvl="1" indent="-228600" algn="l" rtl="0">
              <a:lnSpc>
                <a:spcPct val="90000"/>
              </a:lnSpc>
              <a:spcBef>
                <a:spcPts val="500"/>
              </a:spcBef>
              <a:spcAft>
                <a:spcPts val="0"/>
              </a:spcAft>
              <a:buClr>
                <a:schemeClr val="dk1"/>
              </a:buClr>
              <a:buSzPts val="2000"/>
              <a:buChar char="•"/>
            </a:pPr>
            <a:r>
              <a:rPr lang="en-US" sz="2000"/>
              <a:t>Molecular Genetics Laboratory</a:t>
            </a:r>
            <a:endParaRPr/>
          </a:p>
          <a:p>
            <a:pPr marL="685800" lvl="1" indent="-228600" algn="l" rtl="0">
              <a:lnSpc>
                <a:spcPct val="90000"/>
              </a:lnSpc>
              <a:spcBef>
                <a:spcPts val="500"/>
              </a:spcBef>
              <a:spcAft>
                <a:spcPts val="0"/>
              </a:spcAft>
              <a:buClr>
                <a:schemeClr val="dk1"/>
              </a:buClr>
              <a:buSzPts val="2000"/>
              <a:buChar char="•"/>
            </a:pPr>
            <a:r>
              <a:rPr lang="en-US" sz="2000"/>
              <a:t>Cytogenetics Laboratory</a:t>
            </a:r>
            <a:endParaRPr/>
          </a:p>
          <a:p>
            <a:pPr marL="685800" lvl="1" indent="-228600" algn="l" rtl="0">
              <a:lnSpc>
                <a:spcPct val="90000"/>
              </a:lnSpc>
              <a:spcBef>
                <a:spcPts val="500"/>
              </a:spcBef>
              <a:spcAft>
                <a:spcPts val="0"/>
              </a:spcAft>
              <a:buClr>
                <a:schemeClr val="dk1"/>
              </a:buClr>
              <a:buSzPts val="2000"/>
              <a:buChar char="•"/>
            </a:pPr>
            <a:r>
              <a:rPr lang="en-US" sz="2000"/>
              <a:t>Clinical Genetics and Research</a:t>
            </a:r>
            <a:endParaRPr/>
          </a:p>
          <a:p>
            <a:pPr marL="685800" lvl="1" indent="-228600" algn="l" rtl="0">
              <a:lnSpc>
                <a:spcPct val="90000"/>
              </a:lnSpc>
              <a:spcBef>
                <a:spcPts val="500"/>
              </a:spcBef>
              <a:spcAft>
                <a:spcPts val="0"/>
              </a:spcAft>
              <a:buClr>
                <a:schemeClr val="dk1"/>
              </a:buClr>
              <a:buSzPts val="2000"/>
              <a:buChar char="•"/>
            </a:pPr>
            <a:r>
              <a:rPr lang="en-US" sz="2000"/>
              <a:t>Biochemical Genetics Laboratory</a:t>
            </a:r>
            <a:endParaRPr/>
          </a:p>
          <a:p>
            <a:pPr marL="685800" lvl="1" indent="-228600" algn="l" rtl="0">
              <a:lnSpc>
                <a:spcPct val="90000"/>
              </a:lnSpc>
              <a:spcBef>
                <a:spcPts val="500"/>
              </a:spcBef>
              <a:spcAft>
                <a:spcPts val="0"/>
              </a:spcAft>
              <a:buClr>
                <a:schemeClr val="dk1"/>
              </a:buClr>
              <a:buSzPts val="2000"/>
              <a:buChar char="•"/>
            </a:pPr>
            <a:r>
              <a:rPr lang="en-US" sz="2000"/>
              <a:t>Microarray Core Laboratory</a:t>
            </a:r>
            <a:endParaRPr/>
          </a:p>
          <a:p>
            <a:pPr marL="685800" lvl="1" indent="-228600" algn="l" rtl="0">
              <a:lnSpc>
                <a:spcPct val="90000"/>
              </a:lnSpc>
              <a:spcBef>
                <a:spcPts val="500"/>
              </a:spcBef>
              <a:spcAft>
                <a:spcPts val="0"/>
              </a:spcAft>
              <a:buClr>
                <a:schemeClr val="dk1"/>
              </a:buClr>
              <a:buSzPts val="2000"/>
              <a:buChar char="•"/>
            </a:pPr>
            <a:r>
              <a:rPr lang="en-US" sz="2000"/>
              <a:t>Hemoglobinopathy Reference Unit</a:t>
            </a:r>
            <a:endParaRPr/>
          </a:p>
        </p:txBody>
      </p:sp>
      <p:pic>
        <p:nvPicPr>
          <p:cNvPr id="2695" name="Google Shape;2695;p298" descr="WELCOME | Institute of Human Genetics"/>
          <p:cNvPicPr preferRelativeResize="0"/>
          <p:nvPr/>
        </p:nvPicPr>
        <p:blipFill rotWithShape="1">
          <a:blip r:embed="rId3">
            <a:alphaModFix/>
          </a:blip>
          <a:srcRect/>
          <a:stretch/>
        </p:blipFill>
        <p:spPr>
          <a:xfrm>
            <a:off x="7863840" y="666648"/>
            <a:ext cx="3010662" cy="2755039"/>
          </a:xfrm>
          <a:prstGeom prst="rect">
            <a:avLst/>
          </a:prstGeom>
          <a:noFill/>
          <a:ln>
            <a:noFill/>
          </a:ln>
        </p:spPr>
      </p:pic>
      <p:pic>
        <p:nvPicPr>
          <p:cNvPr id="2696" name="Google Shape;2696;p298" descr="Institute of Human Genetics - NIH - Home | Facebook"/>
          <p:cNvPicPr preferRelativeResize="0"/>
          <p:nvPr/>
        </p:nvPicPr>
        <p:blipFill rotWithShape="1">
          <a:blip r:embed="rId4">
            <a:alphaModFix/>
          </a:blip>
          <a:srcRect/>
          <a:stretch/>
        </p:blipFill>
        <p:spPr>
          <a:xfrm>
            <a:off x="8239865" y="4079193"/>
            <a:ext cx="2432907" cy="21762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grpSp>
        <p:nvGrpSpPr>
          <p:cNvPr id="860" name="Google Shape;860;p128"/>
          <p:cNvGrpSpPr/>
          <p:nvPr/>
        </p:nvGrpSpPr>
        <p:grpSpPr>
          <a:xfrm>
            <a:off x="5540918" y="4260182"/>
            <a:ext cx="1110052" cy="272838"/>
            <a:chOff x="3275856" y="1242391"/>
            <a:chExt cx="1656300" cy="407100"/>
          </a:xfrm>
        </p:grpSpPr>
        <p:sp>
          <p:nvSpPr>
            <p:cNvPr id="861" name="Google Shape;861;p128"/>
            <p:cNvSpPr/>
            <p:nvPr/>
          </p:nvSpPr>
          <p:spPr>
            <a:xfrm>
              <a:off x="3275856" y="1242391"/>
              <a:ext cx="1656300" cy="407100"/>
            </a:xfrm>
            <a:prstGeom prst="roundRect">
              <a:avLst>
                <a:gd name="adj" fmla="val 50000"/>
              </a:avLst>
            </a:prstGeom>
            <a:solidFill>
              <a:schemeClr val="lt1">
                <a:alpha val="0"/>
              </a:schemeClr>
            </a:solidFill>
            <a:ln w="1587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algun Gothic"/>
                <a:ea typeface="Malgun Gothic"/>
                <a:cs typeface="Malgun Gothic"/>
                <a:sym typeface="Malgun Gothic"/>
              </a:endParaRPr>
            </a:p>
          </p:txBody>
        </p:sp>
        <p:pic>
          <p:nvPicPr>
            <p:cNvPr id="862" name="Google Shape;862;p128" descr="E:\002-KIMS BUSINESS\007-01-ALLPPT.com\011-ALLPPT-LOGO\allppt-logo-e.png"/>
            <p:cNvPicPr preferRelativeResize="0"/>
            <p:nvPr/>
          </p:nvPicPr>
          <p:blipFill rotWithShape="1">
            <a:blip r:embed="rId3">
              <a:alphaModFix/>
            </a:blip>
            <a:srcRect/>
            <a:stretch/>
          </p:blipFill>
          <p:spPr>
            <a:xfrm>
              <a:off x="3516120" y="1319622"/>
              <a:ext cx="1187245" cy="247343"/>
            </a:xfrm>
            <a:prstGeom prst="rect">
              <a:avLst/>
            </a:prstGeom>
            <a:noFill/>
            <a:ln>
              <a:noFill/>
            </a:ln>
          </p:spPr>
        </p:pic>
      </p:grpSp>
      <p:grpSp>
        <p:nvGrpSpPr>
          <p:cNvPr id="863" name="Google Shape;863;p128"/>
          <p:cNvGrpSpPr/>
          <p:nvPr/>
        </p:nvGrpSpPr>
        <p:grpSpPr>
          <a:xfrm>
            <a:off x="3710172" y="692643"/>
            <a:ext cx="7819022" cy="7140033"/>
            <a:chOff x="2492152" y="1265950"/>
            <a:chExt cx="7722490" cy="6716238"/>
          </a:xfrm>
        </p:grpSpPr>
        <p:pic>
          <p:nvPicPr>
            <p:cNvPr id="864" name="Google Shape;864;p128" descr="E:\002-KIMS BUSINESS\007-02-ALLPPT-Contents\T-001-2016-04\0402\shadow01.png"/>
            <p:cNvPicPr preferRelativeResize="0"/>
            <p:nvPr/>
          </p:nvPicPr>
          <p:blipFill rotWithShape="1">
            <a:blip r:embed="rId4">
              <a:alphaModFix/>
            </a:blip>
            <a:srcRect l="34046" t="49117"/>
            <a:stretch/>
          </p:blipFill>
          <p:spPr>
            <a:xfrm rot="-575161">
              <a:off x="3006499" y="2225462"/>
              <a:ext cx="6820685" cy="5225289"/>
            </a:xfrm>
            <a:prstGeom prst="rect">
              <a:avLst/>
            </a:prstGeom>
            <a:noFill/>
            <a:ln>
              <a:noFill/>
            </a:ln>
          </p:spPr>
        </p:pic>
        <p:sp>
          <p:nvSpPr>
            <p:cNvPr id="865" name="Google Shape;865;p128"/>
            <p:cNvSpPr/>
            <p:nvPr/>
          </p:nvSpPr>
          <p:spPr>
            <a:xfrm>
              <a:off x="2492152" y="1265950"/>
              <a:ext cx="4297200" cy="4297200"/>
            </a:xfrm>
            <a:prstGeom prst="ellipse">
              <a:avLst/>
            </a:prstGeom>
            <a:solidFill>
              <a:srgbClr val="DDDEA2"/>
            </a:solidFill>
            <a:ln w="508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algun Gothic"/>
                <a:ea typeface="Malgun Gothic"/>
                <a:cs typeface="Malgun Gothic"/>
                <a:sym typeface="Malgun Gothic"/>
              </a:endParaRPr>
            </a:p>
          </p:txBody>
        </p:sp>
        <p:sp>
          <p:nvSpPr>
            <p:cNvPr id="866" name="Google Shape;866;p128"/>
            <p:cNvSpPr/>
            <p:nvPr/>
          </p:nvSpPr>
          <p:spPr>
            <a:xfrm>
              <a:off x="2584166" y="1366348"/>
              <a:ext cx="4096500" cy="4096500"/>
            </a:xfrm>
            <a:prstGeom prst="ellipse">
              <a:avLst/>
            </a:prstGeom>
            <a:noFill/>
            <a:ln w="15875" cap="flat" cmpd="sng">
              <a:solidFill>
                <a:srgbClr val="7F7F7F"/>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algun Gothic"/>
                <a:ea typeface="Malgun Gothic"/>
                <a:cs typeface="Malgun Gothic"/>
                <a:sym typeface="Malgun Gothic"/>
              </a:endParaRPr>
            </a:p>
          </p:txBody>
        </p:sp>
      </p:grpSp>
      <p:sp>
        <p:nvSpPr>
          <p:cNvPr id="867" name="Google Shape;867;p128"/>
          <p:cNvSpPr txBox="1"/>
          <p:nvPr/>
        </p:nvSpPr>
        <p:spPr>
          <a:xfrm>
            <a:off x="1055440" y="692696"/>
            <a:ext cx="9721200" cy="6033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3200" b="1" i="0" u="none" strike="noStrike" cap="none">
              <a:solidFill>
                <a:srgbClr val="002060"/>
              </a:solidFill>
              <a:latin typeface="Arial"/>
              <a:ea typeface="Arial"/>
              <a:cs typeface="Arial"/>
              <a:sym typeface="Arial"/>
            </a:endParaRPr>
          </a:p>
          <a:p>
            <a:pPr marL="0" marR="0" lvl="0" indent="0" algn="ctr" rtl="0">
              <a:spcBef>
                <a:spcPts val="0"/>
              </a:spcBef>
              <a:spcAft>
                <a:spcPts val="0"/>
              </a:spcAft>
              <a:buNone/>
            </a:pPr>
            <a:r>
              <a:rPr lang="en-US" sz="3600" b="1" i="0" u="none" strike="noStrike" cap="none">
                <a:solidFill>
                  <a:srgbClr val="C00000"/>
                </a:solidFill>
                <a:latin typeface="Arial"/>
                <a:ea typeface="Arial"/>
                <a:cs typeface="Arial"/>
                <a:sym typeface="Arial"/>
              </a:rPr>
              <a:t>RESCUING NURSING EDUCATION:</a:t>
            </a:r>
            <a:br>
              <a:rPr lang="en-US" sz="3600" b="1" i="0" u="none" strike="noStrike" cap="none">
                <a:solidFill>
                  <a:srgbClr val="C00000"/>
                </a:solidFill>
                <a:latin typeface="Arial"/>
                <a:ea typeface="Arial"/>
                <a:cs typeface="Arial"/>
                <a:sym typeface="Arial"/>
              </a:rPr>
            </a:br>
            <a:r>
              <a:rPr lang="en-US" sz="3600" b="1" i="0" u="none" strike="noStrike" cap="none">
                <a:solidFill>
                  <a:srgbClr val="C00000"/>
                </a:solidFill>
                <a:latin typeface="Arial"/>
                <a:ea typeface="Arial"/>
                <a:cs typeface="Arial"/>
                <a:sym typeface="Arial"/>
              </a:rPr>
              <a:t>Traditional to Contemporary </a:t>
            </a:r>
            <a:endParaRPr/>
          </a:p>
          <a:p>
            <a:pPr marL="0" marR="0" lvl="0" indent="0" algn="ctr" rtl="0">
              <a:spcBef>
                <a:spcPts val="0"/>
              </a:spcBef>
              <a:spcAft>
                <a:spcPts val="0"/>
              </a:spcAft>
              <a:buNone/>
            </a:pPr>
            <a:endParaRPr sz="3600" b="1" i="0" u="none" strike="noStrike" cap="none">
              <a:solidFill>
                <a:srgbClr val="C00000"/>
              </a:solidFill>
              <a:latin typeface="Arial"/>
              <a:ea typeface="Arial"/>
              <a:cs typeface="Arial"/>
              <a:sym typeface="Arial"/>
            </a:endParaRPr>
          </a:p>
          <a:p>
            <a:pPr marL="0" marR="0" lvl="0" indent="0" algn="ctr" rtl="0">
              <a:spcBef>
                <a:spcPts val="0"/>
              </a:spcBef>
              <a:spcAft>
                <a:spcPts val="0"/>
              </a:spcAft>
              <a:buNone/>
            </a:pPr>
            <a:endParaRPr sz="3600" b="1" i="0" u="none" strike="noStrike" cap="none">
              <a:solidFill>
                <a:srgbClr val="C00000"/>
              </a:solidFill>
              <a:latin typeface="Arial"/>
              <a:ea typeface="Arial"/>
              <a:cs typeface="Arial"/>
              <a:sym typeface="Arial"/>
            </a:endParaRPr>
          </a:p>
          <a:p>
            <a:pPr marL="0" marR="0" lvl="0" indent="0" algn="ctr" rtl="0">
              <a:spcBef>
                <a:spcPts val="0"/>
              </a:spcBef>
              <a:spcAft>
                <a:spcPts val="0"/>
              </a:spcAft>
              <a:buNone/>
            </a:pPr>
            <a:endParaRPr sz="3200" b="1" i="0" u="none" strike="noStrike" cap="none">
              <a:solidFill>
                <a:srgbClr val="002060"/>
              </a:solidFill>
              <a:latin typeface="Arial"/>
              <a:ea typeface="Arial"/>
              <a:cs typeface="Arial"/>
              <a:sym typeface="Arial"/>
            </a:endParaRPr>
          </a:p>
          <a:p>
            <a:pPr marL="0" marR="0" lvl="0" indent="0" algn="ctr" rtl="0">
              <a:spcBef>
                <a:spcPts val="0"/>
              </a:spcBef>
              <a:spcAft>
                <a:spcPts val="0"/>
              </a:spcAft>
              <a:buNone/>
            </a:pPr>
            <a:r>
              <a:rPr lang="en-US" sz="3600" b="1" i="0" u="none" strike="noStrike" cap="none">
                <a:solidFill>
                  <a:srgbClr val="0000FF"/>
                </a:solidFill>
                <a:latin typeface="Arial"/>
                <a:ea typeface="Arial"/>
                <a:cs typeface="Arial"/>
                <a:sym typeface="Arial"/>
              </a:rPr>
              <a:t>Professor Violeta Lopez</a:t>
            </a:r>
            <a:endParaRPr/>
          </a:p>
          <a:p>
            <a:pPr marL="0" marR="0" lvl="0" indent="0" algn="ctr" rtl="0">
              <a:spcBef>
                <a:spcPts val="0"/>
              </a:spcBef>
              <a:spcAft>
                <a:spcPts val="0"/>
              </a:spcAft>
              <a:buNone/>
            </a:pPr>
            <a:r>
              <a:rPr lang="en-US" sz="1800" b="0" i="0" u="none" strike="noStrike" cap="none">
                <a:solidFill>
                  <a:srgbClr val="0000FF"/>
                </a:solidFill>
                <a:latin typeface="Arial"/>
                <a:ea typeface="Arial"/>
                <a:cs typeface="Arial"/>
                <a:sym typeface="Arial"/>
              </a:rPr>
              <a:t>RN, BSN, MNA, MPET, PhD, FACN</a:t>
            </a:r>
            <a:endParaRPr/>
          </a:p>
          <a:p>
            <a:pPr marL="0" marR="0" lvl="0" indent="0" algn="ctr" rtl="0">
              <a:spcBef>
                <a:spcPts val="0"/>
              </a:spcBef>
              <a:spcAft>
                <a:spcPts val="0"/>
              </a:spcAft>
              <a:buNone/>
            </a:pPr>
            <a:r>
              <a:rPr lang="en-US" sz="2400" b="0" i="0" u="none" strike="noStrike" cap="none">
                <a:solidFill>
                  <a:srgbClr val="0000FF"/>
                </a:solidFill>
                <a:latin typeface="Arial"/>
                <a:ea typeface="Arial"/>
                <a:cs typeface="Arial"/>
                <a:sym typeface="Arial"/>
              </a:rPr>
              <a:t>Hubei University of Medicine, School of Nursing</a:t>
            </a:r>
            <a:endParaRPr/>
          </a:p>
          <a:p>
            <a:pPr marL="0" marR="0" lvl="0" indent="0" algn="ctr" rtl="0">
              <a:spcBef>
                <a:spcPts val="0"/>
              </a:spcBef>
              <a:spcAft>
                <a:spcPts val="0"/>
              </a:spcAft>
              <a:buNone/>
            </a:pPr>
            <a:r>
              <a:rPr lang="en-US" sz="2400" b="0" i="0" u="none" strike="noStrike" cap="none">
                <a:solidFill>
                  <a:srgbClr val="0000FF"/>
                </a:solidFill>
                <a:latin typeface="Arial"/>
                <a:ea typeface="Arial"/>
                <a:cs typeface="Arial"/>
                <a:sym typeface="Arial"/>
              </a:rPr>
              <a:t>University of Tasmania, School of Nursing</a:t>
            </a:r>
            <a:endParaRPr/>
          </a:p>
          <a:p>
            <a:pPr marL="0" marR="0" lvl="0" indent="0" algn="ctr" rtl="0">
              <a:spcBef>
                <a:spcPts val="0"/>
              </a:spcBef>
              <a:spcAft>
                <a:spcPts val="0"/>
              </a:spcAft>
              <a:buNone/>
            </a:pPr>
            <a:r>
              <a:rPr lang="en-US" sz="2400" b="0" i="0" u="none" strike="noStrike" cap="none">
                <a:solidFill>
                  <a:srgbClr val="0000FF"/>
                </a:solidFill>
                <a:latin typeface="Arial"/>
                <a:ea typeface="Arial"/>
                <a:cs typeface="Arial"/>
                <a:sym typeface="Arial"/>
              </a:rPr>
              <a:t>President, Filipino Nursing Diaspora Network</a:t>
            </a:r>
            <a:endParaRPr/>
          </a:p>
          <a:p>
            <a:pPr marL="0" marR="0" lvl="0" indent="0" algn="ctr" rtl="0">
              <a:spcBef>
                <a:spcPts val="0"/>
              </a:spcBef>
              <a:spcAft>
                <a:spcPts val="0"/>
              </a:spcAft>
              <a:buNone/>
            </a:pPr>
            <a:endParaRPr sz="2400" b="0" i="0" u="none" strike="noStrike" cap="none">
              <a:solidFill>
                <a:srgbClr val="0000FF"/>
              </a:solidFill>
              <a:latin typeface="Arial"/>
              <a:ea typeface="Arial"/>
              <a:cs typeface="Arial"/>
              <a:sym typeface="Arial"/>
            </a:endParaRPr>
          </a:p>
          <a:p>
            <a:pPr marL="0" marR="0" lvl="0" indent="0" algn="ctr" rtl="0">
              <a:spcBef>
                <a:spcPts val="0"/>
              </a:spcBef>
              <a:spcAft>
                <a:spcPts val="0"/>
              </a:spcAft>
              <a:buNone/>
            </a:pPr>
            <a:r>
              <a:rPr lang="en-US" sz="2800" b="0" i="0" u="none" strike="noStrike" cap="none">
                <a:solidFill>
                  <a:schemeClr val="dk1"/>
                </a:solidFill>
                <a:latin typeface="Arial"/>
                <a:ea typeface="Arial"/>
                <a:cs typeface="Arial"/>
                <a:sym typeface="Arial"/>
              </a:rPr>
              <a:t>Julita V. Sotejo Medallion of Honor Recipient</a:t>
            </a:r>
            <a:endParaRPr sz="2800" b="1" i="0" u="none" strike="noStrike" cap="none">
              <a:solidFill>
                <a:srgbClr val="002060"/>
              </a:solidFill>
              <a:latin typeface="Arial"/>
              <a:ea typeface="Arial"/>
              <a:cs typeface="Arial"/>
              <a:sym typeface="Arial"/>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00"/>
        <p:cNvGrpSpPr/>
        <p:nvPr/>
      </p:nvGrpSpPr>
      <p:grpSpPr>
        <a:xfrm>
          <a:off x="0" y="0"/>
          <a:ext cx="0" cy="0"/>
          <a:chOff x="0" y="0"/>
          <a:chExt cx="0" cy="0"/>
        </a:xfrm>
      </p:grpSpPr>
      <p:sp>
        <p:nvSpPr>
          <p:cNvPr id="2701" name="Google Shape;2701;p299"/>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02" name="Google Shape;2702;p299"/>
          <p:cNvSpPr txBox="1">
            <a:spLocks noGrp="1"/>
          </p:cNvSpPr>
          <p:nvPr>
            <p:ph type="title"/>
          </p:nvPr>
        </p:nvSpPr>
        <p:spPr>
          <a:xfrm>
            <a:off x="572492" y="238539"/>
            <a:ext cx="11018400" cy="1434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Clinical Genetics and Research Unit</a:t>
            </a:r>
            <a:endParaRPr/>
          </a:p>
        </p:txBody>
      </p:sp>
      <p:sp>
        <p:nvSpPr>
          <p:cNvPr id="2703" name="Google Shape;2703;p299"/>
          <p:cNvSpPr/>
          <p:nvPr/>
        </p:nvSpPr>
        <p:spPr>
          <a:xfrm>
            <a:off x="572492" y="1681544"/>
            <a:ext cx="10965942" cy="18288"/>
          </a:xfrm>
          <a:custGeom>
            <a:avLst/>
            <a:gdLst/>
            <a:ahLst/>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04" name="Google Shape;2704;p299"/>
          <p:cNvSpPr txBox="1"/>
          <p:nvPr/>
        </p:nvSpPr>
        <p:spPr>
          <a:xfrm>
            <a:off x="320843" y="2071316"/>
            <a:ext cx="7354800" cy="4371000"/>
          </a:xfrm>
          <a:prstGeom prst="rect">
            <a:avLst/>
          </a:prstGeom>
          <a:noFill/>
          <a:ln>
            <a:noFill/>
          </a:ln>
        </p:spPr>
        <p:txBody>
          <a:bodyPr spcFirstLastPara="1" wrap="square" lIns="91425" tIns="45700" rIns="91425" bIns="45700" anchor="t" anchorCtr="0">
            <a:normAutofit/>
          </a:bodyPr>
          <a:lstStyle/>
          <a:p>
            <a:pPr marL="285750" marR="0" lvl="0" indent="-228600" algn="l" rtl="0">
              <a:lnSpc>
                <a:spcPct val="90000"/>
              </a:lnSpc>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Provides comprehensive genetic health care to individuals with or at high-risk to development inherited conditions.</a:t>
            </a:r>
            <a:endParaRPr/>
          </a:p>
          <a:p>
            <a:pPr marL="285750" marR="0" lvl="0" indent="-228600" algn="l" rtl="0">
              <a:lnSpc>
                <a:spcPct val="90000"/>
              </a:lnSpc>
              <a:spcBef>
                <a:spcPts val="6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Only such clinic in the Philippines</a:t>
            </a:r>
            <a:endParaRPr/>
          </a:p>
          <a:p>
            <a:pPr marL="285750" marR="0" lvl="0" indent="-228600" algn="l" rtl="0">
              <a:lnSpc>
                <a:spcPct val="90000"/>
              </a:lnSpc>
              <a:spcBef>
                <a:spcPts val="6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Caters to dysmorphology and inherited metabolic conditions including those requiring enzyme replacement therapy.</a:t>
            </a:r>
            <a:endParaRPr/>
          </a:p>
          <a:p>
            <a:pPr marL="285750" marR="0" lvl="0" indent="-228600" algn="l" rtl="0">
              <a:lnSpc>
                <a:spcPct val="90000"/>
              </a:lnSpc>
              <a:spcBef>
                <a:spcPts val="60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Conducts research and clinical trials on rare disease. </a:t>
            </a:r>
            <a:endParaRPr/>
          </a:p>
          <a:p>
            <a:pPr marL="0" marR="0" lvl="0" indent="152400" algn="l" rtl="0">
              <a:lnSpc>
                <a:spcPct val="90000"/>
              </a:lnSpc>
              <a:spcBef>
                <a:spcPts val="6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pic>
        <p:nvPicPr>
          <p:cNvPr id="2705" name="Google Shape;2705;p299"/>
          <p:cNvPicPr preferRelativeResize="0">
            <a:picLocks noGrp="1"/>
          </p:cNvPicPr>
          <p:nvPr>
            <p:ph type="body" idx="1"/>
          </p:nvPr>
        </p:nvPicPr>
        <p:blipFill rotWithShape="1">
          <a:blip r:embed="rId3">
            <a:alphaModFix/>
          </a:blip>
          <a:srcRect l="18401" r="26040"/>
          <a:stretch/>
        </p:blipFill>
        <p:spPr>
          <a:xfrm>
            <a:off x="7675657" y="2093976"/>
            <a:ext cx="3941100" cy="4096500"/>
          </a:xfrm>
          <a:prstGeom prst="rect">
            <a:avLst/>
          </a:prstGeom>
          <a:noFill/>
          <a:ln>
            <a:noFill/>
          </a:ln>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09"/>
        <p:cNvGrpSpPr/>
        <p:nvPr/>
      </p:nvGrpSpPr>
      <p:grpSpPr>
        <a:xfrm>
          <a:off x="0" y="0"/>
          <a:ext cx="0" cy="0"/>
          <a:chOff x="0" y="0"/>
          <a:chExt cx="0" cy="0"/>
        </a:xfrm>
      </p:grpSpPr>
      <p:sp>
        <p:nvSpPr>
          <p:cNvPr id="2710" name="Google Shape;2710;p300"/>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11" name="Google Shape;2711;p300"/>
          <p:cNvSpPr txBox="1">
            <a:spLocks noGrp="1"/>
          </p:cNvSpPr>
          <p:nvPr>
            <p:ph type="title"/>
          </p:nvPr>
        </p:nvSpPr>
        <p:spPr>
          <a:xfrm>
            <a:off x="640080" y="329184"/>
            <a:ext cx="6894300" cy="1783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700"/>
              <a:buFont typeface="Calibri"/>
              <a:buNone/>
            </a:pPr>
            <a:r>
              <a:rPr lang="en-US" sz="5700" b="1"/>
              <a:t>Cytogenetics Laboratory</a:t>
            </a:r>
            <a:endParaRPr/>
          </a:p>
        </p:txBody>
      </p:sp>
      <p:sp>
        <p:nvSpPr>
          <p:cNvPr id="2712" name="Google Shape;2712;p300"/>
          <p:cNvSpPr/>
          <p:nvPr/>
        </p:nvSpPr>
        <p:spPr>
          <a:xfrm>
            <a:off x="758952" y="2395728"/>
            <a:ext cx="4240936" cy="18288"/>
          </a:xfrm>
          <a:custGeom>
            <a:avLst/>
            <a:gdLst/>
            <a:ahLst/>
            <a:cxnLst/>
            <a:rect l="l" t="t" r="r" b="b"/>
            <a:pathLst>
              <a:path w="3182691" h="18288"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57" y="4844"/>
                  <a:pt x="3182281" y="11009"/>
                  <a:pt x="3182691" y="18288"/>
                </a:cubicBezTo>
                <a:cubicBezTo>
                  <a:pt x="2941063" y="3169"/>
                  <a:pt x="2872422" y="16194"/>
                  <a:pt x="2609807" y="18288"/>
                </a:cubicBezTo>
                <a:cubicBezTo>
                  <a:pt x="2341801" y="10032"/>
                  <a:pt x="2328606" y="28832"/>
                  <a:pt x="2068749" y="18288"/>
                </a:cubicBezTo>
                <a:cubicBezTo>
                  <a:pt x="1813820" y="1121"/>
                  <a:pt x="1714804" y="37605"/>
                  <a:pt x="1432211" y="18288"/>
                </a:cubicBezTo>
                <a:cubicBezTo>
                  <a:pt x="1164810" y="-27006"/>
                  <a:pt x="993140" y="27575"/>
                  <a:pt x="859327" y="18288"/>
                </a:cubicBezTo>
                <a:cubicBezTo>
                  <a:pt x="750703" y="-24974"/>
                  <a:pt x="236193" y="38731"/>
                  <a:pt x="0" y="18288"/>
                </a:cubicBezTo>
                <a:cubicBezTo>
                  <a:pt x="-649" y="11698"/>
                  <a:pt x="663" y="5413"/>
                  <a:pt x="0" y="0"/>
                </a:cubicBezTo>
                <a:close/>
              </a:path>
              <a:path w="3182691" h="18288"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2166" y="5049"/>
                  <a:pt x="3182884" y="12044"/>
                  <a:pt x="3182691" y="18288"/>
                </a:cubicBezTo>
                <a:cubicBezTo>
                  <a:pt x="3012562" y="-37820"/>
                  <a:pt x="2765408" y="35618"/>
                  <a:pt x="2546153" y="18288"/>
                </a:cubicBezTo>
                <a:cubicBezTo>
                  <a:pt x="2331952" y="13878"/>
                  <a:pt x="2142129" y="19805"/>
                  <a:pt x="1845961" y="18288"/>
                </a:cubicBezTo>
                <a:cubicBezTo>
                  <a:pt x="1537526" y="31994"/>
                  <a:pt x="1468653" y="-6175"/>
                  <a:pt x="1304903" y="18288"/>
                </a:cubicBezTo>
                <a:cubicBezTo>
                  <a:pt x="1191987" y="26138"/>
                  <a:pt x="927061" y="14626"/>
                  <a:pt x="604711" y="18288"/>
                </a:cubicBezTo>
                <a:cubicBezTo>
                  <a:pt x="273947" y="45577"/>
                  <a:pt x="111622" y="-24554"/>
                  <a:pt x="0" y="18288"/>
                </a:cubicBezTo>
                <a:cubicBezTo>
                  <a:pt x="-39" y="12511"/>
                  <a:pt x="-381" y="8039"/>
                  <a:pt x="0" y="0"/>
                </a:cubicBezTo>
                <a:close/>
              </a:path>
              <a:path w="3182691" h="18288" fill="none"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3005" y="4158"/>
                  <a:pt x="3181712" y="12539"/>
                  <a:pt x="3182691" y="18288"/>
                </a:cubicBezTo>
                <a:cubicBezTo>
                  <a:pt x="2948637" y="17089"/>
                  <a:pt x="2873728" y="22327"/>
                  <a:pt x="2609807" y="18288"/>
                </a:cubicBezTo>
                <a:cubicBezTo>
                  <a:pt x="2342839" y="11870"/>
                  <a:pt x="2331621" y="30535"/>
                  <a:pt x="2068749" y="18288"/>
                </a:cubicBezTo>
                <a:cubicBezTo>
                  <a:pt x="1813814" y="-7352"/>
                  <a:pt x="1700576" y="36739"/>
                  <a:pt x="1432211" y="18288"/>
                </a:cubicBezTo>
                <a:cubicBezTo>
                  <a:pt x="1148444" y="-27053"/>
                  <a:pt x="987622" y="2403"/>
                  <a:pt x="859327" y="18288"/>
                </a:cubicBezTo>
                <a:cubicBezTo>
                  <a:pt x="743387" y="37422"/>
                  <a:pt x="194182" y="18789"/>
                  <a:pt x="0" y="18288"/>
                </a:cubicBezTo>
                <a:cubicBezTo>
                  <a:pt x="20" y="11469"/>
                  <a:pt x="-29" y="5154"/>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13" name="Google Shape;2713;p300"/>
          <p:cNvSpPr txBox="1">
            <a:spLocks noGrp="1"/>
          </p:cNvSpPr>
          <p:nvPr>
            <p:ph type="body" idx="1"/>
          </p:nvPr>
        </p:nvSpPr>
        <p:spPr>
          <a:xfrm>
            <a:off x="640080" y="2706624"/>
            <a:ext cx="6894300" cy="3483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Perform routing karyotyping services to detect chromosomal aneuploidies </a:t>
            </a:r>
            <a:endParaRPr/>
          </a:p>
          <a:p>
            <a:pPr marL="228600" lvl="0" indent="-228600" algn="l" rtl="0">
              <a:lnSpc>
                <a:spcPct val="90000"/>
              </a:lnSpc>
              <a:spcBef>
                <a:spcPts val="1000"/>
              </a:spcBef>
              <a:spcAft>
                <a:spcPts val="0"/>
              </a:spcAft>
              <a:buClr>
                <a:schemeClr val="dk1"/>
              </a:buClr>
              <a:buSzPts val="2400"/>
              <a:buChar char="•"/>
            </a:pPr>
            <a:r>
              <a:rPr lang="en-US" sz="2400"/>
              <a:t>It conducts fluorescence in situ hybridization (FISH) for chromosomal disorders and cancer</a:t>
            </a:r>
            <a:endParaRPr/>
          </a:p>
          <a:p>
            <a:pPr marL="228600" lvl="0" indent="-76200" algn="l" rtl="0">
              <a:lnSpc>
                <a:spcPct val="90000"/>
              </a:lnSpc>
              <a:spcBef>
                <a:spcPts val="1000"/>
              </a:spcBef>
              <a:spcAft>
                <a:spcPts val="0"/>
              </a:spcAft>
              <a:buClr>
                <a:schemeClr val="dk1"/>
              </a:buClr>
              <a:buSzPts val="2400"/>
              <a:buNone/>
            </a:pPr>
            <a:endParaRPr sz="2400"/>
          </a:p>
        </p:txBody>
      </p:sp>
      <p:pic>
        <p:nvPicPr>
          <p:cNvPr id="2714" name="Google Shape;2714;p300" descr="Cytogenetics - Wikipedia"/>
          <p:cNvPicPr preferRelativeResize="0"/>
          <p:nvPr/>
        </p:nvPicPr>
        <p:blipFill rotWithShape="1">
          <a:blip r:embed="rId3">
            <a:alphaModFix/>
          </a:blip>
          <a:srcRect r="17026"/>
          <a:stretch/>
        </p:blipFill>
        <p:spPr>
          <a:xfrm>
            <a:off x="8156453" y="-7"/>
            <a:ext cx="4035547" cy="4178808"/>
          </a:xfrm>
          <a:custGeom>
            <a:avLst/>
            <a:gdLst/>
            <a:ahLst/>
            <a:cxnLst/>
            <a:rect l="l" t="t" r="r" b="b"/>
            <a:pathLst>
              <a:path w="4035547" h="4178808" extrusionOk="0">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a:ln>
            <a:noFill/>
          </a:ln>
        </p:spPr>
      </p:pic>
      <p:pic>
        <p:nvPicPr>
          <p:cNvPr id="2715" name="Google Shape;2715;p300" descr="Cytogenetics | Center for Human Genetics"/>
          <p:cNvPicPr preferRelativeResize="0"/>
          <p:nvPr/>
        </p:nvPicPr>
        <p:blipFill rotWithShape="1">
          <a:blip r:embed="rId4">
            <a:alphaModFix/>
          </a:blip>
          <a:srcRect r="10" b="7527"/>
          <a:stretch/>
        </p:blipFill>
        <p:spPr>
          <a:xfrm>
            <a:off x="8144356" y="4267201"/>
            <a:ext cx="4047645" cy="2589404"/>
          </a:xfrm>
          <a:custGeom>
            <a:avLst/>
            <a:gdLst/>
            <a:ahLst/>
            <a:cxnLst/>
            <a:rect l="l" t="t" r="r" b="b"/>
            <a:pathLst>
              <a:path w="4047645" h="2495811" extrusionOk="0">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a:noFill/>
          <a:ln>
            <a:noFill/>
          </a:ln>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9"/>
        <p:cNvGrpSpPr/>
        <p:nvPr/>
      </p:nvGrpSpPr>
      <p:grpSpPr>
        <a:xfrm>
          <a:off x="0" y="0"/>
          <a:ext cx="0" cy="0"/>
          <a:chOff x="0" y="0"/>
          <a:chExt cx="0" cy="0"/>
        </a:xfrm>
      </p:grpSpPr>
      <p:sp>
        <p:nvSpPr>
          <p:cNvPr id="2720" name="Google Shape;2720;p301"/>
          <p:cNvSpPr txBox="1">
            <a:spLocks noGrp="1"/>
          </p:cNvSpPr>
          <p:nvPr>
            <p:ph type="title"/>
          </p:nvPr>
        </p:nvSpPr>
        <p:spPr>
          <a:xfrm>
            <a:off x="481011" y="3752849"/>
            <a:ext cx="4010700" cy="245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US" sz="4000" b="1"/>
              <a:t>Molecular Genetics Laboratory</a:t>
            </a:r>
            <a:endParaRPr/>
          </a:p>
        </p:txBody>
      </p:sp>
      <p:pic>
        <p:nvPicPr>
          <p:cNvPr id="2721" name="Google Shape;2721;p301" descr="X-Linked Dystonia Parkinsonism: Clinical Phenotype, Genetics and  Therapeutics"/>
          <p:cNvPicPr preferRelativeResize="0"/>
          <p:nvPr/>
        </p:nvPicPr>
        <p:blipFill rotWithShape="1">
          <a:blip r:embed="rId3">
            <a:alphaModFix/>
          </a:blip>
          <a:srcRect t="8999" b="19639"/>
          <a:stretch/>
        </p:blipFill>
        <p:spPr>
          <a:xfrm>
            <a:off x="27" y="10"/>
            <a:ext cx="12192000" cy="3710552"/>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2722" name="Google Shape;2722;p301"/>
          <p:cNvSpPr txBox="1">
            <a:spLocks noGrp="1"/>
          </p:cNvSpPr>
          <p:nvPr>
            <p:ph type="body" idx="1"/>
          </p:nvPr>
        </p:nvSpPr>
        <p:spPr>
          <a:xfrm>
            <a:off x="4257659" y="3927182"/>
            <a:ext cx="7790100" cy="3147300"/>
          </a:xfrm>
          <a:prstGeom prst="rect">
            <a:avLst/>
          </a:prstGeom>
          <a:noFill/>
          <a:ln>
            <a:noFill/>
          </a:ln>
        </p:spPr>
        <p:txBody>
          <a:bodyPr spcFirstLastPara="1" wrap="square" lIns="91425" tIns="45700" rIns="91425" bIns="45700" anchor="ctr"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sz="2400"/>
              <a:t>Conducts research on the molecular etiology of monogenic and complex conditions affecting the Filipino population.</a:t>
            </a:r>
            <a:endParaRPr/>
          </a:p>
          <a:p>
            <a:pPr marL="685800" lvl="1" indent="-228600" algn="l" rtl="0">
              <a:lnSpc>
                <a:spcPct val="90000"/>
              </a:lnSpc>
              <a:spcBef>
                <a:spcPts val="500"/>
              </a:spcBef>
              <a:spcAft>
                <a:spcPts val="0"/>
              </a:spcAft>
              <a:buClr>
                <a:schemeClr val="dk1"/>
              </a:buClr>
              <a:buSzPts val="2400"/>
              <a:buChar char="•"/>
            </a:pPr>
            <a:r>
              <a:rPr lang="en-US"/>
              <a:t>X-linked Dystonia Parkinsonism,</a:t>
            </a:r>
            <a:endParaRPr/>
          </a:p>
          <a:p>
            <a:pPr marL="685800" lvl="1" indent="-228600" algn="l" rtl="0">
              <a:lnSpc>
                <a:spcPct val="90000"/>
              </a:lnSpc>
              <a:spcBef>
                <a:spcPts val="500"/>
              </a:spcBef>
              <a:spcAft>
                <a:spcPts val="0"/>
              </a:spcAft>
              <a:buClr>
                <a:schemeClr val="dk1"/>
              </a:buClr>
              <a:buSzPts val="2400"/>
              <a:buChar char="•"/>
            </a:pPr>
            <a:r>
              <a:rPr lang="en-US"/>
              <a:t>Maple Syrup Urine Disease, </a:t>
            </a:r>
            <a:endParaRPr/>
          </a:p>
          <a:p>
            <a:pPr marL="685800" lvl="1" indent="-228600" algn="l" rtl="0">
              <a:lnSpc>
                <a:spcPct val="90000"/>
              </a:lnSpc>
              <a:spcBef>
                <a:spcPts val="500"/>
              </a:spcBef>
              <a:spcAft>
                <a:spcPts val="0"/>
              </a:spcAft>
              <a:buClr>
                <a:schemeClr val="dk1"/>
              </a:buClr>
              <a:buSzPts val="2400"/>
              <a:buChar char="•"/>
            </a:pPr>
            <a:r>
              <a:rPr lang="en-US"/>
              <a:t>Phenylketonuria, </a:t>
            </a:r>
            <a:endParaRPr/>
          </a:p>
          <a:p>
            <a:pPr marL="685800" lvl="1" indent="-228600" algn="l" rtl="0">
              <a:lnSpc>
                <a:spcPct val="90000"/>
              </a:lnSpc>
              <a:spcBef>
                <a:spcPts val="500"/>
              </a:spcBef>
              <a:spcAft>
                <a:spcPts val="0"/>
              </a:spcAft>
              <a:buClr>
                <a:schemeClr val="dk1"/>
              </a:buClr>
              <a:buSzPts val="2400"/>
              <a:buChar char="•"/>
            </a:pPr>
            <a:r>
              <a:rPr lang="en-US"/>
              <a:t>G6PD deficiency,</a:t>
            </a:r>
            <a:endParaRPr/>
          </a:p>
          <a:p>
            <a:pPr marL="685800" lvl="1" indent="-228600" algn="l" rtl="0">
              <a:lnSpc>
                <a:spcPct val="90000"/>
              </a:lnSpc>
              <a:spcBef>
                <a:spcPts val="500"/>
              </a:spcBef>
              <a:spcAft>
                <a:spcPts val="0"/>
              </a:spcAft>
              <a:buClr>
                <a:schemeClr val="dk1"/>
              </a:buClr>
              <a:buSzPts val="2400"/>
              <a:buChar char="•"/>
            </a:pPr>
            <a:r>
              <a:rPr lang="en-US"/>
              <a:t>thalassemia.</a:t>
            </a:r>
            <a:endParaRPr/>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6"/>
        <p:cNvGrpSpPr/>
        <p:nvPr/>
      </p:nvGrpSpPr>
      <p:grpSpPr>
        <a:xfrm>
          <a:off x="0" y="0"/>
          <a:ext cx="0" cy="0"/>
          <a:chOff x="0" y="0"/>
          <a:chExt cx="0" cy="0"/>
        </a:xfrm>
      </p:grpSpPr>
      <p:sp>
        <p:nvSpPr>
          <p:cNvPr id="2727" name="Google Shape;2727;p30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28" name="Google Shape;2728;p302"/>
          <p:cNvSpPr txBox="1">
            <a:spLocks noGrp="1"/>
          </p:cNvSpPr>
          <p:nvPr>
            <p:ph type="title"/>
          </p:nvPr>
        </p:nvSpPr>
        <p:spPr>
          <a:xfrm>
            <a:off x="630936" y="640080"/>
            <a:ext cx="4818900" cy="1481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300"/>
              <a:buFont typeface="Calibri"/>
              <a:buNone/>
            </a:pPr>
            <a:r>
              <a:rPr lang="en-US" sz="3300" b="1"/>
              <a:t>Biochemical Genetics Laboratory</a:t>
            </a:r>
            <a:endParaRPr/>
          </a:p>
        </p:txBody>
      </p:sp>
      <p:sp>
        <p:nvSpPr>
          <p:cNvPr id="2729" name="Google Shape;2729;p302"/>
          <p:cNvSpPr/>
          <p:nvPr/>
        </p:nvSpPr>
        <p:spPr>
          <a:xfrm>
            <a:off x="643277" y="2372868"/>
            <a:ext cx="3253060" cy="18288"/>
          </a:xfrm>
          <a:custGeom>
            <a:avLst/>
            <a:gdLst/>
            <a:ahLst/>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0" name="Google Shape;2730;p302"/>
          <p:cNvSpPr txBox="1">
            <a:spLocks noGrp="1"/>
          </p:cNvSpPr>
          <p:nvPr>
            <p:ph type="body" idx="1"/>
          </p:nvPr>
        </p:nvSpPr>
        <p:spPr>
          <a:xfrm>
            <a:off x="630936" y="2660904"/>
            <a:ext cx="4818900" cy="3547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600"/>
              <a:buChar char="•"/>
            </a:pPr>
            <a:r>
              <a:rPr lang="en-US" sz="2600"/>
              <a:t>Offers biochemical tests that assists in the diagnostic confirmation of inherited metabolic conditions.</a:t>
            </a:r>
            <a:endParaRPr/>
          </a:p>
          <a:p>
            <a:pPr marL="228600" lvl="0" indent="-63500" algn="l" rtl="0">
              <a:lnSpc>
                <a:spcPct val="90000"/>
              </a:lnSpc>
              <a:spcBef>
                <a:spcPts val="1000"/>
              </a:spcBef>
              <a:spcAft>
                <a:spcPts val="0"/>
              </a:spcAft>
              <a:buClr>
                <a:schemeClr val="dk1"/>
              </a:buClr>
              <a:buSzPts val="2600"/>
              <a:buNone/>
            </a:pPr>
            <a:endParaRPr sz="2600"/>
          </a:p>
        </p:txBody>
      </p:sp>
      <p:pic>
        <p:nvPicPr>
          <p:cNvPr id="2731" name="Google Shape;2731;p302" descr="A picture containing text, person, indoor, kitchen&#10;&#10;Description automatically generated"/>
          <p:cNvPicPr preferRelativeResize="0"/>
          <p:nvPr/>
        </p:nvPicPr>
        <p:blipFill rotWithShape="1">
          <a:blip r:embed="rId3">
            <a:alphaModFix/>
          </a:blip>
          <a:srcRect l="30465" r="16125"/>
          <a:stretch/>
        </p:blipFill>
        <p:spPr>
          <a:xfrm>
            <a:off x="6099048" y="707772"/>
            <a:ext cx="5458968" cy="5442456"/>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5"/>
        <p:cNvGrpSpPr/>
        <p:nvPr/>
      </p:nvGrpSpPr>
      <p:grpSpPr>
        <a:xfrm>
          <a:off x="0" y="0"/>
          <a:ext cx="0" cy="0"/>
          <a:chOff x="0" y="0"/>
          <a:chExt cx="0" cy="0"/>
        </a:xfrm>
      </p:grpSpPr>
      <p:sp>
        <p:nvSpPr>
          <p:cNvPr id="2736" name="Google Shape;2736;p30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7" name="Google Shape;2737;p303"/>
          <p:cNvSpPr txBox="1">
            <a:spLocks noGrp="1"/>
          </p:cNvSpPr>
          <p:nvPr>
            <p:ph type="title"/>
          </p:nvPr>
        </p:nvSpPr>
        <p:spPr>
          <a:xfrm>
            <a:off x="630936" y="640080"/>
            <a:ext cx="4818900" cy="1481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300"/>
              <a:buFont typeface="Calibri"/>
              <a:buNone/>
            </a:pPr>
            <a:r>
              <a:rPr lang="en-US" sz="3300" b="1"/>
              <a:t>Newborn Screening Program in the Philippines</a:t>
            </a:r>
            <a:endParaRPr/>
          </a:p>
        </p:txBody>
      </p:sp>
      <p:sp>
        <p:nvSpPr>
          <p:cNvPr id="2738" name="Google Shape;2738;p303"/>
          <p:cNvSpPr/>
          <p:nvPr/>
        </p:nvSpPr>
        <p:spPr>
          <a:xfrm>
            <a:off x="643277" y="2372868"/>
            <a:ext cx="3253060" cy="18288"/>
          </a:xfrm>
          <a:custGeom>
            <a:avLst/>
            <a:gdLst/>
            <a:ahLst/>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9" name="Google Shape;2739;p303"/>
          <p:cNvSpPr txBox="1">
            <a:spLocks noGrp="1"/>
          </p:cNvSpPr>
          <p:nvPr>
            <p:ph type="body" idx="1"/>
          </p:nvPr>
        </p:nvSpPr>
        <p:spPr>
          <a:xfrm>
            <a:off x="630936" y="2660904"/>
            <a:ext cx="5320800" cy="35478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sz="2400"/>
              <a:t>Population-based genetics program to detect inborn errors of metabolism allowing for management and treatment. </a:t>
            </a:r>
            <a:endParaRPr/>
          </a:p>
          <a:p>
            <a:pPr marL="228600" lvl="0" indent="-228600" algn="l" rtl="0">
              <a:lnSpc>
                <a:spcPct val="90000"/>
              </a:lnSpc>
              <a:spcBef>
                <a:spcPts val="1000"/>
              </a:spcBef>
              <a:spcAft>
                <a:spcPts val="0"/>
              </a:spcAft>
              <a:buClr>
                <a:schemeClr val="dk1"/>
              </a:buClr>
              <a:buSzPts val="2400"/>
              <a:buChar char="•"/>
            </a:pPr>
            <a:r>
              <a:rPr lang="en-US" sz="2400"/>
              <a:t>Introduced in 1996 as a research initiative</a:t>
            </a:r>
            <a:endParaRPr/>
          </a:p>
          <a:p>
            <a:pPr marL="228600" lvl="0" indent="-228600" algn="l" rtl="0">
              <a:lnSpc>
                <a:spcPct val="90000"/>
              </a:lnSpc>
              <a:spcBef>
                <a:spcPts val="1000"/>
              </a:spcBef>
              <a:spcAft>
                <a:spcPts val="0"/>
              </a:spcAft>
              <a:buClr>
                <a:schemeClr val="dk1"/>
              </a:buClr>
              <a:buSzPts val="2400"/>
              <a:buChar char="•"/>
            </a:pPr>
            <a:r>
              <a:rPr lang="en-US" sz="2400"/>
              <a:t>Enacted into law in 2004 (Republic Act 9228)</a:t>
            </a:r>
            <a:endParaRPr/>
          </a:p>
          <a:p>
            <a:pPr marL="228600" lvl="0" indent="-76200" algn="l" rtl="0">
              <a:lnSpc>
                <a:spcPct val="90000"/>
              </a:lnSpc>
              <a:spcBef>
                <a:spcPts val="1000"/>
              </a:spcBef>
              <a:spcAft>
                <a:spcPts val="0"/>
              </a:spcAft>
              <a:buClr>
                <a:schemeClr val="dk1"/>
              </a:buClr>
              <a:buSzPts val="2400"/>
              <a:buNone/>
            </a:pPr>
            <a:endParaRPr sz="2400"/>
          </a:p>
        </p:txBody>
      </p:sp>
      <p:pic>
        <p:nvPicPr>
          <p:cNvPr id="2740" name="Google Shape;2740;p303" descr="Recognized as one of the pioneers in offering Expanded Newborn Screening  Services in Visayas. - UCMed"/>
          <p:cNvPicPr preferRelativeResize="0"/>
          <p:nvPr/>
        </p:nvPicPr>
        <p:blipFill rotWithShape="1">
          <a:blip r:embed="rId3">
            <a:alphaModFix/>
          </a:blip>
          <a:srcRect l="37565" r="13957" b="9091"/>
          <a:stretch/>
        </p:blipFill>
        <p:spPr>
          <a:xfrm>
            <a:off x="6099048" y="1269589"/>
            <a:ext cx="5458968" cy="4318822"/>
          </a:xfrm>
          <a:prstGeom prst="rect">
            <a:avLst/>
          </a:prstGeom>
          <a:noFill/>
          <a:ln>
            <a:noFill/>
          </a:ln>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Shape 2744"/>
        <p:cNvGrpSpPr/>
        <p:nvPr/>
      </p:nvGrpSpPr>
      <p:grpSpPr>
        <a:xfrm>
          <a:off x="0" y="0"/>
          <a:ext cx="0" cy="0"/>
          <a:chOff x="0" y="0"/>
          <a:chExt cx="0" cy="0"/>
        </a:xfrm>
      </p:grpSpPr>
      <p:sp>
        <p:nvSpPr>
          <p:cNvPr id="2745" name="Google Shape;2745;p304"/>
          <p:cNvSpPr txBox="1">
            <a:spLocks noGrp="1"/>
          </p:cNvSpPr>
          <p:nvPr>
            <p:ph type="title"/>
          </p:nvPr>
        </p:nvSpPr>
        <p:spPr>
          <a:xfrm>
            <a:off x="408903" y="369621"/>
            <a:ext cx="11222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Newborn Screening in the Philippines – expanded in 2014</a:t>
            </a:r>
            <a:endParaRPr/>
          </a:p>
        </p:txBody>
      </p:sp>
      <p:pic>
        <p:nvPicPr>
          <p:cNvPr id="2746" name="Google Shape;2746;p304"/>
          <p:cNvPicPr preferRelativeResize="0">
            <a:picLocks noGrp="1"/>
          </p:cNvPicPr>
          <p:nvPr>
            <p:ph type="body" idx="1"/>
          </p:nvPr>
        </p:nvPicPr>
        <p:blipFill rotWithShape="1">
          <a:blip r:embed="rId3">
            <a:alphaModFix/>
          </a:blip>
          <a:srcRect/>
          <a:stretch/>
        </p:blipFill>
        <p:spPr>
          <a:xfrm>
            <a:off x="6845712" y="3393752"/>
            <a:ext cx="2696100" cy="2493000"/>
          </a:xfrm>
          <a:prstGeom prst="rect">
            <a:avLst/>
          </a:prstGeom>
          <a:noFill/>
          <a:ln>
            <a:noFill/>
          </a:ln>
        </p:spPr>
      </p:pic>
      <p:sp>
        <p:nvSpPr>
          <p:cNvPr id="2747" name="Google Shape;2747;p304"/>
          <p:cNvSpPr txBox="1"/>
          <p:nvPr/>
        </p:nvSpPr>
        <p:spPr>
          <a:xfrm>
            <a:off x="1301388" y="1854869"/>
            <a:ext cx="5276100" cy="403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rgbClr val="FF0000"/>
                </a:solidFill>
                <a:latin typeface="Calibri"/>
                <a:ea typeface="Calibri"/>
                <a:cs typeface="Calibri"/>
                <a:sym typeface="Calibri"/>
              </a:rPr>
              <a:t>Congenital Adrenal Hyperplasia</a:t>
            </a:r>
            <a:endParaRPr/>
          </a:p>
          <a:p>
            <a:pPr marL="0" marR="0" lvl="0" indent="0" algn="l" rtl="0">
              <a:spcBef>
                <a:spcPts val="0"/>
              </a:spcBef>
              <a:spcAft>
                <a:spcPts val="0"/>
              </a:spcAft>
              <a:buNone/>
            </a:pPr>
            <a:r>
              <a:rPr lang="en-US" sz="1600">
                <a:solidFill>
                  <a:srgbClr val="FF0000"/>
                </a:solidFill>
                <a:latin typeface="Calibri"/>
                <a:ea typeface="Calibri"/>
                <a:cs typeface="Calibri"/>
                <a:sym typeface="Calibri"/>
              </a:rPr>
              <a:t>Congenital Hypothyroidism</a:t>
            </a:r>
            <a:endParaRPr/>
          </a:p>
          <a:p>
            <a:pPr marL="0" marR="0" lvl="0" indent="0" algn="l" rtl="0">
              <a:spcBef>
                <a:spcPts val="0"/>
              </a:spcBef>
              <a:spcAft>
                <a:spcPts val="0"/>
              </a:spcAft>
              <a:buNone/>
            </a:pPr>
            <a:r>
              <a:rPr lang="en-US" sz="1600">
                <a:solidFill>
                  <a:srgbClr val="FF0000"/>
                </a:solidFill>
                <a:latin typeface="Calibri"/>
                <a:ea typeface="Calibri"/>
                <a:cs typeface="Calibri"/>
                <a:sym typeface="Calibri"/>
              </a:rPr>
              <a:t>Galactosemia</a:t>
            </a:r>
            <a:endParaRPr sz="1600">
              <a:solidFill>
                <a:srgbClr val="FF0000"/>
              </a:solidFill>
              <a:latin typeface="Calibri"/>
              <a:ea typeface="Calibri"/>
              <a:cs typeface="Calibri"/>
              <a:sym typeface="Calibri"/>
            </a:endParaRPr>
          </a:p>
          <a:p>
            <a:pPr marL="0" marR="0" lvl="0" indent="0" algn="l" rtl="0">
              <a:spcBef>
                <a:spcPts val="0"/>
              </a:spcBef>
              <a:spcAft>
                <a:spcPts val="0"/>
              </a:spcAft>
              <a:buNone/>
            </a:pPr>
            <a:r>
              <a:rPr lang="en-US" sz="1600">
                <a:solidFill>
                  <a:srgbClr val="FF0000"/>
                </a:solidFill>
                <a:latin typeface="Calibri"/>
                <a:ea typeface="Calibri"/>
                <a:cs typeface="Calibri"/>
                <a:sym typeface="Calibri"/>
              </a:rPr>
              <a:t>G6PD deficiency</a:t>
            </a:r>
            <a:endParaRPr/>
          </a:p>
          <a:p>
            <a:pPr marL="0" marR="0" lvl="0" indent="0" algn="l" rtl="0">
              <a:spcBef>
                <a:spcPts val="0"/>
              </a:spcBef>
              <a:spcAft>
                <a:spcPts val="0"/>
              </a:spcAft>
              <a:buNone/>
            </a:pPr>
            <a:r>
              <a:rPr lang="en-US" sz="1600">
                <a:solidFill>
                  <a:srgbClr val="FF0000"/>
                </a:solidFill>
                <a:latin typeface="Calibri"/>
                <a:ea typeface="Calibri"/>
                <a:cs typeface="Calibri"/>
                <a:sym typeface="Calibri"/>
              </a:rPr>
              <a:t>Phenylketonuria</a:t>
            </a:r>
            <a:endParaRPr/>
          </a:p>
          <a:p>
            <a:pPr marL="0" marR="0" lvl="0" indent="0" algn="l" rtl="0">
              <a:spcBef>
                <a:spcPts val="0"/>
              </a:spcBef>
              <a:spcAft>
                <a:spcPts val="0"/>
              </a:spcAft>
              <a:buNone/>
            </a:pPr>
            <a:r>
              <a:rPr lang="en-US" sz="1600">
                <a:solidFill>
                  <a:srgbClr val="FF0000"/>
                </a:solidFill>
                <a:latin typeface="Calibri"/>
                <a:ea typeface="Calibri"/>
                <a:cs typeface="Calibri"/>
                <a:sym typeface="Calibri"/>
              </a:rPr>
              <a:t>Maple Syrup Urine Disease</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3-Methylcrotnyl CoA Carboxylase Def</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Beta Ketothiolase Def</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Biotinadase Def</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Carnitine Palmitoyl Transferase Type 1 and 2</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Fatty acid disorders</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Glutaric academia type 1 and 2</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Homocystinuria fatty acid disorders</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Methionine adenosime transferase def</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Multiple carboxylase def</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Organic acidurias</a:t>
            </a:r>
            <a:endParaRPr/>
          </a:p>
        </p:txBody>
      </p:sp>
      <p:sp>
        <p:nvSpPr>
          <p:cNvPr id="2748" name="Google Shape;2748;p304"/>
          <p:cNvSpPr txBox="1"/>
          <p:nvPr/>
        </p:nvSpPr>
        <p:spPr>
          <a:xfrm>
            <a:off x="7020524" y="1854869"/>
            <a:ext cx="32304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Thalassemias </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Hemoglobinopathies</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Tyrosinemia</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Urea cycle defects</a:t>
            </a:r>
            <a:endParaRPr/>
          </a:p>
        </p:txBody>
      </p:sp>
      <p:sp>
        <p:nvSpPr>
          <p:cNvPr id="2749" name="Google Shape;2749;p304"/>
          <p:cNvSpPr txBox="1"/>
          <p:nvPr/>
        </p:nvSpPr>
        <p:spPr>
          <a:xfrm>
            <a:off x="5887485" y="6369886"/>
            <a:ext cx="5922000" cy="253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alibri"/>
                <a:ea typeface="Calibri"/>
                <a:cs typeface="Calibri"/>
                <a:sym typeface="Calibri"/>
              </a:rPr>
              <a:t>Source: Newborn Screening Reference Center</a:t>
            </a:r>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pic>
        <p:nvPicPr>
          <p:cNvPr id="2754" name="Google Shape;2754;p305"/>
          <p:cNvPicPr preferRelativeResize="0"/>
          <p:nvPr/>
        </p:nvPicPr>
        <p:blipFill rotWithShape="1">
          <a:blip r:embed="rId3">
            <a:alphaModFix/>
          </a:blip>
          <a:srcRect/>
          <a:stretch/>
        </p:blipFill>
        <p:spPr>
          <a:xfrm>
            <a:off x="0" y="565485"/>
            <a:ext cx="12192005" cy="5486399"/>
          </a:xfrm>
          <a:prstGeom prst="rect">
            <a:avLst/>
          </a:prstGeom>
          <a:noFill/>
          <a:ln>
            <a:noFill/>
          </a:ln>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Shape 2758"/>
        <p:cNvGrpSpPr/>
        <p:nvPr/>
      </p:nvGrpSpPr>
      <p:grpSpPr>
        <a:xfrm>
          <a:off x="0" y="0"/>
          <a:ext cx="0" cy="0"/>
          <a:chOff x="0" y="0"/>
          <a:chExt cx="0" cy="0"/>
        </a:xfrm>
      </p:grpSpPr>
      <p:sp>
        <p:nvSpPr>
          <p:cNvPr id="2759" name="Google Shape;2759;p306"/>
          <p:cNvSpPr txBox="1">
            <a:spLocks noGrp="1"/>
          </p:cNvSpPr>
          <p:nvPr>
            <p:ph type="title"/>
          </p:nvPr>
        </p:nvSpPr>
        <p:spPr>
          <a:xfrm>
            <a:off x="408903" y="369621"/>
            <a:ext cx="11222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Newborn Screening in the Philippines – Prevalence of Disorders (2020)</a:t>
            </a:r>
            <a:endParaRPr b="1"/>
          </a:p>
        </p:txBody>
      </p:sp>
      <p:sp>
        <p:nvSpPr>
          <p:cNvPr id="2760" name="Google Shape;2760;p306"/>
          <p:cNvSpPr txBox="1"/>
          <p:nvPr/>
        </p:nvSpPr>
        <p:spPr>
          <a:xfrm>
            <a:off x="408903" y="6234463"/>
            <a:ext cx="5922000" cy="253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alibri"/>
                <a:ea typeface="Calibri"/>
                <a:cs typeface="Calibri"/>
                <a:sym typeface="Calibri"/>
              </a:rPr>
              <a:t>Source: Newborn Screening Reference Center</a:t>
            </a:r>
            <a:endParaRPr/>
          </a:p>
        </p:txBody>
      </p:sp>
      <p:pic>
        <p:nvPicPr>
          <p:cNvPr id="2761" name="Google Shape;2761;p306" descr="Table&#10;&#10;Description automatically generated"/>
          <p:cNvPicPr preferRelativeResize="0"/>
          <p:nvPr/>
        </p:nvPicPr>
        <p:blipFill rotWithShape="1">
          <a:blip r:embed="rId3">
            <a:alphaModFix/>
          </a:blip>
          <a:srcRect/>
          <a:stretch/>
        </p:blipFill>
        <p:spPr>
          <a:xfrm>
            <a:off x="135847" y="1695184"/>
            <a:ext cx="8940228" cy="4432394"/>
          </a:xfrm>
          <a:prstGeom prst="rect">
            <a:avLst/>
          </a:prstGeom>
          <a:noFill/>
          <a:ln>
            <a:noFill/>
          </a:ln>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p307"/>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Newborn Screening Facilities</a:t>
            </a:r>
            <a:endParaRPr/>
          </a:p>
        </p:txBody>
      </p:sp>
      <p:sp>
        <p:nvSpPr>
          <p:cNvPr id="2767" name="Google Shape;2767;p307"/>
          <p:cNvSpPr txBox="1">
            <a:spLocks noGrp="1"/>
          </p:cNvSpPr>
          <p:nvPr>
            <p:ph type="body" idx="1"/>
          </p:nvPr>
        </p:nvSpPr>
        <p:spPr>
          <a:xfrm>
            <a:off x="535363" y="1825625"/>
            <a:ext cx="3357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500"/>
              <a:buChar char="•"/>
            </a:pPr>
            <a:r>
              <a:rPr lang="en-US" sz="2500"/>
              <a:t>Health facilities where blood spot samples are collected</a:t>
            </a:r>
            <a:endParaRPr/>
          </a:p>
          <a:p>
            <a:pPr marL="228600" lvl="0" indent="-228600" algn="l" rtl="0">
              <a:lnSpc>
                <a:spcPct val="90000"/>
              </a:lnSpc>
              <a:spcBef>
                <a:spcPts val="1000"/>
              </a:spcBef>
              <a:spcAft>
                <a:spcPts val="0"/>
              </a:spcAft>
              <a:buClr>
                <a:schemeClr val="dk1"/>
              </a:buClr>
              <a:buSzPts val="2500"/>
              <a:buChar char="•"/>
            </a:pPr>
            <a:r>
              <a:rPr lang="en-US" sz="2500"/>
              <a:t>Hospitals, health centers, lying-in clinics</a:t>
            </a:r>
            <a:endParaRPr/>
          </a:p>
        </p:txBody>
      </p:sp>
      <p:grpSp>
        <p:nvGrpSpPr>
          <p:cNvPr id="2768" name="Google Shape;2768;p307"/>
          <p:cNvGrpSpPr/>
          <p:nvPr/>
        </p:nvGrpSpPr>
        <p:grpSpPr>
          <a:xfrm>
            <a:off x="4191034" y="1825637"/>
            <a:ext cx="7674098" cy="4351415"/>
            <a:chOff x="762000" y="910770"/>
            <a:chExt cx="8161330" cy="5807306"/>
          </a:xfrm>
        </p:grpSpPr>
        <p:pic>
          <p:nvPicPr>
            <p:cNvPr id="2769" name="Google Shape;2769;p307"/>
            <p:cNvPicPr preferRelativeResize="0"/>
            <p:nvPr/>
          </p:nvPicPr>
          <p:blipFill rotWithShape="1">
            <a:blip r:embed="rId3">
              <a:alphaModFix/>
            </a:blip>
            <a:srcRect/>
            <a:stretch/>
          </p:blipFill>
          <p:spPr>
            <a:xfrm>
              <a:off x="762000" y="1026888"/>
              <a:ext cx="7543801" cy="5691188"/>
            </a:xfrm>
            <a:prstGeom prst="rect">
              <a:avLst/>
            </a:prstGeom>
            <a:noFill/>
            <a:ln>
              <a:noFill/>
            </a:ln>
          </p:spPr>
        </p:pic>
        <p:sp>
          <p:nvSpPr>
            <p:cNvPr id="2770" name="Google Shape;2770;p307"/>
            <p:cNvSpPr/>
            <p:nvPr/>
          </p:nvSpPr>
          <p:spPr>
            <a:xfrm>
              <a:off x="6967330" y="910770"/>
              <a:ext cx="1956000" cy="848400"/>
            </a:xfrm>
            <a:prstGeom prst="rect">
              <a:avLst/>
            </a:prstGeom>
            <a:solidFill>
              <a:schemeClr val="lt1"/>
            </a:solidFill>
            <a:ln>
              <a:noFill/>
            </a:ln>
          </p:spPr>
          <p:txBody>
            <a:bodyPr spcFirstLastPara="1" wrap="square" lIns="51425" tIns="25700" rIns="51425" bIns="25700" anchor="t" anchorCtr="0">
              <a:noAutofit/>
            </a:bodyPr>
            <a:lstStyle/>
            <a:p>
              <a:pPr marL="0" marR="0" lvl="0" indent="0" algn="l" rtl="0">
                <a:spcBef>
                  <a:spcPts val="0"/>
                </a:spcBef>
                <a:spcAft>
                  <a:spcPts val="0"/>
                </a:spcAft>
                <a:buNone/>
              </a:pPr>
              <a:endParaRPr sz="1350">
                <a:solidFill>
                  <a:schemeClr val="dk1"/>
                </a:solidFill>
                <a:latin typeface="Garamond"/>
                <a:ea typeface="Garamond"/>
                <a:cs typeface="Garamond"/>
                <a:sym typeface="Garamond"/>
              </a:endParaRPr>
            </a:p>
          </p:txBody>
        </p:sp>
      </p:grpSp>
      <p:grpSp>
        <p:nvGrpSpPr>
          <p:cNvPr id="2771" name="Google Shape;2771;p307"/>
          <p:cNvGrpSpPr/>
          <p:nvPr/>
        </p:nvGrpSpPr>
        <p:grpSpPr>
          <a:xfrm>
            <a:off x="8648465" y="1527985"/>
            <a:ext cx="2934376" cy="1221191"/>
            <a:chOff x="3861132" y="1108480"/>
            <a:chExt cx="1753856" cy="644700"/>
          </a:xfrm>
        </p:grpSpPr>
        <p:sp>
          <p:nvSpPr>
            <p:cNvPr id="2772" name="Google Shape;2772;p307"/>
            <p:cNvSpPr/>
            <p:nvPr/>
          </p:nvSpPr>
          <p:spPr>
            <a:xfrm>
              <a:off x="3861132" y="1108480"/>
              <a:ext cx="927000" cy="644700"/>
            </a:xfrm>
            <a:prstGeom prst="star8">
              <a:avLst>
                <a:gd name="adj" fmla="val 37500"/>
              </a:avLst>
            </a:prstGeom>
            <a:solidFill>
              <a:srgbClr val="FFFF00"/>
            </a:solidFill>
            <a:ln w="12700" cap="flat" cmpd="sng">
              <a:solidFill>
                <a:srgbClr val="FFFF00"/>
              </a:soli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rtl="0">
                <a:spcBef>
                  <a:spcPts val="0"/>
                </a:spcBef>
                <a:spcAft>
                  <a:spcPts val="0"/>
                </a:spcAft>
                <a:buNone/>
              </a:pPr>
              <a:r>
                <a:rPr lang="en-US" sz="1800" b="1">
                  <a:solidFill>
                    <a:schemeClr val="dk1"/>
                  </a:solidFill>
                  <a:latin typeface="Arial Narrow"/>
                  <a:ea typeface="Arial Narrow"/>
                  <a:cs typeface="Arial Narrow"/>
                  <a:sym typeface="Arial Narrow"/>
                </a:rPr>
                <a:t>7100+</a:t>
              </a:r>
              <a:endParaRPr sz="1100">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a:solidFill>
                    <a:schemeClr val="dk1"/>
                  </a:solidFill>
                  <a:latin typeface="Arial Narrow"/>
                  <a:ea typeface="Arial Narrow"/>
                  <a:cs typeface="Arial Narrow"/>
                  <a:sym typeface="Arial Narrow"/>
                </a:rPr>
                <a:t>facilities</a:t>
              </a:r>
              <a:endParaRPr sz="1100">
                <a:solidFill>
                  <a:schemeClr val="dk1"/>
                </a:solidFill>
                <a:latin typeface="Calibri"/>
                <a:ea typeface="Calibri"/>
                <a:cs typeface="Calibri"/>
                <a:sym typeface="Calibri"/>
              </a:endParaRPr>
            </a:p>
          </p:txBody>
        </p:sp>
        <p:sp>
          <p:nvSpPr>
            <p:cNvPr id="2773" name="Google Shape;2773;p307"/>
            <p:cNvSpPr txBox="1"/>
            <p:nvPr/>
          </p:nvSpPr>
          <p:spPr>
            <a:xfrm>
              <a:off x="4586288" y="1326980"/>
              <a:ext cx="1028700" cy="173700"/>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51425" tIns="25700" rIns="51425" bIns="25700" anchor="t" anchorCtr="0">
              <a:spAutoFit/>
            </a:bodyPr>
            <a:lstStyle/>
            <a:p>
              <a:pPr marL="0" marR="0" lvl="0" indent="0" algn="ctr" rtl="0">
                <a:spcBef>
                  <a:spcPts val="0"/>
                </a:spcBef>
                <a:spcAft>
                  <a:spcPts val="0"/>
                </a:spcAft>
                <a:buNone/>
              </a:pPr>
              <a:r>
                <a:rPr lang="en-US" sz="1800" b="1">
                  <a:solidFill>
                    <a:srgbClr val="0D0D0D"/>
                  </a:solidFill>
                  <a:latin typeface="Arial Narrow"/>
                  <a:ea typeface="Arial Narrow"/>
                  <a:cs typeface="Arial Narrow"/>
                  <a:sym typeface="Arial Narrow"/>
                </a:rPr>
                <a:t>June 2020</a:t>
              </a:r>
              <a:endParaRPr sz="1800" b="1">
                <a:solidFill>
                  <a:srgbClr val="0D0D0D"/>
                </a:solidFill>
                <a:latin typeface="Arial Narrow"/>
                <a:ea typeface="Arial Narrow"/>
                <a:cs typeface="Arial Narrow"/>
                <a:sym typeface="Arial Narrow"/>
              </a:endParaRPr>
            </a:p>
          </p:txBody>
        </p:sp>
      </p:gr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Shape 2777"/>
        <p:cNvGrpSpPr/>
        <p:nvPr/>
      </p:nvGrpSpPr>
      <p:grpSpPr>
        <a:xfrm>
          <a:off x="0" y="0"/>
          <a:ext cx="0" cy="0"/>
          <a:chOff x="0" y="0"/>
          <a:chExt cx="0" cy="0"/>
        </a:xfrm>
      </p:grpSpPr>
      <p:sp>
        <p:nvSpPr>
          <p:cNvPr id="2778" name="Google Shape;2778;p308"/>
          <p:cNvSpPr txBox="1">
            <a:spLocks noGrp="1"/>
          </p:cNvSpPr>
          <p:nvPr>
            <p:ph type="title"/>
          </p:nvPr>
        </p:nvSpPr>
        <p:spPr>
          <a:xfrm>
            <a:off x="838200" y="1629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Newborn Screening Centers</a:t>
            </a:r>
            <a:endParaRPr/>
          </a:p>
        </p:txBody>
      </p:sp>
      <p:grpSp>
        <p:nvGrpSpPr>
          <p:cNvPr id="2779" name="Google Shape;2779;p308"/>
          <p:cNvGrpSpPr/>
          <p:nvPr/>
        </p:nvGrpSpPr>
        <p:grpSpPr>
          <a:xfrm>
            <a:off x="978245" y="1469996"/>
            <a:ext cx="10236018" cy="5022996"/>
            <a:chOff x="2116226" y="2500488"/>
            <a:chExt cx="4635038" cy="2968674"/>
          </a:xfrm>
        </p:grpSpPr>
        <p:pic>
          <p:nvPicPr>
            <p:cNvPr id="2780" name="Google Shape;2780;p308" descr="C:\Users\VINA\Downloads\getimage.jpg"/>
            <p:cNvPicPr preferRelativeResize="0"/>
            <p:nvPr/>
          </p:nvPicPr>
          <p:blipFill rotWithShape="1">
            <a:blip r:embed="rId3">
              <a:alphaModFix/>
            </a:blip>
            <a:srcRect/>
            <a:stretch/>
          </p:blipFill>
          <p:spPr>
            <a:xfrm>
              <a:off x="5472557" y="4052792"/>
              <a:ext cx="1052700" cy="574500"/>
            </a:xfrm>
            <a:prstGeom prst="roundRect">
              <a:avLst>
                <a:gd name="adj" fmla="val 8594"/>
              </a:avLst>
            </a:prstGeom>
            <a:solidFill>
              <a:srgbClr val="ECECEC"/>
            </a:solidFill>
            <a:ln>
              <a:noFill/>
            </a:ln>
            <a:effectLst>
              <a:reflection stA="38000" endPos="28000" dist="5000" dir="5400000" fadeDir="5400012" sy="-100000" algn="bl" rotWithShape="0"/>
            </a:effectLst>
          </p:spPr>
        </p:pic>
        <p:pic>
          <p:nvPicPr>
            <p:cNvPr id="2781" name="Google Shape;2781;p308" descr="philippines23"/>
            <p:cNvPicPr preferRelativeResize="0"/>
            <p:nvPr/>
          </p:nvPicPr>
          <p:blipFill rotWithShape="1">
            <a:blip r:embed="rId4">
              <a:alphaModFix/>
            </a:blip>
            <a:srcRect/>
            <a:stretch/>
          </p:blipFill>
          <p:spPr>
            <a:xfrm>
              <a:off x="3163231" y="2500488"/>
              <a:ext cx="1764507" cy="2894110"/>
            </a:xfrm>
            <a:prstGeom prst="rect">
              <a:avLst/>
            </a:prstGeom>
            <a:noFill/>
            <a:ln>
              <a:noFill/>
            </a:ln>
          </p:spPr>
        </p:pic>
        <p:pic>
          <p:nvPicPr>
            <p:cNvPr id="2782" name="Google Shape;2782;p308" descr="1 019"/>
            <p:cNvPicPr preferRelativeResize="0"/>
            <p:nvPr/>
          </p:nvPicPr>
          <p:blipFill rotWithShape="1">
            <a:blip r:embed="rId5">
              <a:alphaModFix/>
            </a:blip>
            <a:srcRect/>
            <a:stretch/>
          </p:blipFill>
          <p:spPr>
            <a:xfrm>
              <a:off x="2305312" y="3337200"/>
              <a:ext cx="1309500" cy="398400"/>
            </a:xfrm>
            <a:prstGeom prst="roundRect">
              <a:avLst>
                <a:gd name="adj" fmla="val 8594"/>
              </a:avLst>
            </a:prstGeom>
            <a:solidFill>
              <a:srgbClr val="ECECEC"/>
            </a:solidFill>
            <a:ln>
              <a:noFill/>
            </a:ln>
            <a:effectLst>
              <a:reflection stA="38000" endPos="28000" dist="5000" dir="5400000" fadeDir="5400012" sy="-100000" algn="bl" rotWithShape="0"/>
            </a:effectLst>
          </p:spPr>
        </p:pic>
        <p:cxnSp>
          <p:nvCxnSpPr>
            <p:cNvPr id="2783" name="Google Shape;2783;p308"/>
            <p:cNvCxnSpPr/>
            <p:nvPr/>
          </p:nvCxnSpPr>
          <p:spPr>
            <a:xfrm flipH="1">
              <a:off x="4191774" y="3593584"/>
              <a:ext cx="1429800" cy="675900"/>
            </a:xfrm>
            <a:prstGeom prst="straightConnector1">
              <a:avLst/>
            </a:prstGeom>
            <a:noFill/>
            <a:ln w="12700" cap="flat" cmpd="sng">
              <a:solidFill>
                <a:srgbClr val="000099"/>
              </a:solidFill>
              <a:prstDash val="dash"/>
              <a:round/>
              <a:headEnd type="none" w="sm" len="sm"/>
              <a:tailEnd type="none" w="sm" len="sm"/>
            </a:ln>
          </p:spPr>
        </p:cxnSp>
        <p:cxnSp>
          <p:nvCxnSpPr>
            <p:cNvPr id="2784" name="Google Shape;2784;p308"/>
            <p:cNvCxnSpPr/>
            <p:nvPr/>
          </p:nvCxnSpPr>
          <p:spPr>
            <a:xfrm rot="10800000" flipH="1">
              <a:off x="4770574" y="4923243"/>
              <a:ext cx="451500" cy="21300"/>
            </a:xfrm>
            <a:prstGeom prst="straightConnector1">
              <a:avLst/>
            </a:prstGeom>
            <a:noFill/>
            <a:ln w="12700" cap="flat" cmpd="sng">
              <a:solidFill>
                <a:srgbClr val="000099"/>
              </a:solidFill>
              <a:prstDash val="dash"/>
              <a:round/>
              <a:headEnd type="none" w="sm" len="sm"/>
              <a:tailEnd type="none" w="sm" len="sm"/>
            </a:ln>
          </p:spPr>
        </p:cxnSp>
        <p:sp>
          <p:nvSpPr>
            <p:cNvPr id="2785" name="Google Shape;2785;p308"/>
            <p:cNvSpPr txBox="1"/>
            <p:nvPr/>
          </p:nvSpPr>
          <p:spPr>
            <a:xfrm>
              <a:off x="2422961" y="3745286"/>
              <a:ext cx="1134000" cy="198300"/>
            </a:xfrm>
            <a:prstGeom prst="rect">
              <a:avLst/>
            </a:prstGeom>
            <a:noFill/>
            <a:ln>
              <a:noFill/>
            </a:ln>
          </p:spPr>
          <p:txBody>
            <a:bodyPr spcFirstLastPara="1" wrap="square" lIns="15250" tIns="15250" rIns="15250" bIns="15250" anchor="t" anchorCtr="0">
              <a:noAutofit/>
            </a:bodyPr>
            <a:lstStyle/>
            <a:p>
              <a:pPr marL="0" marR="0" lvl="0" indent="0" algn="ctr" rtl="0">
                <a:spcBef>
                  <a:spcPts val="0"/>
                </a:spcBef>
                <a:spcAft>
                  <a:spcPts val="0"/>
                </a:spcAft>
                <a:buNone/>
              </a:pPr>
              <a:r>
                <a:rPr lang="en-US" sz="600" b="1">
                  <a:solidFill>
                    <a:srgbClr val="0C0C0C"/>
                  </a:solidFill>
                  <a:latin typeface="Gill Sans"/>
                  <a:ea typeface="Gill Sans"/>
                  <a:cs typeface="Gill Sans"/>
                  <a:sym typeface="Gill Sans"/>
                </a:rPr>
                <a:t>NSC - CENTRAL LUZON</a:t>
              </a:r>
              <a:endParaRPr sz="825">
                <a:solidFill>
                  <a:schemeClr val="dk1"/>
                </a:solidFill>
                <a:latin typeface="Calibri"/>
                <a:ea typeface="Calibri"/>
                <a:cs typeface="Calibri"/>
                <a:sym typeface="Calibri"/>
              </a:endParaRPr>
            </a:p>
            <a:p>
              <a:pPr marL="0" marR="0" lvl="0" indent="0" algn="ctr" rtl="0">
                <a:spcBef>
                  <a:spcPts val="0"/>
                </a:spcBef>
                <a:spcAft>
                  <a:spcPts val="0"/>
                </a:spcAft>
                <a:buNone/>
              </a:pPr>
              <a:r>
                <a:rPr lang="en-US" sz="600">
                  <a:solidFill>
                    <a:srgbClr val="0C0C0C"/>
                  </a:solidFill>
                  <a:latin typeface="Gill Sans"/>
                  <a:ea typeface="Gill Sans"/>
                  <a:cs typeface="Gill Sans"/>
                  <a:sym typeface="Gill Sans"/>
                </a:rPr>
                <a:t>Angeles University Foundation Medical Center</a:t>
              </a:r>
              <a:endParaRPr sz="825">
                <a:solidFill>
                  <a:schemeClr val="dk1"/>
                </a:solidFill>
                <a:latin typeface="Calibri"/>
                <a:ea typeface="Calibri"/>
                <a:cs typeface="Calibri"/>
                <a:sym typeface="Calibri"/>
              </a:endParaRPr>
            </a:p>
          </p:txBody>
        </p:sp>
        <p:pic>
          <p:nvPicPr>
            <p:cNvPr id="2786" name="Google Shape;2786;p308" descr="NSC-M"/>
            <p:cNvPicPr preferRelativeResize="0"/>
            <p:nvPr/>
          </p:nvPicPr>
          <p:blipFill rotWithShape="1">
            <a:blip r:embed="rId6">
              <a:alphaModFix/>
            </a:blip>
            <a:srcRect/>
            <a:stretch/>
          </p:blipFill>
          <p:spPr>
            <a:xfrm>
              <a:off x="5181047" y="4892492"/>
              <a:ext cx="1350900" cy="365100"/>
            </a:xfrm>
            <a:prstGeom prst="roundRect">
              <a:avLst>
                <a:gd name="adj" fmla="val 8594"/>
              </a:avLst>
            </a:prstGeom>
            <a:solidFill>
              <a:srgbClr val="ECECEC"/>
            </a:solidFill>
            <a:ln>
              <a:noFill/>
            </a:ln>
            <a:effectLst>
              <a:reflection stA="38000" endPos="28000" dist="5000" dir="5400000" fadeDir="5400012" sy="-100000" algn="bl" rotWithShape="0"/>
            </a:effectLst>
          </p:spPr>
        </p:pic>
        <p:pic>
          <p:nvPicPr>
            <p:cNvPr id="2787" name="Google Shape;2787;p308" descr="IMG_0175"/>
            <p:cNvPicPr preferRelativeResize="0"/>
            <p:nvPr/>
          </p:nvPicPr>
          <p:blipFill rotWithShape="1">
            <a:blip r:embed="rId7">
              <a:alphaModFix/>
            </a:blip>
            <a:srcRect/>
            <a:stretch/>
          </p:blipFill>
          <p:spPr>
            <a:xfrm>
              <a:off x="5625990" y="3099066"/>
              <a:ext cx="948900" cy="624000"/>
            </a:xfrm>
            <a:prstGeom prst="roundRect">
              <a:avLst>
                <a:gd name="adj" fmla="val 8594"/>
              </a:avLst>
            </a:prstGeom>
            <a:solidFill>
              <a:srgbClr val="ECECEC"/>
            </a:solidFill>
            <a:ln>
              <a:noFill/>
            </a:ln>
            <a:effectLst>
              <a:reflection stA="38000" endPos="28000" dist="5000" dir="5400000" fadeDir="5400012" sy="-100000" algn="bl" rotWithShape="0"/>
            </a:effectLst>
          </p:spPr>
        </p:pic>
        <p:pic>
          <p:nvPicPr>
            <p:cNvPr id="2788" name="Google Shape;2788;p308" descr="up-ayala-land-technohub"/>
            <p:cNvPicPr preferRelativeResize="0"/>
            <p:nvPr/>
          </p:nvPicPr>
          <p:blipFill rotWithShape="1">
            <a:blip r:embed="rId8">
              <a:alphaModFix/>
            </a:blip>
            <a:srcRect/>
            <a:stretch/>
          </p:blipFill>
          <p:spPr>
            <a:xfrm>
              <a:off x="2293258" y="4108056"/>
              <a:ext cx="1328100" cy="418500"/>
            </a:xfrm>
            <a:prstGeom prst="roundRect">
              <a:avLst>
                <a:gd name="adj" fmla="val 8594"/>
              </a:avLst>
            </a:prstGeom>
            <a:solidFill>
              <a:srgbClr val="ECECEC"/>
            </a:solidFill>
            <a:ln>
              <a:noFill/>
            </a:ln>
            <a:effectLst>
              <a:reflection stA="38000" endPos="28000" dist="5000" dir="5400000" fadeDir="5400012" sy="-100000" algn="bl" rotWithShape="0"/>
            </a:effectLst>
          </p:spPr>
        </p:pic>
        <p:sp>
          <p:nvSpPr>
            <p:cNvPr id="2789" name="Google Shape;2789;p308"/>
            <p:cNvSpPr txBox="1"/>
            <p:nvPr/>
          </p:nvSpPr>
          <p:spPr>
            <a:xfrm>
              <a:off x="2469395" y="4553423"/>
              <a:ext cx="975900" cy="198300"/>
            </a:xfrm>
            <a:prstGeom prst="rect">
              <a:avLst/>
            </a:prstGeom>
            <a:noFill/>
            <a:ln>
              <a:noFill/>
            </a:ln>
          </p:spPr>
          <p:txBody>
            <a:bodyPr spcFirstLastPara="1" wrap="square" lIns="15250" tIns="15250" rIns="15250" bIns="15250" anchor="t" anchorCtr="0">
              <a:noAutofit/>
            </a:bodyPr>
            <a:lstStyle/>
            <a:p>
              <a:pPr marL="0" marR="0" lvl="0" indent="0" algn="ctr" rtl="0">
                <a:spcBef>
                  <a:spcPts val="0"/>
                </a:spcBef>
                <a:spcAft>
                  <a:spcPts val="0"/>
                </a:spcAft>
                <a:buNone/>
              </a:pPr>
              <a:r>
                <a:rPr lang="en-US" sz="600" b="1">
                  <a:solidFill>
                    <a:srgbClr val="0C0C0C"/>
                  </a:solidFill>
                  <a:latin typeface="Gill Sans"/>
                  <a:ea typeface="Gill Sans"/>
                  <a:cs typeface="Gill Sans"/>
                  <a:sym typeface="Gill Sans"/>
                </a:rPr>
                <a:t>NSC – NIH</a:t>
              </a:r>
              <a:endParaRPr sz="825">
                <a:solidFill>
                  <a:schemeClr val="dk1"/>
                </a:solidFill>
                <a:latin typeface="Calibri"/>
                <a:ea typeface="Calibri"/>
                <a:cs typeface="Calibri"/>
                <a:sym typeface="Calibri"/>
              </a:endParaRPr>
            </a:p>
            <a:p>
              <a:pPr marL="0" marR="0" lvl="0" indent="0" algn="ctr" rtl="0">
                <a:spcBef>
                  <a:spcPts val="0"/>
                </a:spcBef>
                <a:spcAft>
                  <a:spcPts val="0"/>
                </a:spcAft>
                <a:buNone/>
              </a:pPr>
              <a:r>
                <a:rPr lang="en-US" sz="600">
                  <a:solidFill>
                    <a:srgbClr val="0C0C0C"/>
                  </a:solidFill>
                  <a:latin typeface="Gill Sans"/>
                  <a:ea typeface="Gill Sans"/>
                  <a:cs typeface="Gill Sans"/>
                  <a:sym typeface="Gill Sans"/>
                </a:rPr>
                <a:t>UP Manila</a:t>
              </a:r>
              <a:endParaRPr sz="825">
                <a:solidFill>
                  <a:schemeClr val="dk1"/>
                </a:solidFill>
                <a:latin typeface="Calibri"/>
                <a:ea typeface="Calibri"/>
                <a:cs typeface="Calibri"/>
                <a:sym typeface="Calibri"/>
              </a:endParaRPr>
            </a:p>
          </p:txBody>
        </p:sp>
        <p:cxnSp>
          <p:nvCxnSpPr>
            <p:cNvPr id="2790" name="Google Shape;2790;p308"/>
            <p:cNvCxnSpPr/>
            <p:nvPr/>
          </p:nvCxnSpPr>
          <p:spPr>
            <a:xfrm flipH="1">
              <a:off x="3549210" y="3690815"/>
              <a:ext cx="353400" cy="450000"/>
            </a:xfrm>
            <a:prstGeom prst="straightConnector1">
              <a:avLst/>
            </a:prstGeom>
            <a:noFill/>
            <a:ln w="12700" cap="flat" cmpd="sng">
              <a:solidFill>
                <a:srgbClr val="000099"/>
              </a:solidFill>
              <a:prstDash val="dash"/>
              <a:round/>
              <a:headEnd type="none" w="sm" len="sm"/>
              <a:tailEnd type="none" w="sm" len="sm"/>
            </a:ln>
          </p:spPr>
        </p:cxnSp>
        <p:sp>
          <p:nvSpPr>
            <p:cNvPr id="2791" name="Google Shape;2791;p308"/>
            <p:cNvSpPr txBox="1"/>
            <p:nvPr/>
          </p:nvSpPr>
          <p:spPr>
            <a:xfrm>
              <a:off x="5501923" y="3716436"/>
              <a:ext cx="975900" cy="197400"/>
            </a:xfrm>
            <a:prstGeom prst="rect">
              <a:avLst/>
            </a:prstGeom>
            <a:noFill/>
            <a:ln>
              <a:noFill/>
            </a:ln>
          </p:spPr>
          <p:txBody>
            <a:bodyPr spcFirstLastPara="1" wrap="square" lIns="15250" tIns="15250" rIns="15250" bIns="15250" anchor="t" anchorCtr="0">
              <a:noAutofit/>
            </a:bodyPr>
            <a:lstStyle/>
            <a:p>
              <a:pPr marL="0" marR="0" lvl="0" indent="0" algn="ctr" rtl="0">
                <a:spcBef>
                  <a:spcPts val="0"/>
                </a:spcBef>
                <a:spcAft>
                  <a:spcPts val="0"/>
                </a:spcAft>
                <a:buNone/>
              </a:pPr>
              <a:r>
                <a:rPr lang="en-US" sz="600" b="1">
                  <a:solidFill>
                    <a:srgbClr val="0C0C0C"/>
                  </a:solidFill>
                  <a:latin typeface="Gill Sans"/>
                  <a:ea typeface="Gill Sans"/>
                  <a:cs typeface="Gill Sans"/>
                  <a:sym typeface="Gill Sans"/>
                </a:rPr>
                <a:t>NSC</a:t>
              </a:r>
              <a:r>
                <a:rPr lang="en-US" sz="600" b="1" i="1">
                  <a:solidFill>
                    <a:srgbClr val="0C0C0C"/>
                  </a:solidFill>
                  <a:latin typeface="Gill Sans"/>
                  <a:ea typeface="Gill Sans"/>
                  <a:cs typeface="Gill Sans"/>
                  <a:sym typeface="Gill Sans"/>
                </a:rPr>
                <a:t> – </a:t>
              </a:r>
              <a:r>
                <a:rPr lang="en-US" sz="600" b="1">
                  <a:solidFill>
                    <a:srgbClr val="0C0C0C"/>
                  </a:solidFill>
                  <a:latin typeface="Gill Sans"/>
                  <a:ea typeface="Gill Sans"/>
                  <a:cs typeface="Gill Sans"/>
                  <a:sym typeface="Gill Sans"/>
                </a:rPr>
                <a:t>Visayas</a:t>
              </a:r>
              <a:endParaRPr sz="825">
                <a:solidFill>
                  <a:schemeClr val="dk1"/>
                </a:solidFill>
                <a:latin typeface="Calibri"/>
                <a:ea typeface="Calibri"/>
                <a:cs typeface="Calibri"/>
                <a:sym typeface="Calibri"/>
              </a:endParaRPr>
            </a:p>
            <a:p>
              <a:pPr marL="0" marR="0" lvl="0" indent="0" algn="ctr" rtl="0">
                <a:spcBef>
                  <a:spcPts val="0"/>
                </a:spcBef>
                <a:spcAft>
                  <a:spcPts val="0"/>
                </a:spcAft>
                <a:buNone/>
              </a:pPr>
              <a:r>
                <a:rPr lang="en-US" sz="600">
                  <a:solidFill>
                    <a:srgbClr val="0C0C0C"/>
                  </a:solidFill>
                  <a:latin typeface="Gill Sans"/>
                  <a:ea typeface="Gill Sans"/>
                  <a:cs typeface="Gill Sans"/>
                  <a:sym typeface="Gill Sans"/>
                </a:rPr>
                <a:t>West Visayas State University Medical Center</a:t>
              </a:r>
              <a:endParaRPr sz="825">
                <a:solidFill>
                  <a:schemeClr val="dk1"/>
                </a:solidFill>
                <a:latin typeface="Calibri"/>
                <a:ea typeface="Calibri"/>
                <a:cs typeface="Calibri"/>
                <a:sym typeface="Calibri"/>
              </a:endParaRPr>
            </a:p>
          </p:txBody>
        </p:sp>
        <p:cxnSp>
          <p:nvCxnSpPr>
            <p:cNvPr id="2792" name="Google Shape;2792;p308"/>
            <p:cNvCxnSpPr/>
            <p:nvPr/>
          </p:nvCxnSpPr>
          <p:spPr>
            <a:xfrm flipH="1">
              <a:off x="4031075" y="3337199"/>
              <a:ext cx="739500" cy="385800"/>
            </a:xfrm>
            <a:prstGeom prst="straightConnector1">
              <a:avLst/>
            </a:prstGeom>
            <a:noFill/>
            <a:ln w="12700" cap="flat" cmpd="sng">
              <a:solidFill>
                <a:srgbClr val="000099"/>
              </a:solidFill>
              <a:prstDash val="dash"/>
              <a:round/>
              <a:headEnd type="none" w="sm" len="sm"/>
              <a:tailEnd type="none" w="sm" len="sm"/>
            </a:ln>
          </p:spPr>
        </p:cxnSp>
        <p:sp>
          <p:nvSpPr>
            <p:cNvPr id="2793" name="Google Shape;2793;p308"/>
            <p:cNvSpPr/>
            <p:nvPr/>
          </p:nvSpPr>
          <p:spPr>
            <a:xfrm>
              <a:off x="4307125" y="3839144"/>
              <a:ext cx="78600" cy="79500"/>
            </a:xfrm>
            <a:prstGeom prst="ellipse">
              <a:avLst/>
            </a:prstGeom>
            <a:solidFill>
              <a:srgbClr val="C00000"/>
            </a:solidFill>
            <a:ln w="9525" cap="flat" cmpd="sng">
              <a:solidFill>
                <a:srgbClr val="000099"/>
              </a:solidFill>
              <a:prstDash val="solid"/>
              <a:round/>
              <a:headEnd type="none" w="sm" len="sm"/>
              <a:tailEnd type="none" w="sm" len="sm"/>
            </a:ln>
          </p:spPr>
          <p:txBody>
            <a:bodyPr spcFirstLastPara="1" wrap="square" lIns="15425" tIns="15425" rIns="15425" bIns="15425" anchor="t" anchorCtr="0">
              <a:noAutofit/>
            </a:bodyPr>
            <a:lstStyle/>
            <a:p>
              <a:pPr marL="0" marR="0" lvl="0" indent="0" algn="l" rtl="0">
                <a:spcBef>
                  <a:spcPts val="0"/>
                </a:spcBef>
                <a:spcAft>
                  <a:spcPts val="0"/>
                </a:spcAft>
                <a:buNone/>
              </a:pPr>
              <a:endParaRPr sz="750">
                <a:solidFill>
                  <a:schemeClr val="dk1"/>
                </a:solidFill>
                <a:latin typeface="Garamond"/>
                <a:ea typeface="Garamond"/>
                <a:cs typeface="Garamond"/>
                <a:sym typeface="Garamond"/>
              </a:endParaRPr>
            </a:p>
          </p:txBody>
        </p:sp>
        <p:sp>
          <p:nvSpPr>
            <p:cNvPr id="2794" name="Google Shape;2794;p308"/>
            <p:cNvSpPr/>
            <p:nvPr/>
          </p:nvSpPr>
          <p:spPr>
            <a:xfrm>
              <a:off x="4513400" y="4655222"/>
              <a:ext cx="78600" cy="79500"/>
            </a:xfrm>
            <a:prstGeom prst="ellipse">
              <a:avLst/>
            </a:prstGeom>
            <a:solidFill>
              <a:srgbClr val="CC0000"/>
            </a:solidFill>
            <a:ln w="9525" cap="flat" cmpd="sng">
              <a:solidFill>
                <a:srgbClr val="000099"/>
              </a:solidFill>
              <a:prstDash val="solid"/>
              <a:round/>
              <a:headEnd type="none" w="sm" len="sm"/>
              <a:tailEnd type="none" w="sm" len="sm"/>
            </a:ln>
          </p:spPr>
          <p:txBody>
            <a:bodyPr spcFirstLastPara="1" wrap="square" lIns="15425" tIns="15425" rIns="15425" bIns="15425" anchor="t" anchorCtr="0">
              <a:noAutofit/>
            </a:bodyPr>
            <a:lstStyle/>
            <a:p>
              <a:pPr marL="0" marR="0" lvl="0" indent="0" algn="l" rtl="0">
                <a:spcBef>
                  <a:spcPts val="0"/>
                </a:spcBef>
                <a:spcAft>
                  <a:spcPts val="0"/>
                </a:spcAft>
                <a:buNone/>
              </a:pPr>
              <a:endParaRPr sz="750">
                <a:solidFill>
                  <a:schemeClr val="dk1"/>
                </a:solidFill>
                <a:latin typeface="Garamond"/>
                <a:ea typeface="Garamond"/>
                <a:cs typeface="Garamond"/>
                <a:sym typeface="Garamond"/>
              </a:endParaRPr>
            </a:p>
          </p:txBody>
        </p:sp>
        <p:sp>
          <p:nvSpPr>
            <p:cNvPr id="2795" name="Google Shape;2795;p308"/>
            <p:cNvSpPr txBox="1"/>
            <p:nvPr/>
          </p:nvSpPr>
          <p:spPr>
            <a:xfrm>
              <a:off x="2495291" y="5074917"/>
              <a:ext cx="646500" cy="10560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825" b="1">
                  <a:solidFill>
                    <a:schemeClr val="dk1"/>
                  </a:solidFill>
                  <a:latin typeface="Calibri"/>
                  <a:ea typeface="Calibri"/>
                  <a:cs typeface="Calibri"/>
                  <a:sym typeface="Calibri"/>
                </a:rPr>
                <a:t>Future NSCs</a:t>
              </a:r>
              <a:endParaRPr sz="825">
                <a:solidFill>
                  <a:schemeClr val="dk1"/>
                </a:solidFill>
                <a:latin typeface="Calibri"/>
                <a:ea typeface="Calibri"/>
                <a:cs typeface="Calibri"/>
                <a:sym typeface="Calibri"/>
              </a:endParaRPr>
            </a:p>
          </p:txBody>
        </p:sp>
        <p:sp>
          <p:nvSpPr>
            <p:cNvPr id="2796" name="Google Shape;2796;p308"/>
            <p:cNvSpPr/>
            <p:nvPr/>
          </p:nvSpPr>
          <p:spPr>
            <a:xfrm>
              <a:off x="2415817" y="5139210"/>
              <a:ext cx="78600" cy="78600"/>
            </a:xfrm>
            <a:prstGeom prst="ellipse">
              <a:avLst/>
            </a:prstGeom>
            <a:solidFill>
              <a:srgbClr val="CC0000"/>
            </a:solidFill>
            <a:ln w="9525" cap="flat" cmpd="sng">
              <a:solidFill>
                <a:srgbClr val="000099"/>
              </a:solidFill>
              <a:prstDash val="solid"/>
              <a:round/>
              <a:headEnd type="none" w="sm" len="sm"/>
              <a:tailEnd type="none" w="sm" len="sm"/>
            </a:ln>
          </p:spPr>
          <p:txBody>
            <a:bodyPr spcFirstLastPara="1" wrap="square" lIns="15425" tIns="15425" rIns="15425" bIns="15425" anchor="t" anchorCtr="0">
              <a:noAutofit/>
            </a:bodyPr>
            <a:lstStyle/>
            <a:p>
              <a:pPr marL="0" marR="0" lvl="0" indent="0" algn="l" rtl="0">
                <a:spcBef>
                  <a:spcPts val="0"/>
                </a:spcBef>
                <a:spcAft>
                  <a:spcPts val="0"/>
                </a:spcAft>
                <a:buNone/>
              </a:pPr>
              <a:endParaRPr sz="750">
                <a:solidFill>
                  <a:schemeClr val="dk1"/>
                </a:solidFill>
                <a:latin typeface="Garamond"/>
                <a:ea typeface="Garamond"/>
                <a:cs typeface="Garamond"/>
                <a:sym typeface="Garamond"/>
              </a:endParaRPr>
            </a:p>
          </p:txBody>
        </p:sp>
        <p:pic>
          <p:nvPicPr>
            <p:cNvPr id="2797" name="Google Shape;2797;p308" descr="http://www.dmmcinc.com/school1.jpg"/>
            <p:cNvPicPr preferRelativeResize="0"/>
            <p:nvPr/>
          </p:nvPicPr>
          <p:blipFill rotWithShape="1">
            <a:blip r:embed="rId9">
              <a:alphaModFix/>
            </a:blip>
            <a:srcRect/>
            <a:stretch/>
          </p:blipFill>
          <p:spPr>
            <a:xfrm>
              <a:off x="4504422" y="2569694"/>
              <a:ext cx="1060800" cy="585600"/>
            </a:xfrm>
            <a:prstGeom prst="roundRect">
              <a:avLst>
                <a:gd name="adj" fmla="val 8594"/>
              </a:avLst>
            </a:prstGeom>
            <a:solidFill>
              <a:srgbClr val="ECECEC"/>
            </a:solidFill>
            <a:ln>
              <a:noFill/>
            </a:ln>
            <a:effectLst>
              <a:reflection stA="38000" endPos="28000" dist="5000" dir="5400000" fadeDir="5400012" sy="-100000" algn="bl" rotWithShape="0"/>
            </a:effectLst>
          </p:spPr>
        </p:pic>
        <p:sp>
          <p:nvSpPr>
            <p:cNvPr id="2798" name="Google Shape;2798;p308"/>
            <p:cNvSpPr txBox="1"/>
            <p:nvPr/>
          </p:nvSpPr>
          <p:spPr>
            <a:xfrm>
              <a:off x="4506249" y="3159945"/>
              <a:ext cx="1133100" cy="198300"/>
            </a:xfrm>
            <a:prstGeom prst="rect">
              <a:avLst/>
            </a:prstGeom>
            <a:noFill/>
            <a:ln>
              <a:noFill/>
            </a:ln>
          </p:spPr>
          <p:txBody>
            <a:bodyPr spcFirstLastPara="1" wrap="square" lIns="15250" tIns="15250" rIns="15250" bIns="15250" anchor="t" anchorCtr="0">
              <a:noAutofit/>
            </a:bodyPr>
            <a:lstStyle/>
            <a:p>
              <a:pPr marL="0" marR="0" lvl="0" indent="0" algn="ctr" rtl="0">
                <a:spcBef>
                  <a:spcPts val="0"/>
                </a:spcBef>
                <a:spcAft>
                  <a:spcPts val="0"/>
                </a:spcAft>
                <a:buNone/>
              </a:pPr>
              <a:r>
                <a:rPr lang="en-US" sz="600" b="1">
                  <a:solidFill>
                    <a:srgbClr val="0C0C0C"/>
                  </a:solidFill>
                  <a:latin typeface="Gill Sans"/>
                  <a:ea typeface="Gill Sans"/>
                  <a:cs typeface="Gill Sans"/>
                  <a:sym typeface="Gill Sans"/>
                </a:rPr>
                <a:t>NSC – SOUTHERN LUZON</a:t>
              </a:r>
              <a:endParaRPr sz="825">
                <a:solidFill>
                  <a:schemeClr val="dk1"/>
                </a:solidFill>
                <a:latin typeface="Calibri"/>
                <a:ea typeface="Calibri"/>
                <a:cs typeface="Calibri"/>
                <a:sym typeface="Calibri"/>
              </a:endParaRPr>
            </a:p>
            <a:p>
              <a:pPr marL="0" marR="0" lvl="0" indent="0" algn="ctr" rtl="0">
                <a:spcBef>
                  <a:spcPts val="0"/>
                </a:spcBef>
                <a:spcAft>
                  <a:spcPts val="0"/>
                </a:spcAft>
                <a:buNone/>
              </a:pPr>
              <a:r>
                <a:rPr lang="en-US" sz="600">
                  <a:solidFill>
                    <a:srgbClr val="0C0C0C"/>
                  </a:solidFill>
                  <a:latin typeface="Gill Sans"/>
                  <a:ea typeface="Gill Sans"/>
                  <a:cs typeface="Gill Sans"/>
                  <a:sym typeface="Gill Sans"/>
                </a:rPr>
                <a:t>Daniel Mercado Medical Center</a:t>
              </a:r>
              <a:endParaRPr sz="825">
                <a:solidFill>
                  <a:schemeClr val="dk1"/>
                </a:solidFill>
                <a:latin typeface="Calibri"/>
                <a:ea typeface="Calibri"/>
                <a:cs typeface="Calibri"/>
                <a:sym typeface="Calibri"/>
              </a:endParaRPr>
            </a:p>
          </p:txBody>
        </p:sp>
        <p:cxnSp>
          <p:nvCxnSpPr>
            <p:cNvPr id="2799" name="Google Shape;2799;p308"/>
            <p:cNvCxnSpPr/>
            <p:nvPr/>
          </p:nvCxnSpPr>
          <p:spPr>
            <a:xfrm>
              <a:off x="3548994" y="3021089"/>
              <a:ext cx="257100" cy="66300"/>
            </a:xfrm>
            <a:prstGeom prst="straightConnector1">
              <a:avLst/>
            </a:prstGeom>
            <a:noFill/>
            <a:ln w="12700" cap="flat" cmpd="sng">
              <a:solidFill>
                <a:srgbClr val="000099"/>
              </a:solidFill>
              <a:prstDash val="dash"/>
              <a:round/>
              <a:headEnd type="none" w="sm" len="sm"/>
              <a:tailEnd type="none" w="sm" len="sm"/>
            </a:ln>
          </p:spPr>
        </p:cxnSp>
        <p:pic>
          <p:nvPicPr>
            <p:cNvPr id="2800" name="Google Shape;2800;p308"/>
            <p:cNvPicPr preferRelativeResize="0"/>
            <p:nvPr/>
          </p:nvPicPr>
          <p:blipFill rotWithShape="1">
            <a:blip r:embed="rId10">
              <a:alphaModFix/>
            </a:blip>
            <a:srcRect/>
            <a:stretch/>
          </p:blipFill>
          <p:spPr>
            <a:xfrm>
              <a:off x="2292587" y="4323037"/>
              <a:ext cx="353616" cy="425946"/>
            </a:xfrm>
            <a:prstGeom prst="rect">
              <a:avLst/>
            </a:prstGeom>
            <a:noFill/>
            <a:ln>
              <a:noFill/>
            </a:ln>
          </p:spPr>
        </p:pic>
        <p:pic>
          <p:nvPicPr>
            <p:cNvPr id="2801" name="Google Shape;2801;p308"/>
            <p:cNvPicPr preferRelativeResize="0"/>
            <p:nvPr/>
          </p:nvPicPr>
          <p:blipFill rotWithShape="1">
            <a:blip r:embed="rId10">
              <a:alphaModFix/>
            </a:blip>
            <a:srcRect/>
            <a:stretch/>
          </p:blipFill>
          <p:spPr>
            <a:xfrm>
              <a:off x="2165785" y="3504185"/>
              <a:ext cx="352722" cy="425946"/>
            </a:xfrm>
            <a:prstGeom prst="rect">
              <a:avLst/>
            </a:prstGeom>
            <a:noFill/>
            <a:ln>
              <a:noFill/>
            </a:ln>
          </p:spPr>
        </p:pic>
        <p:pic>
          <p:nvPicPr>
            <p:cNvPr id="2802" name="Google Shape;2802;p308"/>
            <p:cNvPicPr preferRelativeResize="0"/>
            <p:nvPr/>
          </p:nvPicPr>
          <p:blipFill rotWithShape="1">
            <a:blip r:embed="rId10">
              <a:alphaModFix/>
            </a:blip>
            <a:srcRect/>
            <a:stretch/>
          </p:blipFill>
          <p:spPr>
            <a:xfrm>
              <a:off x="6398542" y="3391445"/>
              <a:ext cx="352722" cy="425946"/>
            </a:xfrm>
            <a:prstGeom prst="rect">
              <a:avLst/>
            </a:prstGeom>
            <a:noFill/>
            <a:ln>
              <a:noFill/>
            </a:ln>
          </p:spPr>
        </p:pic>
        <p:pic>
          <p:nvPicPr>
            <p:cNvPr id="2803" name="Google Shape;2803;p308"/>
            <p:cNvPicPr preferRelativeResize="0"/>
            <p:nvPr/>
          </p:nvPicPr>
          <p:blipFill rotWithShape="1">
            <a:blip r:embed="rId11">
              <a:alphaModFix/>
            </a:blip>
            <a:srcRect/>
            <a:stretch/>
          </p:blipFill>
          <p:spPr>
            <a:xfrm>
              <a:off x="2305312" y="2620736"/>
              <a:ext cx="1243800" cy="457500"/>
            </a:xfrm>
            <a:prstGeom prst="roundRect">
              <a:avLst>
                <a:gd name="adj" fmla="val 8594"/>
              </a:avLst>
            </a:prstGeom>
            <a:solidFill>
              <a:srgbClr val="ECECEC"/>
            </a:solidFill>
            <a:ln>
              <a:noFill/>
            </a:ln>
            <a:effectLst>
              <a:reflection stA="38000" endPos="28000" dist="5000" dir="5400000" fadeDir="5400012" sy="-100000" algn="bl" rotWithShape="0"/>
            </a:effectLst>
          </p:spPr>
        </p:pic>
        <p:sp>
          <p:nvSpPr>
            <p:cNvPr id="2804" name="Google Shape;2804;p308"/>
            <p:cNvSpPr txBox="1"/>
            <p:nvPr/>
          </p:nvSpPr>
          <p:spPr>
            <a:xfrm>
              <a:off x="2408674" y="3070202"/>
              <a:ext cx="1133100" cy="198300"/>
            </a:xfrm>
            <a:prstGeom prst="rect">
              <a:avLst/>
            </a:prstGeom>
            <a:noFill/>
            <a:ln>
              <a:noFill/>
            </a:ln>
          </p:spPr>
          <p:txBody>
            <a:bodyPr spcFirstLastPara="1" wrap="square" lIns="15250" tIns="15250" rIns="15250" bIns="15250" anchor="t" anchorCtr="0">
              <a:noAutofit/>
            </a:bodyPr>
            <a:lstStyle/>
            <a:p>
              <a:pPr marL="0" marR="0" lvl="0" indent="0" algn="ctr" rtl="0">
                <a:spcBef>
                  <a:spcPts val="0"/>
                </a:spcBef>
                <a:spcAft>
                  <a:spcPts val="0"/>
                </a:spcAft>
                <a:buNone/>
              </a:pPr>
              <a:r>
                <a:rPr lang="en-US" sz="600" b="1">
                  <a:solidFill>
                    <a:srgbClr val="0C0C0C"/>
                  </a:solidFill>
                  <a:latin typeface="Gill Sans"/>
                  <a:ea typeface="Gill Sans"/>
                  <a:cs typeface="Gill Sans"/>
                  <a:sym typeface="Gill Sans"/>
                </a:rPr>
                <a:t>NSC - NORTHERN LUZON</a:t>
              </a:r>
              <a:endParaRPr sz="825">
                <a:solidFill>
                  <a:schemeClr val="dk1"/>
                </a:solidFill>
                <a:latin typeface="Calibri"/>
                <a:ea typeface="Calibri"/>
                <a:cs typeface="Calibri"/>
                <a:sym typeface="Calibri"/>
              </a:endParaRPr>
            </a:p>
            <a:p>
              <a:pPr marL="0" marR="0" lvl="0" indent="0" algn="ctr" rtl="0">
                <a:spcBef>
                  <a:spcPts val="0"/>
                </a:spcBef>
                <a:spcAft>
                  <a:spcPts val="0"/>
                </a:spcAft>
                <a:buNone/>
              </a:pPr>
              <a:r>
                <a:rPr lang="en-US" sz="600">
                  <a:solidFill>
                    <a:srgbClr val="0C0C0C"/>
                  </a:solidFill>
                  <a:latin typeface="Gill Sans"/>
                  <a:ea typeface="Gill Sans"/>
                  <a:cs typeface="Gill Sans"/>
                  <a:sym typeface="Gill Sans"/>
                </a:rPr>
                <a:t>Mariano Marcos Memorial Hospital and Medical Center</a:t>
              </a:r>
              <a:endParaRPr sz="825">
                <a:solidFill>
                  <a:schemeClr val="dk1"/>
                </a:solidFill>
                <a:latin typeface="Calibri"/>
                <a:ea typeface="Calibri"/>
                <a:cs typeface="Calibri"/>
                <a:sym typeface="Calibri"/>
              </a:endParaRPr>
            </a:p>
          </p:txBody>
        </p:sp>
        <p:pic>
          <p:nvPicPr>
            <p:cNvPr id="2805" name="Google Shape;2805;p308"/>
            <p:cNvPicPr preferRelativeResize="0"/>
            <p:nvPr/>
          </p:nvPicPr>
          <p:blipFill rotWithShape="1">
            <a:blip r:embed="rId10">
              <a:alphaModFix/>
            </a:blip>
            <a:srcRect/>
            <a:stretch/>
          </p:blipFill>
          <p:spPr>
            <a:xfrm>
              <a:off x="2116226" y="2842496"/>
              <a:ext cx="352722" cy="425946"/>
            </a:xfrm>
            <a:prstGeom prst="rect">
              <a:avLst/>
            </a:prstGeom>
            <a:noFill/>
            <a:ln>
              <a:noFill/>
            </a:ln>
          </p:spPr>
        </p:pic>
        <p:pic>
          <p:nvPicPr>
            <p:cNvPr id="2806" name="Google Shape;2806;p308"/>
            <p:cNvPicPr preferRelativeResize="0"/>
            <p:nvPr/>
          </p:nvPicPr>
          <p:blipFill rotWithShape="1">
            <a:blip r:embed="rId10">
              <a:alphaModFix/>
            </a:blip>
            <a:srcRect/>
            <a:stretch/>
          </p:blipFill>
          <p:spPr>
            <a:xfrm>
              <a:off x="5369417" y="2590359"/>
              <a:ext cx="352722" cy="425946"/>
            </a:xfrm>
            <a:prstGeom prst="rect">
              <a:avLst/>
            </a:prstGeom>
            <a:noFill/>
            <a:ln>
              <a:noFill/>
            </a:ln>
          </p:spPr>
        </p:pic>
        <p:pic>
          <p:nvPicPr>
            <p:cNvPr id="2807" name="Google Shape;2807;p308"/>
            <p:cNvPicPr preferRelativeResize="0"/>
            <p:nvPr/>
          </p:nvPicPr>
          <p:blipFill rotWithShape="1">
            <a:blip r:embed="rId10">
              <a:alphaModFix/>
            </a:blip>
            <a:srcRect/>
            <a:stretch/>
          </p:blipFill>
          <p:spPr>
            <a:xfrm>
              <a:off x="6355453" y="5043216"/>
              <a:ext cx="352722" cy="425946"/>
            </a:xfrm>
            <a:prstGeom prst="rect">
              <a:avLst/>
            </a:prstGeom>
            <a:noFill/>
            <a:ln>
              <a:noFill/>
            </a:ln>
          </p:spPr>
        </p:pic>
        <p:pic>
          <p:nvPicPr>
            <p:cNvPr id="2808" name="Google Shape;2808;p308"/>
            <p:cNvPicPr preferRelativeResize="0"/>
            <p:nvPr/>
          </p:nvPicPr>
          <p:blipFill rotWithShape="1">
            <a:blip r:embed="rId10">
              <a:alphaModFix/>
            </a:blip>
            <a:srcRect/>
            <a:stretch/>
          </p:blipFill>
          <p:spPr>
            <a:xfrm>
              <a:off x="6348898" y="4390189"/>
              <a:ext cx="352722" cy="425946"/>
            </a:xfrm>
            <a:prstGeom prst="rect">
              <a:avLst/>
            </a:prstGeom>
            <a:noFill/>
            <a:ln>
              <a:noFill/>
            </a:ln>
          </p:spPr>
        </p:pic>
        <p:sp>
          <p:nvSpPr>
            <p:cNvPr id="2809" name="Google Shape;2809;p308"/>
            <p:cNvSpPr txBox="1"/>
            <p:nvPr/>
          </p:nvSpPr>
          <p:spPr>
            <a:xfrm>
              <a:off x="5272479" y="4596836"/>
              <a:ext cx="1133100" cy="198300"/>
            </a:xfrm>
            <a:prstGeom prst="rect">
              <a:avLst/>
            </a:prstGeom>
            <a:noFill/>
            <a:ln>
              <a:noFill/>
            </a:ln>
          </p:spPr>
          <p:txBody>
            <a:bodyPr spcFirstLastPara="1" wrap="square" lIns="15250" tIns="15250" rIns="15250" bIns="15250" anchor="t" anchorCtr="0">
              <a:noAutofit/>
            </a:bodyPr>
            <a:lstStyle/>
            <a:p>
              <a:pPr marL="0" marR="0" lvl="0" indent="0" algn="ctr" rtl="0">
                <a:spcBef>
                  <a:spcPts val="0"/>
                </a:spcBef>
                <a:spcAft>
                  <a:spcPts val="0"/>
                </a:spcAft>
                <a:buNone/>
              </a:pPr>
              <a:r>
                <a:rPr lang="en-US" sz="600" b="1">
                  <a:solidFill>
                    <a:srgbClr val="0C0C0C"/>
                  </a:solidFill>
                  <a:latin typeface="Gill Sans"/>
                  <a:ea typeface="Gill Sans"/>
                  <a:cs typeface="Gill Sans"/>
                  <a:sym typeface="Gill Sans"/>
                </a:rPr>
                <a:t>NSC – CENTRAL VISAYAS</a:t>
              </a:r>
              <a:endParaRPr sz="600" b="1">
                <a:solidFill>
                  <a:srgbClr val="0C0C0C"/>
                </a:solidFill>
                <a:latin typeface="Gill Sans"/>
                <a:ea typeface="Gill Sans"/>
                <a:cs typeface="Gill Sans"/>
                <a:sym typeface="Gill Sans"/>
              </a:endParaRPr>
            </a:p>
            <a:p>
              <a:pPr marL="0" marR="0" lvl="0" indent="0" algn="ctr" rtl="0">
                <a:spcBef>
                  <a:spcPts val="0"/>
                </a:spcBef>
                <a:spcAft>
                  <a:spcPts val="0"/>
                </a:spcAft>
                <a:buNone/>
              </a:pPr>
              <a:r>
                <a:rPr lang="en-US" sz="600">
                  <a:solidFill>
                    <a:srgbClr val="0C0C0C"/>
                  </a:solidFill>
                  <a:latin typeface="Gill Sans"/>
                  <a:ea typeface="Gill Sans"/>
                  <a:cs typeface="Gill Sans"/>
                  <a:sym typeface="Gill Sans"/>
                </a:rPr>
                <a:t>Eversley Childs Sanitarium and General Hospital</a:t>
              </a:r>
              <a:endParaRPr sz="600">
                <a:solidFill>
                  <a:srgbClr val="0C0C0C"/>
                </a:solidFill>
                <a:latin typeface="Gill Sans"/>
                <a:ea typeface="Gill Sans"/>
                <a:cs typeface="Gill Sans"/>
                <a:sym typeface="Gill Sans"/>
              </a:endParaRPr>
            </a:p>
          </p:txBody>
        </p:sp>
        <p:cxnSp>
          <p:nvCxnSpPr>
            <p:cNvPr id="2810" name="Google Shape;2810;p308"/>
            <p:cNvCxnSpPr/>
            <p:nvPr/>
          </p:nvCxnSpPr>
          <p:spPr>
            <a:xfrm flipH="1">
              <a:off x="4426348" y="4280174"/>
              <a:ext cx="1056300" cy="144900"/>
            </a:xfrm>
            <a:prstGeom prst="straightConnector1">
              <a:avLst/>
            </a:prstGeom>
            <a:noFill/>
            <a:ln w="12700" cap="flat" cmpd="sng">
              <a:solidFill>
                <a:srgbClr val="000099"/>
              </a:solidFill>
              <a:prstDash val="dash"/>
              <a:round/>
              <a:headEnd type="none" w="sm" len="sm"/>
              <a:tailEnd type="none" w="sm" len="sm"/>
            </a:ln>
          </p:spPr>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16"/>
        <p:cNvGrpSpPr/>
        <p:nvPr/>
      </p:nvGrpSpPr>
      <p:grpSpPr>
        <a:xfrm>
          <a:off x="0" y="0"/>
          <a:ext cx="0" cy="0"/>
          <a:chOff x="0" y="0"/>
          <a:chExt cx="0" cy="0"/>
        </a:xfrm>
      </p:grpSpPr>
      <p:sp>
        <p:nvSpPr>
          <p:cNvPr id="717" name="Google Shape;717;p111"/>
          <p:cNvSpPr txBox="1"/>
          <p:nvPr/>
        </p:nvSpPr>
        <p:spPr>
          <a:xfrm>
            <a:off x="2001000" y="-89850"/>
            <a:ext cx="8190000" cy="100560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r>
              <a:rPr lang="en-US" sz="3600" b="0" strike="noStrike">
                <a:solidFill>
                  <a:srgbClr val="000000"/>
                </a:solidFill>
                <a:latin typeface="Corbel"/>
                <a:ea typeface="Corbel"/>
                <a:cs typeface="Corbel"/>
                <a:sym typeface="Corbel"/>
              </a:rPr>
              <a:t>Educational  Webinar   August </a:t>
            </a:r>
            <a:r>
              <a:rPr lang="en-US" sz="3600">
                <a:latin typeface="Corbel"/>
                <a:ea typeface="Corbel"/>
                <a:cs typeface="Corbel"/>
                <a:sym typeface="Corbel"/>
              </a:rPr>
              <a:t>6</a:t>
            </a:r>
            <a:r>
              <a:rPr lang="en-US" sz="3600" baseline="30000">
                <a:latin typeface="Corbel"/>
                <a:ea typeface="Corbel"/>
                <a:cs typeface="Corbel"/>
                <a:sym typeface="Corbel"/>
              </a:rPr>
              <a:t>th</a:t>
            </a:r>
            <a:r>
              <a:rPr lang="en-US" sz="3600">
                <a:latin typeface="Corbel"/>
                <a:ea typeface="Corbel"/>
                <a:cs typeface="Corbel"/>
                <a:sym typeface="Corbel"/>
              </a:rPr>
              <a:t>, 2021</a:t>
            </a:r>
            <a:endParaRPr sz="3600" b="0" strike="noStrike">
              <a:solidFill>
                <a:srgbClr val="000000"/>
              </a:solidFill>
              <a:latin typeface="Arial"/>
              <a:ea typeface="Arial"/>
              <a:cs typeface="Arial"/>
              <a:sym typeface="Arial"/>
            </a:endParaRPr>
          </a:p>
        </p:txBody>
      </p:sp>
      <p:sp>
        <p:nvSpPr>
          <p:cNvPr id="718" name="Google Shape;718;p111"/>
          <p:cNvSpPr txBox="1"/>
          <p:nvPr/>
        </p:nvSpPr>
        <p:spPr>
          <a:xfrm flipH="1">
            <a:off x="1436750" y="529850"/>
            <a:ext cx="10310100" cy="59892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935"/>
              <a:buNone/>
            </a:pPr>
            <a:r>
              <a:rPr lang="en-US" sz="1620"/>
              <a:t>                                   </a:t>
            </a:r>
            <a:r>
              <a:rPr lang="en-US" sz="1280"/>
              <a:t> </a:t>
            </a:r>
            <a:endParaRPr sz="1280"/>
          </a:p>
          <a:p>
            <a:pPr marL="0" lvl="0" indent="0" algn="l" rtl="0">
              <a:lnSpc>
                <a:spcPct val="80000"/>
              </a:lnSpc>
              <a:spcBef>
                <a:spcPts val="0"/>
              </a:spcBef>
              <a:spcAft>
                <a:spcPts val="0"/>
              </a:spcAft>
              <a:buSzPts val="935"/>
              <a:buNone/>
            </a:pPr>
            <a:endParaRPr sz="1280"/>
          </a:p>
          <a:p>
            <a:pPr marL="0" lvl="0" indent="0" algn="l" rtl="0">
              <a:lnSpc>
                <a:spcPct val="80000"/>
              </a:lnSpc>
              <a:spcBef>
                <a:spcPts val="0"/>
              </a:spcBef>
              <a:spcAft>
                <a:spcPts val="0"/>
              </a:spcAft>
              <a:buSzPts val="935"/>
              <a:buNone/>
            </a:pPr>
            <a:r>
              <a:rPr lang="en-US" sz="1280"/>
              <a:t> </a:t>
            </a:r>
            <a:r>
              <a:rPr lang="en-US" sz="1195"/>
              <a:t>3:00   Opening Remarks: Wendy Vaughn, BSN’88, MSN, CCRN, OCN, 1st VP and Chair, Education and Research Committee </a:t>
            </a:r>
            <a:endParaRPr sz="1195"/>
          </a:p>
          <a:p>
            <a:pPr marL="0" lvl="0" indent="0" algn="l" rtl="0">
              <a:lnSpc>
                <a:spcPct val="80000"/>
              </a:lnSpc>
              <a:spcBef>
                <a:spcPts val="0"/>
              </a:spcBef>
              <a:spcAft>
                <a:spcPts val="0"/>
              </a:spcAft>
              <a:buSzPts val="935"/>
              <a:buNone/>
            </a:pPr>
            <a:r>
              <a:rPr lang="en-US" sz="1195"/>
              <a:t> 3:01   National Anthems of the USA and the Philippines: Ramil Cabela, BSN’91, MBA, DBA  (Pearl Jubilarian)</a:t>
            </a:r>
            <a:endParaRPr sz="1195"/>
          </a:p>
          <a:p>
            <a:pPr marL="0" lvl="0" indent="0" algn="l" rtl="0">
              <a:lnSpc>
                <a:spcPct val="80000"/>
              </a:lnSpc>
              <a:spcBef>
                <a:spcPts val="0"/>
              </a:spcBef>
              <a:spcAft>
                <a:spcPts val="0"/>
              </a:spcAft>
              <a:buSzPts val="935"/>
              <a:buNone/>
            </a:pPr>
            <a:r>
              <a:rPr lang="en-US" sz="1195"/>
              <a:t> 3:10   ZOOM Rules and UPNAAI Disclosures: Wendy Vaughn, BSN’88, MSN, CCRN, OCN, 1st VP &amp; Chair, Education &amp; Research Committee</a:t>
            </a:r>
            <a:endParaRPr sz="1195"/>
          </a:p>
          <a:p>
            <a:pPr marL="0" lvl="0" indent="0" algn="l" rtl="0">
              <a:lnSpc>
                <a:spcPct val="80000"/>
              </a:lnSpc>
              <a:spcBef>
                <a:spcPts val="0"/>
              </a:spcBef>
              <a:spcAft>
                <a:spcPts val="0"/>
              </a:spcAft>
              <a:buSzPts val="935"/>
              <a:buNone/>
            </a:pPr>
            <a:r>
              <a:rPr lang="en-US" sz="1195"/>
              <a:t> 3:15   Invocation: Fe Rosario Antequino, GN’71, President, UPNAA Florida  (Gold Jubilarian)</a:t>
            </a:r>
            <a:endParaRPr sz="1195"/>
          </a:p>
          <a:p>
            <a:pPr marL="0" lvl="0" indent="0" algn="l" rtl="0">
              <a:lnSpc>
                <a:spcPct val="80000"/>
              </a:lnSpc>
              <a:spcBef>
                <a:spcPts val="0"/>
              </a:spcBef>
              <a:spcAft>
                <a:spcPts val="0"/>
              </a:spcAft>
              <a:buSzPts val="935"/>
              <a:buNone/>
            </a:pPr>
            <a:r>
              <a:rPr lang="en-US" sz="1195"/>
              <a:t> 3:20   Welcome Remarks: Wilhelmina Ungco, BSN’79, RN, CCRN, UPNAAI President</a:t>
            </a:r>
            <a:endParaRPr sz="1195"/>
          </a:p>
          <a:p>
            <a:pPr marL="0" lvl="0" indent="0" algn="l" rtl="0">
              <a:lnSpc>
                <a:spcPct val="80000"/>
              </a:lnSpc>
              <a:spcBef>
                <a:spcPts val="0"/>
              </a:spcBef>
              <a:spcAft>
                <a:spcPts val="0"/>
              </a:spcAft>
              <a:buSzPts val="935"/>
              <a:buNone/>
            </a:pPr>
            <a:r>
              <a:rPr lang="en-US" sz="1195"/>
              <a:t> 3:25   Introduction of JVS Committee Chair-Peregrin Francisco: Wendy Vaughn, BSN’88, MSN, CCRN, OCN</a:t>
            </a:r>
            <a:endParaRPr sz="1195"/>
          </a:p>
          <a:p>
            <a:pPr marL="0" lvl="0" indent="0" algn="l" rtl="0">
              <a:lnSpc>
                <a:spcPct val="80000"/>
              </a:lnSpc>
              <a:spcBef>
                <a:spcPts val="0"/>
              </a:spcBef>
              <a:spcAft>
                <a:spcPts val="0"/>
              </a:spcAft>
              <a:buSzPts val="935"/>
              <a:buNone/>
            </a:pPr>
            <a:r>
              <a:rPr lang="en-US" sz="1195"/>
              <a:t> 3:35   Introduction of JVSMOH Awardee: Peregrin Francisco, GN’69, BSN’71, MSA (Gold Jubilarian)</a:t>
            </a:r>
            <a:endParaRPr sz="1195"/>
          </a:p>
          <a:p>
            <a:pPr marL="0" lvl="0" indent="0" algn="l" rtl="0">
              <a:lnSpc>
                <a:spcPct val="80000"/>
              </a:lnSpc>
              <a:spcBef>
                <a:spcPts val="0"/>
              </a:spcBef>
              <a:spcAft>
                <a:spcPts val="0"/>
              </a:spcAft>
              <a:buSzPts val="935"/>
              <a:buNone/>
            </a:pPr>
            <a:r>
              <a:rPr lang="en-US" sz="1195"/>
              <a:t>           Presentation of JVSMOH: Wilhelmina Ungco, BSN’79, RN, CCRN</a:t>
            </a:r>
            <a:endParaRPr sz="1195"/>
          </a:p>
          <a:p>
            <a:pPr marL="0" lvl="0" indent="0" algn="l" rtl="0">
              <a:lnSpc>
                <a:spcPct val="80000"/>
              </a:lnSpc>
              <a:spcBef>
                <a:spcPts val="0"/>
              </a:spcBef>
              <a:spcAft>
                <a:spcPts val="0"/>
              </a:spcAft>
              <a:buSzPts val="935"/>
              <a:buNone/>
            </a:pPr>
            <a:r>
              <a:rPr lang="en-US" sz="1195"/>
              <a:t> 3:50   Rescuing Nursing Education: From Traditional to Contemporary</a:t>
            </a:r>
            <a:endParaRPr sz="1195"/>
          </a:p>
          <a:p>
            <a:pPr marL="0" lvl="0" indent="0" algn="l" rtl="0">
              <a:lnSpc>
                <a:spcPct val="80000"/>
              </a:lnSpc>
              <a:spcBef>
                <a:spcPts val="0"/>
              </a:spcBef>
              <a:spcAft>
                <a:spcPts val="0"/>
              </a:spcAft>
              <a:buSzPts val="935"/>
              <a:buNone/>
            </a:pPr>
            <a:r>
              <a:rPr lang="en-US" sz="1195"/>
              <a:t>           Keynote Speaker: Violeta Lopez, GN’71, BSN, MNA, MPET, PhD, RN, JBIC, AFAHSE, FACN, (Gold Jubilarian)</a:t>
            </a:r>
            <a:endParaRPr sz="1195"/>
          </a:p>
          <a:p>
            <a:pPr marL="0" lvl="0" indent="0" algn="l" rtl="0">
              <a:lnSpc>
                <a:spcPct val="80000"/>
              </a:lnSpc>
              <a:spcBef>
                <a:spcPts val="0"/>
              </a:spcBef>
              <a:spcAft>
                <a:spcPts val="0"/>
              </a:spcAft>
              <a:buSzPts val="935"/>
              <a:buNone/>
            </a:pPr>
            <a:r>
              <a:rPr lang="en-US" sz="1195"/>
              <a:t> 4:30   Q&amp;A</a:t>
            </a:r>
            <a:endParaRPr sz="1195"/>
          </a:p>
          <a:p>
            <a:pPr marL="0" lvl="0" indent="0" algn="l" rtl="0">
              <a:lnSpc>
                <a:spcPct val="80000"/>
              </a:lnSpc>
              <a:spcBef>
                <a:spcPts val="0"/>
              </a:spcBef>
              <a:spcAft>
                <a:spcPts val="0"/>
              </a:spcAft>
              <a:buSzPts val="935"/>
              <a:buNone/>
            </a:pPr>
            <a:r>
              <a:rPr lang="en-US" sz="1195"/>
              <a:t> 4:40   Break</a:t>
            </a:r>
            <a:endParaRPr sz="1195"/>
          </a:p>
          <a:p>
            <a:pPr marL="0" lvl="0" indent="0" algn="l" rtl="0">
              <a:lnSpc>
                <a:spcPct val="80000"/>
              </a:lnSpc>
              <a:spcBef>
                <a:spcPts val="0"/>
              </a:spcBef>
              <a:spcAft>
                <a:spcPts val="0"/>
              </a:spcAft>
              <a:buSzPts val="935"/>
              <a:buNone/>
            </a:pPr>
            <a:r>
              <a:rPr lang="en-US" sz="1195"/>
              <a:t> 5:00   Genetic Variations as Determinants of Phenotypic Response to Drugs</a:t>
            </a:r>
            <a:endParaRPr sz="1195"/>
          </a:p>
          <a:p>
            <a:pPr marL="0" lvl="0" indent="0" algn="l" rtl="0">
              <a:lnSpc>
                <a:spcPct val="80000"/>
              </a:lnSpc>
              <a:spcBef>
                <a:spcPts val="0"/>
              </a:spcBef>
              <a:spcAft>
                <a:spcPts val="0"/>
              </a:spcAft>
              <a:buSzPts val="935"/>
              <a:buNone/>
            </a:pPr>
            <a:r>
              <a:rPr lang="en-US" sz="1195"/>
              <a:t>           Grace Lawrence, BSN’79, PhD</a:t>
            </a:r>
            <a:endParaRPr sz="1195"/>
          </a:p>
          <a:p>
            <a:pPr marL="0" lvl="0" indent="0" algn="l" rtl="0">
              <a:lnSpc>
                <a:spcPct val="80000"/>
              </a:lnSpc>
              <a:spcBef>
                <a:spcPts val="0"/>
              </a:spcBef>
              <a:spcAft>
                <a:spcPts val="0"/>
              </a:spcAft>
              <a:buSzPts val="935"/>
              <a:buNone/>
            </a:pPr>
            <a:r>
              <a:rPr lang="en-US" sz="1195"/>
              <a:t>5:40    Q&amp;A</a:t>
            </a:r>
            <a:endParaRPr sz="1195"/>
          </a:p>
          <a:p>
            <a:pPr marL="0" lvl="0" indent="0" algn="l" rtl="0">
              <a:lnSpc>
                <a:spcPct val="80000"/>
              </a:lnSpc>
              <a:spcBef>
                <a:spcPts val="0"/>
              </a:spcBef>
              <a:spcAft>
                <a:spcPts val="0"/>
              </a:spcAft>
              <a:buSzPts val="935"/>
              <a:buNone/>
            </a:pPr>
            <a:r>
              <a:rPr lang="en-US" sz="1195"/>
              <a:t>5:50    Online Learning in Nursing Education: Lessons in Resilience in a Time of Pandemic</a:t>
            </a:r>
            <a:endParaRPr sz="1195"/>
          </a:p>
          <a:p>
            <a:pPr marL="0" lvl="0" indent="0" algn="l" rtl="0">
              <a:lnSpc>
                <a:spcPct val="80000"/>
              </a:lnSpc>
              <a:spcBef>
                <a:spcPts val="0"/>
              </a:spcBef>
              <a:spcAft>
                <a:spcPts val="0"/>
              </a:spcAft>
              <a:buSzPts val="935"/>
              <a:buNone/>
            </a:pPr>
            <a:r>
              <a:rPr lang="en-US" sz="1195"/>
              <a:t>           Elinore Espiritu-Ioan, BSN’81, RN, MSN-FNP, MPA, EdD  (Ruby Jubilarian)</a:t>
            </a:r>
            <a:endParaRPr sz="1195"/>
          </a:p>
          <a:p>
            <a:pPr marL="0" lvl="0" indent="0" algn="l" rtl="0">
              <a:lnSpc>
                <a:spcPct val="80000"/>
              </a:lnSpc>
              <a:spcBef>
                <a:spcPts val="0"/>
              </a:spcBef>
              <a:spcAft>
                <a:spcPts val="0"/>
              </a:spcAft>
              <a:buSzPts val="935"/>
              <a:buNone/>
            </a:pPr>
            <a:r>
              <a:rPr lang="en-US" sz="1195"/>
              <a:t>6:30    Q&amp;A</a:t>
            </a:r>
            <a:endParaRPr sz="1195"/>
          </a:p>
          <a:p>
            <a:pPr marL="0" lvl="0" indent="0" algn="l" rtl="0">
              <a:lnSpc>
                <a:spcPct val="80000"/>
              </a:lnSpc>
              <a:spcBef>
                <a:spcPts val="0"/>
              </a:spcBef>
              <a:spcAft>
                <a:spcPts val="0"/>
              </a:spcAft>
              <a:buSzPts val="935"/>
              <a:buNone/>
            </a:pPr>
            <a:r>
              <a:rPr lang="en-US" sz="1195"/>
              <a:t>6:40    Break</a:t>
            </a:r>
            <a:endParaRPr sz="1195"/>
          </a:p>
          <a:p>
            <a:pPr marL="0" lvl="0" indent="0" algn="l" rtl="0">
              <a:lnSpc>
                <a:spcPct val="80000"/>
              </a:lnSpc>
              <a:spcBef>
                <a:spcPts val="0"/>
              </a:spcBef>
              <a:spcAft>
                <a:spcPts val="0"/>
              </a:spcAft>
              <a:buSzPts val="935"/>
              <a:buNone/>
            </a:pPr>
            <a:r>
              <a:rPr lang="en-US" sz="1195"/>
              <a:t>6:50    Resuscitation Quality Improvement</a:t>
            </a:r>
            <a:endParaRPr sz="1195"/>
          </a:p>
          <a:p>
            <a:pPr marL="0" lvl="0" indent="0" algn="l" rtl="0">
              <a:lnSpc>
                <a:spcPct val="80000"/>
              </a:lnSpc>
              <a:spcBef>
                <a:spcPts val="0"/>
              </a:spcBef>
              <a:spcAft>
                <a:spcPts val="0"/>
              </a:spcAft>
              <a:buSzPts val="935"/>
              <a:buNone/>
            </a:pPr>
            <a:r>
              <a:rPr lang="en-US" sz="1195"/>
              <a:t>           Wendy Vaughn, BSN’88, MSN, CCRN, OCN</a:t>
            </a:r>
            <a:endParaRPr sz="1195"/>
          </a:p>
          <a:p>
            <a:pPr marL="0" lvl="0" indent="0" algn="l" rtl="0">
              <a:lnSpc>
                <a:spcPct val="80000"/>
              </a:lnSpc>
              <a:spcBef>
                <a:spcPts val="0"/>
              </a:spcBef>
              <a:spcAft>
                <a:spcPts val="0"/>
              </a:spcAft>
              <a:buSzPts val="935"/>
              <a:buNone/>
            </a:pPr>
            <a:r>
              <a:rPr lang="en-US" sz="1195"/>
              <a:t>7:30    Q&amp;A</a:t>
            </a:r>
            <a:endParaRPr sz="1195"/>
          </a:p>
          <a:p>
            <a:pPr marL="0" lvl="0" indent="0" algn="l" rtl="0">
              <a:lnSpc>
                <a:spcPct val="80000"/>
              </a:lnSpc>
              <a:spcBef>
                <a:spcPts val="0"/>
              </a:spcBef>
              <a:spcAft>
                <a:spcPts val="0"/>
              </a:spcAft>
              <a:buSzPts val="935"/>
              <a:buNone/>
            </a:pPr>
            <a:r>
              <a:rPr lang="en-US" sz="1195"/>
              <a:t>7:40    Genetics and Genomics Nursing in the Philippines: Status, Initiatives, and Opportunities</a:t>
            </a:r>
            <a:endParaRPr sz="1195"/>
          </a:p>
          <a:p>
            <a:pPr marL="0" lvl="0" indent="0" algn="l" rtl="0">
              <a:lnSpc>
                <a:spcPct val="80000"/>
              </a:lnSpc>
              <a:spcBef>
                <a:spcPts val="0"/>
              </a:spcBef>
              <a:spcAft>
                <a:spcPts val="0"/>
              </a:spcAft>
              <a:buSzPts val="935"/>
              <a:buNone/>
            </a:pPr>
            <a:r>
              <a:rPr lang="en-US" sz="1195"/>
              <a:t>           Peter James B. Abad, BSN’10, RN, MSc</a:t>
            </a:r>
            <a:endParaRPr sz="1195"/>
          </a:p>
          <a:p>
            <a:pPr marL="0" lvl="0" indent="0" algn="l" rtl="0">
              <a:lnSpc>
                <a:spcPct val="80000"/>
              </a:lnSpc>
              <a:spcBef>
                <a:spcPts val="0"/>
              </a:spcBef>
              <a:spcAft>
                <a:spcPts val="0"/>
              </a:spcAft>
              <a:buSzPts val="935"/>
              <a:buNone/>
            </a:pPr>
            <a:r>
              <a:rPr lang="en-US" sz="1195"/>
              <a:t>8:20    Q&amp;A</a:t>
            </a:r>
            <a:endParaRPr sz="1195"/>
          </a:p>
          <a:p>
            <a:pPr marL="0" lvl="0" indent="0" algn="l" rtl="0">
              <a:lnSpc>
                <a:spcPct val="80000"/>
              </a:lnSpc>
              <a:spcBef>
                <a:spcPts val="0"/>
              </a:spcBef>
              <a:spcAft>
                <a:spcPts val="0"/>
              </a:spcAft>
              <a:buSzPts val="935"/>
              <a:buNone/>
            </a:pPr>
            <a:r>
              <a:rPr lang="en-US" sz="1195"/>
              <a:t>  8:30    Break</a:t>
            </a:r>
            <a:endParaRPr sz="1195"/>
          </a:p>
          <a:p>
            <a:pPr marL="0" lvl="0" indent="0" algn="l" rtl="0">
              <a:lnSpc>
                <a:spcPct val="80000"/>
              </a:lnSpc>
              <a:spcBef>
                <a:spcPts val="0"/>
              </a:spcBef>
              <a:spcAft>
                <a:spcPts val="0"/>
              </a:spcAft>
              <a:buSzPts val="935"/>
              <a:buNone/>
            </a:pPr>
            <a:r>
              <a:rPr lang="en-US" sz="1195"/>
              <a:t>8:40    #1 Poster Presentation- Quality Improvement: Reducing Stress and Anxiety in Filipino Nurses with Less than Five Years of</a:t>
            </a:r>
            <a:endParaRPr sz="1195"/>
          </a:p>
          <a:p>
            <a:pPr marL="0" lvl="0" indent="0" algn="l" rtl="0">
              <a:lnSpc>
                <a:spcPct val="80000"/>
              </a:lnSpc>
              <a:spcBef>
                <a:spcPts val="0"/>
              </a:spcBef>
              <a:spcAft>
                <a:spcPts val="0"/>
              </a:spcAft>
              <a:buSzPts val="935"/>
              <a:buNone/>
            </a:pPr>
            <a:r>
              <a:rPr lang="en-US" sz="1195"/>
              <a:t>           Nursing Experience in Nevada Through the Implementation of a Mentorship Program</a:t>
            </a:r>
            <a:endParaRPr sz="1195"/>
          </a:p>
          <a:p>
            <a:pPr marL="0" lvl="0" indent="0" algn="l" rtl="0">
              <a:lnSpc>
                <a:spcPct val="80000"/>
              </a:lnSpc>
              <a:spcBef>
                <a:spcPts val="0"/>
              </a:spcBef>
              <a:spcAft>
                <a:spcPts val="0"/>
              </a:spcAft>
              <a:buSzPts val="935"/>
              <a:buNone/>
            </a:pPr>
            <a:r>
              <a:rPr lang="en-US" sz="1195"/>
              <a:t>           Flora Dado Sayson, DNP, MS, RN</a:t>
            </a:r>
            <a:endParaRPr sz="1195"/>
          </a:p>
          <a:p>
            <a:pPr marL="0" lvl="0" indent="0" algn="l" rtl="0">
              <a:lnSpc>
                <a:spcPct val="80000"/>
              </a:lnSpc>
              <a:spcBef>
                <a:spcPts val="0"/>
              </a:spcBef>
              <a:spcAft>
                <a:spcPts val="0"/>
              </a:spcAft>
              <a:buSzPts val="935"/>
              <a:buNone/>
            </a:pPr>
            <a:r>
              <a:rPr lang="en-US" sz="1195"/>
              <a:t>8:55    Q&amp;A</a:t>
            </a:r>
            <a:endParaRPr sz="1195"/>
          </a:p>
          <a:p>
            <a:pPr marL="0" lvl="0" indent="0" algn="l" rtl="0">
              <a:lnSpc>
                <a:spcPct val="80000"/>
              </a:lnSpc>
              <a:spcBef>
                <a:spcPts val="0"/>
              </a:spcBef>
              <a:spcAft>
                <a:spcPts val="0"/>
              </a:spcAft>
              <a:buSzPts val="935"/>
              <a:buNone/>
            </a:pPr>
            <a:r>
              <a:rPr lang="en-US" sz="1195"/>
              <a:t>9:05    #2 Poster Presentation: Sepsis Pathway of Treatment Bundle of Awareness</a:t>
            </a:r>
            <a:endParaRPr sz="1195"/>
          </a:p>
          <a:p>
            <a:pPr marL="0" lvl="0" indent="0" algn="l" rtl="0">
              <a:lnSpc>
                <a:spcPct val="80000"/>
              </a:lnSpc>
              <a:spcBef>
                <a:spcPts val="0"/>
              </a:spcBef>
              <a:spcAft>
                <a:spcPts val="0"/>
              </a:spcAft>
              <a:buSzPts val="935"/>
              <a:buNone/>
            </a:pPr>
            <a:r>
              <a:rPr lang="en-US" sz="1195"/>
              <a:t>           Judy Enriquez Santelices, BSN, RN and Irish Ann B. Florendo, BSN, RN</a:t>
            </a:r>
            <a:endParaRPr sz="1195"/>
          </a:p>
          <a:p>
            <a:pPr marL="0" lvl="0" indent="0" algn="l" rtl="0">
              <a:lnSpc>
                <a:spcPct val="80000"/>
              </a:lnSpc>
              <a:spcBef>
                <a:spcPts val="0"/>
              </a:spcBef>
              <a:spcAft>
                <a:spcPts val="0"/>
              </a:spcAft>
              <a:buSzPts val="935"/>
              <a:buNone/>
            </a:pPr>
            <a:r>
              <a:rPr lang="en-US" sz="1195"/>
              <a:t>9:20    Q&amp;A</a:t>
            </a:r>
            <a:endParaRPr sz="1195"/>
          </a:p>
          <a:p>
            <a:pPr marL="0" lvl="0" indent="0" algn="l" rtl="0">
              <a:lnSpc>
                <a:spcPct val="80000"/>
              </a:lnSpc>
              <a:spcBef>
                <a:spcPts val="0"/>
              </a:spcBef>
              <a:spcAft>
                <a:spcPts val="0"/>
              </a:spcAft>
              <a:buSzPts val="935"/>
              <a:buNone/>
            </a:pPr>
            <a:r>
              <a:rPr lang="en-US" sz="1195"/>
              <a:t>9:30    Summation By JVSMOH Awardee: Violeta Lopez, GN’71, BSN, MNA, MPET, PhD, RN, JBIC, AFAHSE, FACN (Gold Jubilarian)</a:t>
            </a:r>
            <a:endParaRPr sz="1195"/>
          </a:p>
          <a:p>
            <a:pPr marL="0" lvl="0" indent="0" algn="l" rtl="0">
              <a:lnSpc>
                <a:spcPct val="80000"/>
              </a:lnSpc>
              <a:spcBef>
                <a:spcPts val="0"/>
              </a:spcBef>
              <a:spcAft>
                <a:spcPts val="0"/>
              </a:spcAft>
              <a:buSzPts val="935"/>
              <a:buNone/>
            </a:pPr>
            <a:r>
              <a:rPr lang="en-US" sz="1195"/>
              <a:t>9:40    Closing Remarks by 1st VP and ERC Chair: Wendy Vaughn, BSN’88, MSN, CCRN, OCN</a:t>
            </a:r>
            <a:endParaRPr sz="1195"/>
          </a:p>
          <a:p>
            <a:pPr marL="0" lvl="0" indent="0" algn="l" rtl="0">
              <a:lnSpc>
                <a:spcPct val="80000"/>
              </a:lnSpc>
              <a:spcBef>
                <a:spcPts val="0"/>
              </a:spcBef>
              <a:spcAft>
                <a:spcPts val="0"/>
              </a:spcAft>
              <a:buSzPts val="935"/>
              <a:buNone/>
            </a:pPr>
            <a:r>
              <a:rPr lang="en-US" sz="1195"/>
              <a:t>9:50    UP Naming Mahal</a:t>
            </a:r>
            <a:endParaRPr sz="1195"/>
          </a:p>
          <a:p>
            <a:pPr marL="0" lvl="0" indent="0" algn="l" rtl="0">
              <a:lnSpc>
                <a:spcPct val="80000"/>
              </a:lnSpc>
              <a:spcBef>
                <a:spcPts val="0"/>
              </a:spcBef>
              <a:spcAft>
                <a:spcPts val="0"/>
              </a:spcAft>
              <a:buSzPts val="935"/>
              <a:buNone/>
            </a:pPr>
            <a:r>
              <a:rPr lang="en-US" sz="1195"/>
              <a:t>10:00  Group Picture: Dennis Juanir, BSN’89, RN, Webmaster and Auditor    </a:t>
            </a:r>
            <a:endParaRPr sz="1195"/>
          </a:p>
          <a:p>
            <a:pPr marL="0" lvl="0" indent="0" algn="l" rtl="0">
              <a:lnSpc>
                <a:spcPct val="80000"/>
              </a:lnSpc>
              <a:spcBef>
                <a:spcPts val="0"/>
              </a:spcBef>
              <a:spcAft>
                <a:spcPts val="0"/>
              </a:spcAft>
              <a:buSzPts val="935"/>
              <a:buNone/>
            </a:pPr>
            <a:endParaRPr sz="1365"/>
          </a:p>
          <a:p>
            <a:pPr marL="0" lvl="0" indent="0" algn="l" rtl="0">
              <a:lnSpc>
                <a:spcPct val="80000"/>
              </a:lnSpc>
              <a:spcBef>
                <a:spcPts val="0"/>
              </a:spcBef>
              <a:spcAft>
                <a:spcPts val="0"/>
              </a:spcAft>
              <a:buSzPts val="935"/>
              <a:buNone/>
            </a:pPr>
            <a:endParaRPr sz="1365"/>
          </a:p>
        </p:txBody>
      </p:sp>
      <p:pic>
        <p:nvPicPr>
          <p:cNvPr id="719" name="Google Shape;719;p111" title="upnaai_2021_background_music.mp3">
            <a:hlinkClick r:id="rId3"/>
          </p:cNvPr>
          <p:cNvPicPr preferRelativeResize="0"/>
          <p:nvPr/>
        </p:nvPicPr>
        <p:blipFill>
          <a:blip r:embed="rId4">
            <a:alphaModFix/>
          </a:blip>
          <a:stretch>
            <a:fillRect/>
          </a:stretch>
        </p:blipFill>
        <p:spPr>
          <a:xfrm>
            <a:off x="11133100" y="6129925"/>
            <a:ext cx="457200" cy="457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129"/>
          <p:cNvSpPr txBox="1">
            <a:spLocks noGrp="1"/>
          </p:cNvSpPr>
          <p:nvPr>
            <p:ph type="title"/>
          </p:nvPr>
        </p:nvSpPr>
        <p:spPr>
          <a:xfrm>
            <a:off x="0" y="17463"/>
            <a:ext cx="12192000" cy="1068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Rules of the game</a:t>
            </a:r>
            <a:endParaRPr sz="4400">
              <a:solidFill>
                <a:srgbClr val="C00000"/>
              </a:solidFill>
            </a:endParaRPr>
          </a:p>
        </p:txBody>
      </p:sp>
      <p:pic>
        <p:nvPicPr>
          <p:cNvPr id="874" name="Google Shape;874;p129" descr="Disruption!: Mirar a la cara a la sociedad: la nueva ..."/>
          <p:cNvPicPr preferRelativeResize="0"/>
          <p:nvPr/>
        </p:nvPicPr>
        <p:blipFill rotWithShape="1">
          <a:blip r:embed="rId3">
            <a:alphaModFix/>
          </a:blip>
          <a:srcRect/>
          <a:stretch/>
        </p:blipFill>
        <p:spPr>
          <a:xfrm>
            <a:off x="1415480" y="1484784"/>
            <a:ext cx="9721080" cy="4872583"/>
          </a:xfrm>
          <a:prstGeom prst="rect">
            <a:avLst/>
          </a:prstGeom>
          <a:noFill/>
          <a:ln>
            <a:noFill/>
          </a:ln>
        </p:spPr>
      </p:pic>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Shape 2814"/>
        <p:cNvGrpSpPr/>
        <p:nvPr/>
      </p:nvGrpSpPr>
      <p:grpSpPr>
        <a:xfrm>
          <a:off x="0" y="0"/>
          <a:ext cx="0" cy="0"/>
          <a:chOff x="0" y="0"/>
          <a:chExt cx="0" cy="0"/>
        </a:xfrm>
      </p:grpSpPr>
      <p:sp>
        <p:nvSpPr>
          <p:cNvPr id="2815" name="Google Shape;2815;p309"/>
          <p:cNvSpPr txBox="1">
            <a:spLocks noGrp="1"/>
          </p:cNvSpPr>
          <p:nvPr>
            <p:ph type="title"/>
          </p:nvPr>
        </p:nvSpPr>
        <p:spPr>
          <a:xfrm>
            <a:off x="481263" y="365126"/>
            <a:ext cx="111813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Establishment of Continuity Clinics</a:t>
            </a:r>
            <a:endParaRPr/>
          </a:p>
        </p:txBody>
      </p:sp>
      <p:grpSp>
        <p:nvGrpSpPr>
          <p:cNvPr id="2816" name="Google Shape;2816;p309"/>
          <p:cNvGrpSpPr/>
          <p:nvPr/>
        </p:nvGrpSpPr>
        <p:grpSpPr>
          <a:xfrm>
            <a:off x="2584501" y="2502593"/>
            <a:ext cx="7297728" cy="2981421"/>
            <a:chOff x="1288642" y="1757363"/>
            <a:chExt cx="4454995" cy="2374688"/>
          </a:xfrm>
        </p:grpSpPr>
        <p:grpSp>
          <p:nvGrpSpPr>
            <p:cNvPr id="2817" name="Google Shape;2817;p309"/>
            <p:cNvGrpSpPr/>
            <p:nvPr/>
          </p:nvGrpSpPr>
          <p:grpSpPr>
            <a:xfrm>
              <a:off x="1289532" y="1757363"/>
              <a:ext cx="4328149" cy="1729519"/>
              <a:chOff x="1582" y="0"/>
              <a:chExt cx="7694487" cy="3074700"/>
            </a:xfrm>
          </p:grpSpPr>
          <p:sp>
            <p:nvSpPr>
              <p:cNvPr id="2818" name="Google Shape;2818;p309"/>
              <p:cNvSpPr/>
              <p:nvPr/>
            </p:nvSpPr>
            <p:spPr>
              <a:xfrm>
                <a:off x="1582" y="0"/>
                <a:ext cx="3098100" cy="3018300"/>
              </a:xfrm>
              <a:prstGeom prst="ellipse">
                <a:avLst/>
              </a:prstGeom>
              <a:solidFill>
                <a:srgbClr val="6BA42C"/>
              </a:solidFill>
              <a:ln w="12700" cap="flat" cmpd="sng">
                <a:solidFill>
                  <a:schemeClr val="lt1"/>
                </a:solidFill>
                <a:prstDash val="solid"/>
                <a:miter lim="800000"/>
                <a:headEnd type="none" w="sm" len="sm"/>
                <a:tailEnd type="none" w="sm" len="sm"/>
              </a:ln>
            </p:spPr>
            <p:txBody>
              <a:bodyPr spcFirstLastPara="1" wrap="square" lIns="51425" tIns="51425" rIns="51425" bIns="51425"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19" name="Google Shape;2819;p309"/>
              <p:cNvSpPr txBox="1"/>
              <p:nvPr/>
            </p:nvSpPr>
            <p:spPr>
              <a:xfrm>
                <a:off x="455275" y="442040"/>
                <a:ext cx="2190600" cy="2134500"/>
              </a:xfrm>
              <a:prstGeom prst="rect">
                <a:avLst/>
              </a:prstGeom>
              <a:noFill/>
              <a:ln>
                <a:noFill/>
              </a:ln>
            </p:spPr>
            <p:txBody>
              <a:bodyPr spcFirstLastPara="1" wrap="square" lIns="28575" tIns="28575" rIns="28575" bIns="28575" anchor="ctr" anchorCtr="0">
                <a:noAutofit/>
              </a:bodyPr>
              <a:lstStyle/>
              <a:p>
                <a:pPr marL="0" marR="0" lvl="0" indent="0" algn="ctr" rtl="0">
                  <a:lnSpc>
                    <a:spcPct val="90000"/>
                  </a:lnSpc>
                  <a:spcBef>
                    <a:spcPts val="0"/>
                  </a:spcBef>
                  <a:spcAft>
                    <a:spcPts val="0"/>
                  </a:spcAft>
                  <a:buNone/>
                </a:pPr>
                <a:r>
                  <a:rPr lang="en-US" sz="2250">
                    <a:solidFill>
                      <a:schemeClr val="lt1"/>
                    </a:solidFill>
                    <a:latin typeface="Calibri"/>
                    <a:ea typeface="Calibri"/>
                    <a:cs typeface="Calibri"/>
                    <a:sym typeface="Calibri"/>
                  </a:rPr>
                  <a:t>Short-Term Follow-up</a:t>
                </a:r>
                <a:endParaRPr sz="825">
                  <a:solidFill>
                    <a:schemeClr val="dk1"/>
                  </a:solidFill>
                  <a:latin typeface="Calibri"/>
                  <a:ea typeface="Calibri"/>
                  <a:cs typeface="Calibri"/>
                  <a:sym typeface="Calibri"/>
                </a:endParaRPr>
              </a:p>
            </p:txBody>
          </p:sp>
          <p:sp>
            <p:nvSpPr>
              <p:cNvPr id="2820" name="Google Shape;2820;p309"/>
              <p:cNvSpPr/>
              <p:nvPr/>
            </p:nvSpPr>
            <p:spPr>
              <a:xfrm rot="21479">
                <a:off x="3353593" y="1057779"/>
                <a:ext cx="1008320" cy="898818"/>
              </a:xfrm>
              <a:prstGeom prst="rightArrow">
                <a:avLst>
                  <a:gd name="adj1" fmla="val 60000"/>
                  <a:gd name="adj2" fmla="val 50000"/>
                </a:avLst>
              </a:prstGeom>
              <a:solidFill>
                <a:srgbClr val="A4CC40"/>
              </a:solidFill>
              <a:ln>
                <a:noFill/>
              </a:ln>
            </p:spPr>
            <p:txBody>
              <a:bodyPr spcFirstLastPara="1" wrap="square" lIns="51425" tIns="51425" rIns="51425" bIns="51425"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21" name="Google Shape;2821;p309"/>
              <p:cNvSpPr txBox="1"/>
              <p:nvPr/>
            </p:nvSpPr>
            <p:spPr>
              <a:xfrm rot="20945">
                <a:off x="3353576" y="1236653"/>
                <a:ext cx="738614" cy="53941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800">
                  <a:solidFill>
                    <a:schemeClr val="lt1"/>
                  </a:solidFill>
                  <a:latin typeface="Calibri"/>
                  <a:ea typeface="Calibri"/>
                  <a:cs typeface="Calibri"/>
                  <a:sym typeface="Calibri"/>
                </a:endParaRPr>
              </a:p>
            </p:txBody>
          </p:sp>
          <p:sp>
            <p:nvSpPr>
              <p:cNvPr id="2822" name="Google Shape;2822;p309"/>
              <p:cNvSpPr/>
              <p:nvPr/>
            </p:nvSpPr>
            <p:spPr>
              <a:xfrm>
                <a:off x="4551169" y="0"/>
                <a:ext cx="3144900" cy="3074700"/>
              </a:xfrm>
              <a:prstGeom prst="ellipse">
                <a:avLst/>
              </a:prstGeom>
              <a:solidFill>
                <a:srgbClr val="83C937"/>
              </a:solidFill>
              <a:ln w="12700" cap="flat" cmpd="sng">
                <a:solidFill>
                  <a:schemeClr val="lt1"/>
                </a:solidFill>
                <a:prstDash val="solid"/>
                <a:miter lim="800000"/>
                <a:headEnd type="none" w="sm" len="sm"/>
                <a:tailEnd type="none" w="sm" len="sm"/>
              </a:ln>
            </p:spPr>
            <p:txBody>
              <a:bodyPr spcFirstLastPara="1" wrap="square" lIns="51425" tIns="51425" rIns="51425" bIns="51425"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23" name="Google Shape;2823;p309"/>
              <p:cNvSpPr txBox="1"/>
              <p:nvPr/>
            </p:nvSpPr>
            <p:spPr>
              <a:xfrm>
                <a:off x="5011748" y="450275"/>
                <a:ext cx="2223900" cy="2174100"/>
              </a:xfrm>
              <a:prstGeom prst="rect">
                <a:avLst/>
              </a:prstGeom>
              <a:noFill/>
              <a:ln>
                <a:noFill/>
              </a:ln>
            </p:spPr>
            <p:txBody>
              <a:bodyPr spcFirstLastPara="1" wrap="square" lIns="28575" tIns="28575" rIns="28575" bIns="28575" anchor="ctr" anchorCtr="0">
                <a:noAutofit/>
              </a:bodyPr>
              <a:lstStyle/>
              <a:p>
                <a:pPr marL="0" marR="0" lvl="0" indent="0" algn="ctr" rtl="0">
                  <a:lnSpc>
                    <a:spcPct val="90000"/>
                  </a:lnSpc>
                  <a:spcBef>
                    <a:spcPts val="0"/>
                  </a:spcBef>
                  <a:spcAft>
                    <a:spcPts val="0"/>
                  </a:spcAft>
                  <a:buNone/>
                </a:pPr>
                <a:r>
                  <a:rPr lang="en-US" sz="2250">
                    <a:solidFill>
                      <a:schemeClr val="lt1"/>
                    </a:solidFill>
                    <a:latin typeface="Calibri"/>
                    <a:ea typeface="Calibri"/>
                    <a:cs typeface="Calibri"/>
                    <a:sym typeface="Calibri"/>
                  </a:rPr>
                  <a:t>Long-Term Follow-up</a:t>
                </a:r>
                <a:endParaRPr sz="825">
                  <a:solidFill>
                    <a:schemeClr val="dk1"/>
                  </a:solidFill>
                  <a:latin typeface="Calibri"/>
                  <a:ea typeface="Calibri"/>
                  <a:cs typeface="Calibri"/>
                  <a:sym typeface="Calibri"/>
                </a:endParaRPr>
              </a:p>
            </p:txBody>
          </p:sp>
        </p:grpSp>
        <p:sp>
          <p:nvSpPr>
            <p:cNvPr id="2824" name="Google Shape;2824;p309"/>
            <p:cNvSpPr txBox="1"/>
            <p:nvPr/>
          </p:nvSpPr>
          <p:spPr>
            <a:xfrm>
              <a:off x="1288642" y="3600451"/>
              <a:ext cx="1614900" cy="531600"/>
            </a:xfrm>
            <a:prstGeom prst="rect">
              <a:avLst/>
            </a:prstGeom>
            <a:noFill/>
            <a:ln>
              <a:noFill/>
            </a:ln>
          </p:spPr>
          <p:txBody>
            <a:bodyPr spcFirstLastPara="1" wrap="square" lIns="51425" tIns="25700" rIns="51425" bIns="25700" anchor="t" anchorCtr="0">
              <a:spAutoFit/>
            </a:bodyPr>
            <a:lstStyle/>
            <a:p>
              <a:pPr marL="0" marR="0" lvl="0" indent="0" algn="ctr" rtl="0">
                <a:spcBef>
                  <a:spcPts val="0"/>
                </a:spcBef>
                <a:spcAft>
                  <a:spcPts val="0"/>
                </a:spcAft>
                <a:buNone/>
              </a:pPr>
              <a:r>
                <a:rPr lang="en-US" sz="2000">
                  <a:solidFill>
                    <a:schemeClr val="dk1"/>
                  </a:solidFill>
                  <a:latin typeface="Calibri"/>
                  <a:ea typeface="Calibri"/>
                  <a:cs typeface="Calibri"/>
                  <a:sym typeface="Calibri"/>
                </a:rPr>
                <a:t>Newborn Screening Centers</a:t>
              </a:r>
              <a:endParaRPr sz="1100">
                <a:solidFill>
                  <a:schemeClr val="dk1"/>
                </a:solidFill>
                <a:latin typeface="Calibri"/>
                <a:ea typeface="Calibri"/>
                <a:cs typeface="Calibri"/>
                <a:sym typeface="Calibri"/>
              </a:endParaRPr>
            </a:p>
          </p:txBody>
        </p:sp>
        <p:sp>
          <p:nvSpPr>
            <p:cNvPr id="2825" name="Google Shape;2825;p309"/>
            <p:cNvSpPr txBox="1"/>
            <p:nvPr/>
          </p:nvSpPr>
          <p:spPr>
            <a:xfrm>
              <a:off x="3627437" y="3600451"/>
              <a:ext cx="2116200" cy="531600"/>
            </a:xfrm>
            <a:prstGeom prst="rect">
              <a:avLst/>
            </a:prstGeom>
            <a:noFill/>
            <a:ln>
              <a:noFill/>
            </a:ln>
          </p:spPr>
          <p:txBody>
            <a:bodyPr spcFirstLastPara="1" wrap="square" lIns="51425" tIns="25700" rIns="51425" bIns="25700" anchor="t" anchorCtr="0">
              <a:spAutoFit/>
            </a:bodyPr>
            <a:lstStyle/>
            <a:p>
              <a:pPr marL="0" marR="0" lvl="0" indent="0" algn="ctr" rtl="0">
                <a:spcBef>
                  <a:spcPts val="0"/>
                </a:spcBef>
                <a:spcAft>
                  <a:spcPts val="0"/>
                </a:spcAft>
                <a:buNone/>
              </a:pPr>
              <a:r>
                <a:rPr lang="en-US" sz="2000">
                  <a:solidFill>
                    <a:schemeClr val="dk1"/>
                  </a:solidFill>
                  <a:latin typeface="Calibri"/>
                  <a:ea typeface="Calibri"/>
                  <a:cs typeface="Calibri"/>
                  <a:sym typeface="Calibri"/>
                </a:rPr>
                <a:t>Newborn Screening Continuity Clinics</a:t>
              </a:r>
              <a:endParaRPr sz="1100">
                <a:solidFill>
                  <a:schemeClr val="dk1"/>
                </a:solidFill>
                <a:latin typeface="Calibri"/>
                <a:ea typeface="Calibri"/>
                <a:cs typeface="Calibri"/>
                <a:sym typeface="Calibri"/>
              </a:endParaRPr>
            </a:p>
          </p:txBody>
        </p:sp>
      </p:gr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Shape 2829"/>
        <p:cNvGrpSpPr/>
        <p:nvPr/>
      </p:nvGrpSpPr>
      <p:grpSpPr>
        <a:xfrm>
          <a:off x="0" y="0"/>
          <a:ext cx="0" cy="0"/>
          <a:chOff x="0" y="0"/>
          <a:chExt cx="0" cy="0"/>
        </a:xfrm>
      </p:grpSpPr>
      <p:pic>
        <p:nvPicPr>
          <p:cNvPr id="2830" name="Google Shape;2830;p310" descr="philippines22"/>
          <p:cNvPicPr preferRelativeResize="0"/>
          <p:nvPr/>
        </p:nvPicPr>
        <p:blipFill rotWithShape="1">
          <a:blip r:embed="rId3">
            <a:alphaModFix/>
          </a:blip>
          <a:srcRect/>
          <a:stretch/>
        </p:blipFill>
        <p:spPr>
          <a:xfrm>
            <a:off x="2427704" y="1815999"/>
            <a:ext cx="3947281" cy="3764538"/>
          </a:xfrm>
          <a:prstGeom prst="rect">
            <a:avLst/>
          </a:prstGeom>
          <a:noFill/>
          <a:ln>
            <a:noFill/>
          </a:ln>
        </p:spPr>
      </p:pic>
      <p:sp>
        <p:nvSpPr>
          <p:cNvPr id="2831" name="Google Shape;2831;p310"/>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NBS Continuity Clinics</a:t>
            </a:r>
            <a:endParaRPr/>
          </a:p>
        </p:txBody>
      </p:sp>
      <p:grpSp>
        <p:nvGrpSpPr>
          <p:cNvPr id="2832" name="Google Shape;2832;p310"/>
          <p:cNvGrpSpPr/>
          <p:nvPr/>
        </p:nvGrpSpPr>
        <p:grpSpPr>
          <a:xfrm>
            <a:off x="679491" y="1570344"/>
            <a:ext cx="11191995" cy="4325170"/>
            <a:chOff x="721563" y="1086318"/>
            <a:chExt cx="5674303" cy="2935503"/>
          </a:xfrm>
        </p:grpSpPr>
        <p:grpSp>
          <p:nvGrpSpPr>
            <p:cNvPr id="2833" name="Google Shape;2833;p310"/>
            <p:cNvGrpSpPr/>
            <p:nvPr/>
          </p:nvGrpSpPr>
          <p:grpSpPr>
            <a:xfrm>
              <a:off x="2304529" y="1848446"/>
              <a:ext cx="466130" cy="32147"/>
              <a:chOff x="2352" y="288"/>
              <a:chExt cx="696" cy="48"/>
            </a:xfrm>
          </p:grpSpPr>
          <p:sp>
            <p:nvSpPr>
              <p:cNvPr id="2834" name="Google Shape;2834;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35" name="Google Shape;2835;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LA UNION</a:t>
                </a:r>
                <a:endParaRPr sz="825">
                  <a:solidFill>
                    <a:schemeClr val="dk1"/>
                  </a:solidFill>
                  <a:latin typeface="Calibri"/>
                  <a:ea typeface="Calibri"/>
                  <a:cs typeface="Calibri"/>
                  <a:sym typeface="Calibri"/>
                </a:endParaRPr>
              </a:p>
            </p:txBody>
          </p:sp>
        </p:grpSp>
        <p:grpSp>
          <p:nvGrpSpPr>
            <p:cNvPr id="2836" name="Google Shape;2836;p310"/>
            <p:cNvGrpSpPr/>
            <p:nvPr/>
          </p:nvGrpSpPr>
          <p:grpSpPr>
            <a:xfrm>
              <a:off x="2527551" y="1670967"/>
              <a:ext cx="466131" cy="32147"/>
              <a:chOff x="2352" y="288"/>
              <a:chExt cx="696" cy="48"/>
            </a:xfrm>
          </p:grpSpPr>
          <p:sp>
            <p:nvSpPr>
              <p:cNvPr id="2837" name="Google Shape;2837;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38" name="Google Shape;2838;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CAGAYAN</a:t>
                </a:r>
                <a:endParaRPr sz="825">
                  <a:solidFill>
                    <a:schemeClr val="dk1"/>
                  </a:solidFill>
                  <a:latin typeface="Calibri"/>
                  <a:ea typeface="Calibri"/>
                  <a:cs typeface="Calibri"/>
                  <a:sym typeface="Calibri"/>
                </a:endParaRPr>
              </a:p>
            </p:txBody>
          </p:sp>
        </p:grpSp>
        <p:grpSp>
          <p:nvGrpSpPr>
            <p:cNvPr id="2839" name="Google Shape;2839;p310"/>
            <p:cNvGrpSpPr/>
            <p:nvPr/>
          </p:nvGrpSpPr>
          <p:grpSpPr>
            <a:xfrm>
              <a:off x="2339356" y="2057402"/>
              <a:ext cx="466130" cy="32147"/>
              <a:chOff x="2352" y="288"/>
              <a:chExt cx="696" cy="48"/>
            </a:xfrm>
          </p:grpSpPr>
          <p:sp>
            <p:nvSpPr>
              <p:cNvPr id="2840" name="Google Shape;2840;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41" name="Google Shape;2841;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PAMPANGA</a:t>
                </a:r>
                <a:endParaRPr sz="825">
                  <a:solidFill>
                    <a:schemeClr val="dk1"/>
                  </a:solidFill>
                  <a:latin typeface="Calibri"/>
                  <a:ea typeface="Calibri"/>
                  <a:cs typeface="Calibri"/>
                  <a:sym typeface="Calibri"/>
                </a:endParaRPr>
              </a:p>
            </p:txBody>
          </p:sp>
        </p:grpSp>
        <p:grpSp>
          <p:nvGrpSpPr>
            <p:cNvPr id="2842" name="Google Shape;2842;p310"/>
            <p:cNvGrpSpPr/>
            <p:nvPr/>
          </p:nvGrpSpPr>
          <p:grpSpPr>
            <a:xfrm>
              <a:off x="2392936" y="2176613"/>
              <a:ext cx="466130" cy="32147"/>
              <a:chOff x="2352" y="288"/>
              <a:chExt cx="696" cy="48"/>
            </a:xfrm>
          </p:grpSpPr>
          <p:sp>
            <p:nvSpPr>
              <p:cNvPr id="2843" name="Google Shape;2843;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lt2"/>
                  </a:solidFill>
                  <a:latin typeface="Calibri"/>
                  <a:ea typeface="Calibri"/>
                  <a:cs typeface="Calibri"/>
                  <a:sym typeface="Calibri"/>
                </a:endParaRPr>
              </a:p>
            </p:txBody>
          </p:sp>
          <p:sp>
            <p:nvSpPr>
              <p:cNvPr id="2844" name="Google Shape;2844;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MANILA</a:t>
                </a:r>
                <a:endParaRPr sz="825">
                  <a:solidFill>
                    <a:schemeClr val="dk1"/>
                  </a:solidFill>
                  <a:latin typeface="Calibri"/>
                  <a:ea typeface="Calibri"/>
                  <a:cs typeface="Calibri"/>
                  <a:sym typeface="Calibri"/>
                </a:endParaRPr>
              </a:p>
            </p:txBody>
          </p:sp>
        </p:grpSp>
        <p:grpSp>
          <p:nvGrpSpPr>
            <p:cNvPr id="2845" name="Google Shape;2845;p310"/>
            <p:cNvGrpSpPr/>
            <p:nvPr/>
          </p:nvGrpSpPr>
          <p:grpSpPr>
            <a:xfrm>
              <a:off x="2325293" y="2254301"/>
              <a:ext cx="265212" cy="32147"/>
              <a:chOff x="2352" y="288"/>
              <a:chExt cx="396" cy="48"/>
            </a:xfrm>
          </p:grpSpPr>
          <p:sp>
            <p:nvSpPr>
              <p:cNvPr id="2846" name="Google Shape;2846;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47" name="Google Shape;2847;p310"/>
              <p:cNvSpPr txBox="1"/>
              <p:nvPr/>
            </p:nvSpPr>
            <p:spPr>
              <a:xfrm>
                <a:off x="2448" y="288"/>
                <a:ext cx="3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CAVITE</a:t>
                </a:r>
                <a:endParaRPr sz="825">
                  <a:solidFill>
                    <a:schemeClr val="dk1"/>
                  </a:solidFill>
                  <a:latin typeface="Calibri"/>
                  <a:ea typeface="Calibri"/>
                  <a:cs typeface="Calibri"/>
                  <a:sym typeface="Calibri"/>
                </a:endParaRPr>
              </a:p>
            </p:txBody>
          </p:sp>
        </p:grpSp>
        <p:sp>
          <p:nvSpPr>
            <p:cNvPr id="2848" name="Google Shape;2848;p310"/>
            <p:cNvSpPr txBox="1"/>
            <p:nvPr/>
          </p:nvSpPr>
          <p:spPr>
            <a:xfrm>
              <a:off x="3575266" y="1086318"/>
              <a:ext cx="2820600" cy="2103600"/>
            </a:xfrm>
            <a:prstGeom prst="rect">
              <a:avLst/>
            </a:prstGeom>
            <a:noFill/>
            <a:ln>
              <a:noFill/>
            </a:ln>
          </p:spPr>
          <p:txBody>
            <a:bodyPr spcFirstLastPara="1" wrap="square" lIns="51425" tIns="25700" rIns="51425" bIns="25700" anchor="t" anchorCtr="0">
              <a:spAutoFit/>
            </a:bodyPr>
            <a:lstStyle/>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Ilocos Training and </a:t>
              </a:r>
              <a:r>
                <a:rPr lang="en-US" sz="1600">
                  <a:solidFill>
                    <a:schemeClr val="dk1"/>
                  </a:solidFill>
                  <a:latin typeface="Arial Narrow"/>
                  <a:ea typeface="Arial Narrow"/>
                  <a:cs typeface="Arial Narrow"/>
                  <a:sym typeface="Arial Narrow"/>
                </a:rPr>
                <a:t>Regional</a:t>
              </a:r>
              <a:r>
                <a:rPr lang="en-US" sz="1400">
                  <a:solidFill>
                    <a:schemeClr val="dk1"/>
                  </a:solidFill>
                  <a:latin typeface="Arial Narrow"/>
                  <a:ea typeface="Arial Narrow"/>
                  <a:cs typeface="Arial Narrow"/>
                  <a:sym typeface="Arial Narrow"/>
                </a:rPr>
                <a:t> Medical Center, Region 1</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Cagayan Valley Medical Center, Region 2</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Jose B. Lingad Memorial Regional Hospital, Region 3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Baguio General Hospital and Medical Center, CAR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Philippine General Hospital, NCR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Gen. Emilio Aguinaldo Memorial Hospital, CALABARZON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Bicol Regional Training and Teaching Hospital, Region 5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West Visayas State University Medical Center, Region 6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Vicente Sotto Memorial Medical Center, Region 7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Eastern Visayas Regional Medical Center, Region 8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Zamboanga City Medical Center, Region 9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Northern Mindanao Medical Center, Region 10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Southern Philippines Medical Center, Region 11 </a:t>
              </a:r>
              <a:endParaRPr sz="1400">
                <a:solidFill>
                  <a:schemeClr val="dk1"/>
                </a:solidFill>
                <a:latin typeface="Calibri"/>
                <a:ea typeface="Calibri"/>
                <a:cs typeface="Calibri"/>
                <a:sym typeface="Calibri"/>
              </a:endParaRPr>
            </a:p>
            <a:p>
              <a:pPr marL="133350" marR="0" lvl="0" indent="-133350" algn="l" rtl="0">
                <a:spcBef>
                  <a:spcPts val="0"/>
                </a:spcBef>
                <a:spcAft>
                  <a:spcPts val="0"/>
                </a:spcAft>
                <a:buClr>
                  <a:srgbClr val="0033CC"/>
                </a:buClr>
                <a:buSzPts val="1100"/>
                <a:buFont typeface="Noto Sans Symbols"/>
                <a:buChar char="▪"/>
              </a:pPr>
              <a:r>
                <a:rPr lang="en-US" sz="1400">
                  <a:solidFill>
                    <a:schemeClr val="dk1"/>
                  </a:solidFill>
                  <a:latin typeface="Arial Narrow"/>
                  <a:ea typeface="Arial Narrow"/>
                  <a:cs typeface="Arial Narrow"/>
                  <a:sym typeface="Arial Narrow"/>
                </a:rPr>
                <a:t>Cotabato Regional Medical Center, Region 12</a:t>
              </a:r>
              <a:endParaRPr sz="1400">
                <a:solidFill>
                  <a:schemeClr val="dk1"/>
                </a:solidFill>
                <a:latin typeface="Calibri"/>
                <a:ea typeface="Calibri"/>
                <a:cs typeface="Calibri"/>
                <a:sym typeface="Calibri"/>
              </a:endParaRPr>
            </a:p>
          </p:txBody>
        </p:sp>
        <p:grpSp>
          <p:nvGrpSpPr>
            <p:cNvPr id="2849" name="Google Shape;2849;p310"/>
            <p:cNvGrpSpPr/>
            <p:nvPr/>
          </p:nvGrpSpPr>
          <p:grpSpPr>
            <a:xfrm>
              <a:off x="2828257" y="2905944"/>
              <a:ext cx="265211" cy="32147"/>
              <a:chOff x="2352" y="288"/>
              <a:chExt cx="396" cy="48"/>
            </a:xfrm>
          </p:grpSpPr>
          <p:sp>
            <p:nvSpPr>
              <p:cNvPr id="2850" name="Google Shape;2850;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51" name="Google Shape;2851;p310"/>
              <p:cNvSpPr txBox="1"/>
              <p:nvPr/>
            </p:nvSpPr>
            <p:spPr>
              <a:xfrm>
                <a:off x="2448" y="288"/>
                <a:ext cx="3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CEBU</a:t>
                </a:r>
                <a:endParaRPr sz="825">
                  <a:solidFill>
                    <a:schemeClr val="dk1"/>
                  </a:solidFill>
                  <a:latin typeface="Calibri"/>
                  <a:ea typeface="Calibri"/>
                  <a:cs typeface="Calibri"/>
                  <a:sym typeface="Calibri"/>
                </a:endParaRPr>
              </a:p>
            </p:txBody>
          </p:sp>
        </p:grpSp>
        <p:grpSp>
          <p:nvGrpSpPr>
            <p:cNvPr id="2852" name="Google Shape;2852;p310"/>
            <p:cNvGrpSpPr/>
            <p:nvPr/>
          </p:nvGrpSpPr>
          <p:grpSpPr>
            <a:xfrm>
              <a:off x="2543625" y="3477889"/>
              <a:ext cx="466130" cy="32147"/>
              <a:chOff x="2352" y="288"/>
              <a:chExt cx="696" cy="48"/>
            </a:xfrm>
          </p:grpSpPr>
          <p:sp>
            <p:nvSpPr>
              <p:cNvPr id="2853" name="Google Shape;2853;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lt2"/>
                  </a:solidFill>
                  <a:latin typeface="Calibri"/>
                  <a:ea typeface="Calibri"/>
                  <a:cs typeface="Calibri"/>
                  <a:sym typeface="Calibri"/>
                </a:endParaRPr>
              </a:p>
            </p:txBody>
          </p:sp>
          <p:sp>
            <p:nvSpPr>
              <p:cNvPr id="2854" name="Google Shape;2854;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ZAMBOANGA</a:t>
                </a:r>
                <a:endParaRPr sz="825">
                  <a:solidFill>
                    <a:schemeClr val="dk1"/>
                  </a:solidFill>
                  <a:latin typeface="Calibri"/>
                  <a:ea typeface="Calibri"/>
                  <a:cs typeface="Calibri"/>
                  <a:sym typeface="Calibri"/>
                </a:endParaRPr>
              </a:p>
            </p:txBody>
          </p:sp>
        </p:grpSp>
        <p:sp>
          <p:nvSpPr>
            <p:cNvPr id="2855" name="Google Shape;2855;p310"/>
            <p:cNvSpPr/>
            <p:nvPr/>
          </p:nvSpPr>
          <p:spPr>
            <a:xfrm>
              <a:off x="1517602" y="3893121"/>
              <a:ext cx="2025300" cy="128700"/>
            </a:xfrm>
            <a:prstGeom prst="rect">
              <a:avLst/>
            </a:prstGeom>
            <a:solidFill>
              <a:schemeClr val="lt1"/>
            </a:solidFill>
            <a:ln>
              <a:noFill/>
            </a:ln>
          </p:spPr>
          <p:txBody>
            <a:bodyPr spcFirstLastPara="1" wrap="square" lIns="51425" tIns="25700" rIns="51425" bIns="25700" anchor="ctr" anchorCtr="0">
              <a:noAutofit/>
            </a:bodyPr>
            <a:lstStyle/>
            <a:p>
              <a:pPr marL="0" marR="0" lvl="0" indent="0" algn="ctr" rtl="0">
                <a:spcBef>
                  <a:spcPts val="0"/>
                </a:spcBef>
                <a:spcAft>
                  <a:spcPts val="0"/>
                </a:spcAft>
                <a:buNone/>
              </a:pPr>
              <a:endParaRPr sz="1050">
                <a:solidFill>
                  <a:schemeClr val="lt2"/>
                </a:solidFill>
                <a:latin typeface="Calibri"/>
                <a:ea typeface="Calibri"/>
                <a:cs typeface="Calibri"/>
                <a:sym typeface="Calibri"/>
              </a:endParaRPr>
            </a:p>
          </p:txBody>
        </p:sp>
        <p:sp>
          <p:nvSpPr>
            <p:cNvPr id="2856" name="Google Shape;2856;p310"/>
            <p:cNvSpPr/>
            <p:nvPr/>
          </p:nvSpPr>
          <p:spPr>
            <a:xfrm>
              <a:off x="1495501" y="1168004"/>
              <a:ext cx="42300" cy="2795700"/>
            </a:xfrm>
            <a:prstGeom prst="rect">
              <a:avLst/>
            </a:prstGeom>
            <a:solidFill>
              <a:schemeClr val="lt1"/>
            </a:solidFill>
            <a:ln>
              <a:noFill/>
            </a:ln>
          </p:spPr>
          <p:txBody>
            <a:bodyPr spcFirstLastPara="1" wrap="square" lIns="51425" tIns="25700" rIns="51425" bIns="25700" anchor="ctr" anchorCtr="0">
              <a:noAutofit/>
            </a:bodyPr>
            <a:lstStyle/>
            <a:p>
              <a:pPr marL="0" marR="0" lvl="0" indent="0" algn="ctr" rtl="0">
                <a:spcBef>
                  <a:spcPts val="0"/>
                </a:spcBef>
                <a:spcAft>
                  <a:spcPts val="0"/>
                </a:spcAft>
                <a:buNone/>
              </a:pPr>
              <a:endParaRPr sz="1050">
                <a:solidFill>
                  <a:schemeClr val="lt2"/>
                </a:solidFill>
                <a:latin typeface="Calibri"/>
                <a:ea typeface="Calibri"/>
                <a:cs typeface="Calibri"/>
                <a:sym typeface="Calibri"/>
              </a:endParaRPr>
            </a:p>
          </p:txBody>
        </p:sp>
        <p:grpSp>
          <p:nvGrpSpPr>
            <p:cNvPr id="2857" name="Google Shape;2857;p310"/>
            <p:cNvGrpSpPr/>
            <p:nvPr/>
          </p:nvGrpSpPr>
          <p:grpSpPr>
            <a:xfrm>
              <a:off x="2987652" y="3227412"/>
              <a:ext cx="667048" cy="32147"/>
              <a:chOff x="2352" y="288"/>
              <a:chExt cx="996" cy="48"/>
            </a:xfrm>
          </p:grpSpPr>
          <p:sp>
            <p:nvSpPr>
              <p:cNvPr id="2858" name="Google Shape;2858;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lt2"/>
                  </a:solidFill>
                  <a:latin typeface="Calibri"/>
                  <a:ea typeface="Calibri"/>
                  <a:cs typeface="Calibri"/>
                  <a:sym typeface="Calibri"/>
                </a:endParaRPr>
              </a:p>
            </p:txBody>
          </p:sp>
          <p:sp>
            <p:nvSpPr>
              <p:cNvPr id="2859" name="Google Shape;2859;p310"/>
              <p:cNvSpPr txBox="1"/>
              <p:nvPr/>
            </p:nvSpPr>
            <p:spPr>
              <a:xfrm>
                <a:off x="2448" y="288"/>
                <a:ext cx="9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CAGAYAN DE ORO</a:t>
                </a:r>
                <a:endParaRPr sz="825">
                  <a:solidFill>
                    <a:schemeClr val="dk1"/>
                  </a:solidFill>
                  <a:latin typeface="Calibri"/>
                  <a:ea typeface="Calibri"/>
                  <a:cs typeface="Calibri"/>
                  <a:sym typeface="Calibri"/>
                </a:endParaRPr>
              </a:p>
            </p:txBody>
          </p:sp>
        </p:grpSp>
        <p:grpSp>
          <p:nvGrpSpPr>
            <p:cNvPr id="2860" name="Google Shape;2860;p310"/>
            <p:cNvGrpSpPr/>
            <p:nvPr/>
          </p:nvGrpSpPr>
          <p:grpSpPr>
            <a:xfrm>
              <a:off x="3143030" y="3439717"/>
              <a:ext cx="466130" cy="32147"/>
              <a:chOff x="2352" y="288"/>
              <a:chExt cx="696" cy="48"/>
            </a:xfrm>
          </p:grpSpPr>
          <p:sp>
            <p:nvSpPr>
              <p:cNvPr id="2861" name="Google Shape;2861;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lt2"/>
                  </a:solidFill>
                  <a:latin typeface="Calibri"/>
                  <a:ea typeface="Calibri"/>
                  <a:cs typeface="Calibri"/>
                  <a:sym typeface="Calibri"/>
                </a:endParaRPr>
              </a:p>
            </p:txBody>
          </p:sp>
          <p:sp>
            <p:nvSpPr>
              <p:cNvPr id="2862" name="Google Shape;2862;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DAVAO</a:t>
                </a:r>
                <a:endParaRPr sz="825">
                  <a:solidFill>
                    <a:schemeClr val="dk1"/>
                  </a:solidFill>
                  <a:latin typeface="Calibri"/>
                  <a:ea typeface="Calibri"/>
                  <a:cs typeface="Calibri"/>
                  <a:sym typeface="Calibri"/>
                </a:endParaRPr>
              </a:p>
            </p:txBody>
          </p:sp>
        </p:grpSp>
        <p:grpSp>
          <p:nvGrpSpPr>
            <p:cNvPr id="2863" name="Google Shape;2863;p310"/>
            <p:cNvGrpSpPr/>
            <p:nvPr/>
          </p:nvGrpSpPr>
          <p:grpSpPr>
            <a:xfrm>
              <a:off x="2362127" y="1782142"/>
              <a:ext cx="466130" cy="32147"/>
              <a:chOff x="2352" y="288"/>
              <a:chExt cx="696" cy="48"/>
            </a:xfrm>
          </p:grpSpPr>
          <p:sp>
            <p:nvSpPr>
              <p:cNvPr id="2864" name="Google Shape;2864;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65" name="Google Shape;2865;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BAGUIO</a:t>
                </a:r>
                <a:endParaRPr sz="825">
                  <a:solidFill>
                    <a:schemeClr val="dk1"/>
                  </a:solidFill>
                  <a:latin typeface="Calibri"/>
                  <a:ea typeface="Calibri"/>
                  <a:cs typeface="Calibri"/>
                  <a:sym typeface="Calibri"/>
                </a:endParaRPr>
              </a:p>
            </p:txBody>
          </p:sp>
        </p:grpSp>
        <p:grpSp>
          <p:nvGrpSpPr>
            <p:cNvPr id="2866" name="Google Shape;2866;p310"/>
            <p:cNvGrpSpPr/>
            <p:nvPr/>
          </p:nvGrpSpPr>
          <p:grpSpPr>
            <a:xfrm>
              <a:off x="2834957" y="2425751"/>
              <a:ext cx="265212" cy="32147"/>
              <a:chOff x="2352" y="288"/>
              <a:chExt cx="396" cy="48"/>
            </a:xfrm>
          </p:grpSpPr>
          <p:sp>
            <p:nvSpPr>
              <p:cNvPr id="2867" name="Google Shape;2867;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68" name="Google Shape;2868;p310"/>
              <p:cNvSpPr txBox="1"/>
              <p:nvPr/>
            </p:nvSpPr>
            <p:spPr>
              <a:xfrm>
                <a:off x="2448" y="288"/>
                <a:ext cx="3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ALBAY</a:t>
                </a:r>
                <a:endParaRPr sz="825">
                  <a:solidFill>
                    <a:schemeClr val="dk1"/>
                  </a:solidFill>
                  <a:latin typeface="Calibri"/>
                  <a:ea typeface="Calibri"/>
                  <a:cs typeface="Calibri"/>
                  <a:sym typeface="Calibri"/>
                </a:endParaRPr>
              </a:p>
            </p:txBody>
          </p:sp>
        </p:grpSp>
        <p:grpSp>
          <p:nvGrpSpPr>
            <p:cNvPr id="2869" name="Google Shape;2869;p310"/>
            <p:cNvGrpSpPr/>
            <p:nvPr/>
          </p:nvGrpSpPr>
          <p:grpSpPr>
            <a:xfrm>
              <a:off x="2605236" y="2784724"/>
              <a:ext cx="265212" cy="32147"/>
              <a:chOff x="2352" y="288"/>
              <a:chExt cx="396" cy="48"/>
            </a:xfrm>
          </p:grpSpPr>
          <p:sp>
            <p:nvSpPr>
              <p:cNvPr id="2870" name="Google Shape;2870;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lt2"/>
                  </a:solidFill>
                  <a:latin typeface="Calibri"/>
                  <a:ea typeface="Calibri"/>
                  <a:cs typeface="Calibri"/>
                  <a:sym typeface="Calibri"/>
                </a:endParaRPr>
              </a:p>
            </p:txBody>
          </p:sp>
          <p:sp>
            <p:nvSpPr>
              <p:cNvPr id="2871" name="Google Shape;2871;p310"/>
              <p:cNvSpPr txBox="1"/>
              <p:nvPr/>
            </p:nvSpPr>
            <p:spPr>
              <a:xfrm>
                <a:off x="2448" y="288"/>
                <a:ext cx="3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ILOILO</a:t>
                </a:r>
                <a:endParaRPr sz="825">
                  <a:solidFill>
                    <a:schemeClr val="dk1"/>
                  </a:solidFill>
                  <a:latin typeface="Calibri"/>
                  <a:ea typeface="Calibri"/>
                  <a:cs typeface="Calibri"/>
                  <a:sym typeface="Calibri"/>
                </a:endParaRPr>
              </a:p>
            </p:txBody>
          </p:sp>
        </p:grpSp>
        <p:grpSp>
          <p:nvGrpSpPr>
            <p:cNvPr id="2872" name="Google Shape;2872;p310"/>
            <p:cNvGrpSpPr/>
            <p:nvPr/>
          </p:nvGrpSpPr>
          <p:grpSpPr>
            <a:xfrm>
              <a:off x="2973590" y="2733825"/>
              <a:ext cx="265212" cy="32147"/>
              <a:chOff x="2352" y="288"/>
              <a:chExt cx="396" cy="48"/>
            </a:xfrm>
          </p:grpSpPr>
          <p:sp>
            <p:nvSpPr>
              <p:cNvPr id="2873" name="Google Shape;2873;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74" name="Google Shape;2874;p310"/>
              <p:cNvSpPr txBox="1"/>
              <p:nvPr/>
            </p:nvSpPr>
            <p:spPr>
              <a:xfrm>
                <a:off x="2448" y="288"/>
                <a:ext cx="3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LEYTE</a:t>
                </a:r>
                <a:endParaRPr sz="825">
                  <a:solidFill>
                    <a:schemeClr val="dk1"/>
                  </a:solidFill>
                  <a:latin typeface="Calibri"/>
                  <a:ea typeface="Calibri"/>
                  <a:cs typeface="Calibri"/>
                  <a:sym typeface="Calibri"/>
                </a:endParaRPr>
              </a:p>
            </p:txBody>
          </p:sp>
        </p:grpSp>
        <p:grpSp>
          <p:nvGrpSpPr>
            <p:cNvPr id="2875" name="Google Shape;2875;p310"/>
            <p:cNvGrpSpPr/>
            <p:nvPr/>
          </p:nvGrpSpPr>
          <p:grpSpPr>
            <a:xfrm>
              <a:off x="2962872" y="3574330"/>
              <a:ext cx="466130" cy="32147"/>
              <a:chOff x="2352" y="288"/>
              <a:chExt cx="696" cy="48"/>
            </a:xfrm>
          </p:grpSpPr>
          <p:sp>
            <p:nvSpPr>
              <p:cNvPr id="2876" name="Google Shape;2876;p310"/>
              <p:cNvSpPr/>
              <p:nvPr/>
            </p:nvSpPr>
            <p:spPr>
              <a:xfrm>
                <a:off x="2352" y="336"/>
                <a:ext cx="0" cy="0"/>
              </a:xfrm>
              <a:prstGeom prst="ellipse">
                <a:avLst/>
              </a:prstGeom>
              <a:solidFill>
                <a:srgbClr val="3AF60E"/>
              </a:solidFill>
              <a:ln w="9525" cap="flat" cmpd="sng">
                <a:solidFill>
                  <a:schemeClr val="dk1"/>
                </a:solidFill>
                <a:prstDash val="solid"/>
                <a:round/>
                <a:headEnd type="none" w="sm" len="sm"/>
                <a:tailEnd type="none" w="sm" len="sm"/>
              </a:ln>
            </p:spPr>
            <p:txBody>
              <a:bodyPr spcFirstLastPara="1" wrap="square" lIns="51425" tIns="25700" rIns="51425" bIns="25700" anchor="ctr" anchorCtr="0">
                <a:noAutofit/>
              </a:bodyPr>
              <a:lstStyle/>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
            <p:nvSpPr>
              <p:cNvPr id="2877" name="Google Shape;2877;p310"/>
              <p:cNvSpPr txBox="1"/>
              <p:nvPr/>
            </p:nvSpPr>
            <p:spPr>
              <a:xfrm>
                <a:off x="2448" y="288"/>
                <a:ext cx="600" cy="0"/>
              </a:xfrm>
              <a:prstGeom prst="rect">
                <a:avLst/>
              </a:prstGeom>
              <a:noFill/>
              <a:ln>
                <a:noFill/>
              </a:ln>
            </p:spPr>
            <p:txBody>
              <a:bodyPr spcFirstLastPara="1" wrap="square" lIns="51425" tIns="25700" rIns="51425" bIns="25700" anchor="t" anchorCtr="0">
                <a:spAutoFit/>
              </a:bodyPr>
              <a:lstStyle/>
              <a:p>
                <a:pPr marL="0" marR="0" lvl="0" indent="0" algn="l" rtl="0">
                  <a:spcBef>
                    <a:spcPts val="0"/>
                  </a:spcBef>
                  <a:spcAft>
                    <a:spcPts val="0"/>
                  </a:spcAft>
                  <a:buNone/>
                </a:pPr>
                <a:r>
                  <a:rPr lang="en-US" sz="525" b="1">
                    <a:solidFill>
                      <a:schemeClr val="dk1"/>
                    </a:solidFill>
                    <a:latin typeface="Calibri"/>
                    <a:ea typeface="Calibri"/>
                    <a:cs typeface="Calibri"/>
                    <a:sym typeface="Calibri"/>
                  </a:rPr>
                  <a:t>COTABATO</a:t>
                </a:r>
                <a:endParaRPr sz="825">
                  <a:solidFill>
                    <a:schemeClr val="dk1"/>
                  </a:solidFill>
                  <a:latin typeface="Calibri"/>
                  <a:ea typeface="Calibri"/>
                  <a:cs typeface="Calibri"/>
                  <a:sym typeface="Calibri"/>
                </a:endParaRPr>
              </a:p>
            </p:txBody>
          </p:sp>
        </p:grpSp>
        <p:sp>
          <p:nvSpPr>
            <p:cNvPr id="2878" name="Google Shape;2878;p310"/>
            <p:cNvSpPr txBox="1"/>
            <p:nvPr/>
          </p:nvSpPr>
          <p:spPr>
            <a:xfrm>
              <a:off x="3520230" y="3173499"/>
              <a:ext cx="2405400" cy="474000"/>
            </a:xfrm>
            <a:prstGeom prst="rect">
              <a:avLst/>
            </a:prstGeom>
            <a:noFill/>
            <a:ln>
              <a:noFill/>
            </a:ln>
          </p:spPr>
          <p:txBody>
            <a:bodyPr spcFirstLastPara="1" wrap="square" lIns="51425" tIns="25700" rIns="51425" bIns="25700" anchor="t" anchorCtr="0">
              <a:spAutoFit/>
            </a:bodyPr>
            <a:lstStyle/>
            <a:p>
              <a:pPr marL="161925" marR="0" lvl="0" indent="-161925" algn="l" rtl="0">
                <a:spcBef>
                  <a:spcPts val="0"/>
                </a:spcBef>
                <a:spcAft>
                  <a:spcPts val="0"/>
                </a:spcAft>
                <a:buClr>
                  <a:schemeClr val="dk1"/>
                </a:buClr>
                <a:buSzPts val="1100"/>
                <a:buFont typeface="Arial"/>
                <a:buChar char="•"/>
              </a:pPr>
              <a:r>
                <a:rPr lang="en-US" sz="1400" i="1">
                  <a:solidFill>
                    <a:schemeClr val="dk1"/>
                  </a:solidFill>
                  <a:latin typeface="Arial Narrow"/>
                  <a:ea typeface="Arial Narrow"/>
                  <a:cs typeface="Arial Narrow"/>
                  <a:sym typeface="Arial Narrow"/>
                </a:rPr>
                <a:t>Mimaropa region is being handled by PGH NCR</a:t>
              </a:r>
              <a:endParaRPr sz="1400">
                <a:solidFill>
                  <a:schemeClr val="dk1"/>
                </a:solidFill>
                <a:latin typeface="Calibri"/>
                <a:ea typeface="Calibri"/>
                <a:cs typeface="Calibri"/>
                <a:sym typeface="Calibri"/>
              </a:endParaRPr>
            </a:p>
            <a:p>
              <a:pPr marL="161925" marR="0" lvl="0" indent="-161925" algn="l" rtl="0">
                <a:spcBef>
                  <a:spcPts val="0"/>
                </a:spcBef>
                <a:spcAft>
                  <a:spcPts val="0"/>
                </a:spcAft>
                <a:buClr>
                  <a:schemeClr val="dk1"/>
                </a:buClr>
                <a:buSzPts val="1100"/>
                <a:buFont typeface="Arial"/>
                <a:buChar char="•"/>
              </a:pPr>
              <a:r>
                <a:rPr lang="en-US" sz="1400" i="1">
                  <a:solidFill>
                    <a:schemeClr val="dk1"/>
                  </a:solidFill>
                  <a:latin typeface="Arial Narrow"/>
                  <a:ea typeface="Arial Narrow"/>
                  <a:cs typeface="Arial Narrow"/>
                  <a:sym typeface="Arial Narrow"/>
                </a:rPr>
                <a:t>Caraga region is being handled by SPMC Region 11</a:t>
              </a:r>
              <a:endParaRPr sz="1400">
                <a:solidFill>
                  <a:schemeClr val="dk1"/>
                </a:solidFill>
                <a:latin typeface="Calibri"/>
                <a:ea typeface="Calibri"/>
                <a:cs typeface="Calibri"/>
                <a:sym typeface="Calibri"/>
              </a:endParaRPr>
            </a:p>
            <a:p>
              <a:pPr marL="161925" marR="0" lvl="0" indent="-161925" algn="l" rtl="0">
                <a:spcBef>
                  <a:spcPts val="0"/>
                </a:spcBef>
                <a:spcAft>
                  <a:spcPts val="0"/>
                </a:spcAft>
                <a:buClr>
                  <a:schemeClr val="dk1"/>
                </a:buClr>
                <a:buSzPts val="1100"/>
                <a:buFont typeface="Arial"/>
                <a:buChar char="•"/>
              </a:pPr>
              <a:r>
                <a:rPr lang="en-US" sz="1400" i="1">
                  <a:solidFill>
                    <a:schemeClr val="dk1"/>
                  </a:solidFill>
                  <a:latin typeface="Arial Narrow"/>
                  <a:ea typeface="Arial Narrow"/>
                  <a:cs typeface="Arial Narrow"/>
                  <a:sym typeface="Arial Narrow"/>
                </a:rPr>
                <a:t>ARMM is being handled by CRMC Region 12</a:t>
              </a:r>
              <a:endParaRPr sz="1400">
                <a:solidFill>
                  <a:schemeClr val="dk1"/>
                </a:solidFill>
                <a:latin typeface="Calibri"/>
                <a:ea typeface="Calibri"/>
                <a:cs typeface="Calibri"/>
                <a:sym typeface="Calibri"/>
              </a:endParaRPr>
            </a:p>
          </p:txBody>
        </p:sp>
        <p:sp>
          <p:nvSpPr>
            <p:cNvPr id="2879" name="Google Shape;2879;p310"/>
            <p:cNvSpPr/>
            <p:nvPr/>
          </p:nvSpPr>
          <p:spPr>
            <a:xfrm>
              <a:off x="721563" y="2348121"/>
              <a:ext cx="1351500" cy="1129800"/>
            </a:xfrm>
            <a:prstGeom prst="star32">
              <a:avLst>
                <a:gd name="adj" fmla="val 37500"/>
              </a:avLst>
            </a:prstGeom>
            <a:solidFill>
              <a:srgbClr val="00B0F0"/>
            </a:solidFill>
            <a:ln w="12700" cap="flat" cmpd="sng">
              <a:solidFill>
                <a:srgbClr val="31538F"/>
              </a:soli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rtl="0">
                <a:spcBef>
                  <a:spcPts val="0"/>
                </a:spcBef>
                <a:spcAft>
                  <a:spcPts val="0"/>
                </a:spcAft>
                <a:buNone/>
              </a:pPr>
              <a:r>
                <a:rPr lang="en-US" sz="3200" b="1">
                  <a:solidFill>
                    <a:srgbClr val="FFFF00"/>
                  </a:solidFill>
                  <a:latin typeface="Calibri"/>
                  <a:ea typeface="Calibri"/>
                  <a:cs typeface="Calibri"/>
                  <a:sym typeface="Calibri"/>
                </a:rPr>
                <a:t>14 </a:t>
              </a:r>
              <a:r>
                <a:rPr lang="en-US" sz="1400" b="1">
                  <a:solidFill>
                    <a:srgbClr val="FFFF00"/>
                  </a:solidFill>
                  <a:latin typeface="Calibri"/>
                  <a:ea typeface="Calibri"/>
                  <a:cs typeface="Calibri"/>
                  <a:sym typeface="Calibri"/>
                </a:rPr>
                <a:t>Continuity Clinics in operation</a:t>
              </a:r>
              <a:endParaRPr sz="1600">
                <a:solidFill>
                  <a:schemeClr val="dk1"/>
                </a:solidFill>
                <a:latin typeface="Calibri"/>
                <a:ea typeface="Calibri"/>
                <a:cs typeface="Calibri"/>
                <a:sym typeface="Calibri"/>
              </a:endParaRPr>
            </a:p>
          </p:txBody>
        </p:sp>
        <p:sp>
          <p:nvSpPr>
            <p:cNvPr id="2880" name="Google Shape;2880;p310"/>
            <p:cNvSpPr/>
            <p:nvPr/>
          </p:nvSpPr>
          <p:spPr>
            <a:xfrm>
              <a:off x="1043993" y="1194861"/>
              <a:ext cx="966300" cy="899700"/>
            </a:xfrm>
            <a:prstGeom prst="ellipse">
              <a:avLst/>
            </a:prstGeom>
            <a:solidFill>
              <a:schemeClr val="accent1"/>
            </a:solidFill>
            <a:ln w="12700" cap="sq" cmpd="sng">
              <a:solidFill>
                <a:schemeClr val="dk1"/>
              </a:solidFill>
              <a:prstDash val="solid"/>
              <a:round/>
              <a:headEnd type="none" w="sm" len="sm"/>
              <a:tailEnd type="none" w="sm" len="sm"/>
            </a:ln>
          </p:spPr>
          <p:txBody>
            <a:bodyPr spcFirstLastPara="1" wrap="square" lIns="51425" tIns="25700" rIns="51425" bIns="25700" anchor="t" anchorCtr="0">
              <a:noAutofit/>
            </a:bodyPr>
            <a:lstStyle/>
            <a:p>
              <a:pPr marL="0" marR="0" lvl="0" indent="0" algn="ctr" rtl="0">
                <a:spcBef>
                  <a:spcPts val="0"/>
                </a:spcBef>
                <a:spcAft>
                  <a:spcPts val="0"/>
                </a:spcAft>
                <a:buNone/>
              </a:pPr>
              <a:r>
                <a:rPr lang="en-US" sz="1800" b="1">
                  <a:solidFill>
                    <a:schemeClr val="lt1"/>
                  </a:solidFill>
                  <a:latin typeface="Arial Narrow"/>
                  <a:ea typeface="Arial Narrow"/>
                  <a:cs typeface="Arial Narrow"/>
                  <a:sym typeface="Arial Narrow"/>
                </a:rPr>
                <a:t>Long Term</a:t>
              </a:r>
              <a:endParaRPr sz="1100">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lt1"/>
                  </a:solidFill>
                  <a:latin typeface="Arial Narrow"/>
                  <a:ea typeface="Arial Narrow"/>
                  <a:cs typeface="Arial Narrow"/>
                  <a:sym typeface="Arial Narrow"/>
                </a:rPr>
                <a:t>Follow-up</a:t>
              </a:r>
              <a:endParaRPr sz="825">
                <a:solidFill>
                  <a:schemeClr val="dk1"/>
                </a:solidFill>
                <a:latin typeface="Calibri"/>
                <a:ea typeface="Calibri"/>
                <a:cs typeface="Calibri"/>
                <a:sym typeface="Calibri"/>
              </a:endParaRPr>
            </a:p>
          </p:txBody>
        </p:sp>
      </p:gr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4"/>
        <p:cNvGrpSpPr/>
        <p:nvPr/>
      </p:nvGrpSpPr>
      <p:grpSpPr>
        <a:xfrm>
          <a:off x="0" y="0"/>
          <a:ext cx="0" cy="0"/>
          <a:chOff x="0" y="0"/>
          <a:chExt cx="0" cy="0"/>
        </a:xfrm>
      </p:grpSpPr>
      <p:sp>
        <p:nvSpPr>
          <p:cNvPr id="2885" name="Google Shape;2885;p31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6" name="Google Shape;2886;p311"/>
          <p:cNvSpPr txBox="1">
            <a:spLocks noGrp="1"/>
          </p:cNvSpPr>
          <p:nvPr>
            <p:ph type="title"/>
          </p:nvPr>
        </p:nvSpPr>
        <p:spPr>
          <a:xfrm>
            <a:off x="638880" y="417576"/>
            <a:ext cx="10909500" cy="1249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b="1">
                <a:solidFill>
                  <a:schemeClr val="dk1"/>
                </a:solidFill>
                <a:latin typeface="Calibri"/>
                <a:ea typeface="Calibri"/>
                <a:cs typeface="Calibri"/>
                <a:sym typeface="Calibri"/>
              </a:rPr>
              <a:t>Newborn Screening Coverage 2020</a:t>
            </a:r>
            <a:endParaRPr/>
          </a:p>
        </p:txBody>
      </p:sp>
      <p:sp>
        <p:nvSpPr>
          <p:cNvPr id="2887" name="Google Shape;2887;p311"/>
          <p:cNvSpPr/>
          <p:nvPr/>
        </p:nvSpPr>
        <p:spPr>
          <a:xfrm>
            <a:off x="3807701" y="1733454"/>
            <a:ext cx="4569143" cy="18288"/>
          </a:xfrm>
          <a:custGeom>
            <a:avLst/>
            <a:gdLst/>
            <a:ahLst/>
            <a:cxnLst/>
            <a:rect l="l" t="t" r="r" b="b"/>
            <a:pathLst>
              <a:path w="3429000" h="18288" fill="none" extrusionOk="0">
                <a:moveTo>
                  <a:pt x="0" y="0"/>
                </a:moveTo>
                <a:cubicBezTo>
                  <a:pt x="207705" y="23860"/>
                  <a:pt x="509323" y="68036"/>
                  <a:pt x="685800" y="0"/>
                </a:cubicBezTo>
                <a:cubicBezTo>
                  <a:pt x="881422" y="-43910"/>
                  <a:pt x="1129204" y="-58858"/>
                  <a:pt x="1371600" y="0"/>
                </a:cubicBezTo>
                <a:cubicBezTo>
                  <a:pt x="1611115" y="-12848"/>
                  <a:pt x="1887211" y="-6418"/>
                  <a:pt x="2057400" y="0"/>
                </a:cubicBezTo>
                <a:cubicBezTo>
                  <a:pt x="2233905" y="-53439"/>
                  <a:pt x="2400311" y="-9735"/>
                  <a:pt x="2674620" y="0"/>
                </a:cubicBezTo>
                <a:cubicBezTo>
                  <a:pt x="2899369" y="50175"/>
                  <a:pt x="3197952" y="-27603"/>
                  <a:pt x="3429000" y="0"/>
                </a:cubicBezTo>
                <a:cubicBezTo>
                  <a:pt x="3428966" y="4844"/>
                  <a:pt x="3428590" y="11009"/>
                  <a:pt x="3429000" y="18288"/>
                </a:cubicBezTo>
                <a:cubicBezTo>
                  <a:pt x="3212354" y="28872"/>
                  <a:pt x="3083619" y="-836"/>
                  <a:pt x="2811780" y="18288"/>
                </a:cubicBezTo>
                <a:cubicBezTo>
                  <a:pt x="2533576" y="25058"/>
                  <a:pt x="2477440" y="20531"/>
                  <a:pt x="2228850" y="18288"/>
                </a:cubicBezTo>
                <a:cubicBezTo>
                  <a:pt x="2003657" y="-1843"/>
                  <a:pt x="1810789" y="18294"/>
                  <a:pt x="1543050" y="18288"/>
                </a:cubicBezTo>
                <a:cubicBezTo>
                  <a:pt x="1286635" y="-21162"/>
                  <a:pt x="1189418" y="22290"/>
                  <a:pt x="925830" y="18288"/>
                </a:cubicBezTo>
                <a:cubicBezTo>
                  <a:pt x="678389" y="-2387"/>
                  <a:pt x="367033" y="43234"/>
                  <a:pt x="0" y="18288"/>
                </a:cubicBezTo>
                <a:cubicBezTo>
                  <a:pt x="-649" y="11698"/>
                  <a:pt x="663" y="5413"/>
                  <a:pt x="0" y="0"/>
                </a:cubicBezTo>
                <a:close/>
              </a:path>
              <a:path w="3429000" h="18288" extrusionOk="0">
                <a:moveTo>
                  <a:pt x="0" y="0"/>
                </a:moveTo>
                <a:cubicBezTo>
                  <a:pt x="169914" y="-16656"/>
                  <a:pt x="469790" y="-24030"/>
                  <a:pt x="617220" y="0"/>
                </a:cubicBezTo>
                <a:cubicBezTo>
                  <a:pt x="786601" y="24467"/>
                  <a:pt x="1085311" y="15192"/>
                  <a:pt x="1200150" y="0"/>
                </a:cubicBezTo>
                <a:cubicBezTo>
                  <a:pt x="1340195" y="-5060"/>
                  <a:pt x="1552999" y="41254"/>
                  <a:pt x="1817370" y="0"/>
                </a:cubicBezTo>
                <a:cubicBezTo>
                  <a:pt x="2086739" y="-377"/>
                  <a:pt x="2228603" y="31972"/>
                  <a:pt x="2503170" y="0"/>
                </a:cubicBezTo>
                <a:cubicBezTo>
                  <a:pt x="2794334" y="-14173"/>
                  <a:pt x="3002837" y="-13310"/>
                  <a:pt x="3429000" y="0"/>
                </a:cubicBezTo>
                <a:cubicBezTo>
                  <a:pt x="3428475" y="5049"/>
                  <a:pt x="3429193" y="12044"/>
                  <a:pt x="3429000" y="18288"/>
                </a:cubicBezTo>
                <a:cubicBezTo>
                  <a:pt x="3101445" y="-3440"/>
                  <a:pt x="2879434" y="34023"/>
                  <a:pt x="2743200" y="18288"/>
                </a:cubicBezTo>
                <a:cubicBezTo>
                  <a:pt x="2609544" y="13915"/>
                  <a:pt x="2334178" y="48649"/>
                  <a:pt x="1988820" y="18288"/>
                </a:cubicBezTo>
                <a:cubicBezTo>
                  <a:pt x="1620184" y="18423"/>
                  <a:pt x="1586822" y="-1871"/>
                  <a:pt x="1405890" y="18288"/>
                </a:cubicBezTo>
                <a:cubicBezTo>
                  <a:pt x="1266239" y="28547"/>
                  <a:pt x="867500" y="15208"/>
                  <a:pt x="651510" y="18288"/>
                </a:cubicBezTo>
                <a:cubicBezTo>
                  <a:pt x="445459" y="40105"/>
                  <a:pt x="119818" y="-23744"/>
                  <a:pt x="0" y="18288"/>
                </a:cubicBezTo>
                <a:cubicBezTo>
                  <a:pt x="-39" y="12511"/>
                  <a:pt x="-381" y="8039"/>
                  <a:pt x="0" y="0"/>
                </a:cubicBezTo>
                <a:close/>
              </a:path>
              <a:path w="3429000" h="18288" fill="none" extrusionOk="0">
                <a:moveTo>
                  <a:pt x="0" y="0"/>
                </a:moveTo>
                <a:cubicBezTo>
                  <a:pt x="199661" y="29771"/>
                  <a:pt x="488726" y="20925"/>
                  <a:pt x="685800" y="0"/>
                </a:cubicBezTo>
                <a:cubicBezTo>
                  <a:pt x="835372" y="-29710"/>
                  <a:pt x="1088413" y="6369"/>
                  <a:pt x="1371600" y="0"/>
                </a:cubicBezTo>
                <a:cubicBezTo>
                  <a:pt x="1631865" y="6637"/>
                  <a:pt x="1839907" y="52251"/>
                  <a:pt x="2057400" y="0"/>
                </a:cubicBezTo>
                <a:cubicBezTo>
                  <a:pt x="2266442" y="-8132"/>
                  <a:pt x="2461070" y="-4034"/>
                  <a:pt x="2674620" y="0"/>
                </a:cubicBezTo>
                <a:cubicBezTo>
                  <a:pt x="2940120" y="30498"/>
                  <a:pt x="3202681" y="-54357"/>
                  <a:pt x="3429000" y="0"/>
                </a:cubicBezTo>
                <a:cubicBezTo>
                  <a:pt x="3429314" y="4158"/>
                  <a:pt x="3428021" y="12539"/>
                  <a:pt x="3429000" y="18288"/>
                </a:cubicBezTo>
                <a:cubicBezTo>
                  <a:pt x="3250522" y="56023"/>
                  <a:pt x="3056248" y="-1557"/>
                  <a:pt x="2811780" y="18288"/>
                </a:cubicBezTo>
                <a:cubicBezTo>
                  <a:pt x="2534418" y="26558"/>
                  <a:pt x="2483107" y="19890"/>
                  <a:pt x="2228850" y="18288"/>
                </a:cubicBezTo>
                <a:cubicBezTo>
                  <a:pt x="1996093" y="-20362"/>
                  <a:pt x="1790611" y="35096"/>
                  <a:pt x="1543050" y="18288"/>
                </a:cubicBezTo>
                <a:cubicBezTo>
                  <a:pt x="1276188" y="-29727"/>
                  <a:pt x="1196665" y="1050"/>
                  <a:pt x="925830" y="18288"/>
                </a:cubicBezTo>
                <a:cubicBezTo>
                  <a:pt x="718623" y="61416"/>
                  <a:pt x="374628" y="25039"/>
                  <a:pt x="0" y="18288"/>
                </a:cubicBezTo>
                <a:cubicBezTo>
                  <a:pt x="20" y="11469"/>
                  <a:pt x="-29" y="5154"/>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88" name="Google Shape;2888;p311" descr="Chart, bar chart, histogram&#10;&#10;Description automatically generated"/>
          <p:cNvPicPr preferRelativeResize="0"/>
          <p:nvPr/>
        </p:nvPicPr>
        <p:blipFill rotWithShape="1">
          <a:blip r:embed="rId3">
            <a:alphaModFix/>
          </a:blip>
          <a:srcRect/>
          <a:stretch/>
        </p:blipFill>
        <p:spPr>
          <a:xfrm>
            <a:off x="45664" y="2337648"/>
            <a:ext cx="9072055" cy="3764901"/>
          </a:xfrm>
          <a:prstGeom prst="rect">
            <a:avLst/>
          </a:prstGeom>
          <a:noFill/>
          <a:ln>
            <a:noFill/>
          </a:ln>
        </p:spPr>
      </p:pic>
      <p:sp>
        <p:nvSpPr>
          <p:cNvPr id="2889" name="Google Shape;2889;p311"/>
          <p:cNvSpPr txBox="1"/>
          <p:nvPr/>
        </p:nvSpPr>
        <p:spPr>
          <a:xfrm>
            <a:off x="408903" y="6234463"/>
            <a:ext cx="5922000" cy="253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alibri"/>
                <a:ea typeface="Calibri"/>
                <a:cs typeface="Calibri"/>
                <a:sym typeface="Calibri"/>
              </a:rPr>
              <a:t>Source: Newborn Screening Reference Center</a:t>
            </a:r>
            <a:endParaRP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93"/>
        <p:cNvGrpSpPr/>
        <p:nvPr/>
      </p:nvGrpSpPr>
      <p:grpSpPr>
        <a:xfrm>
          <a:off x="0" y="0"/>
          <a:ext cx="0" cy="0"/>
          <a:chOff x="0" y="0"/>
          <a:chExt cx="0" cy="0"/>
        </a:xfrm>
      </p:grpSpPr>
      <p:sp>
        <p:nvSpPr>
          <p:cNvPr id="2894" name="Google Shape;2894;p312"/>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5" name="Google Shape;2895;p312"/>
          <p:cNvSpPr txBox="1">
            <a:spLocks noGrp="1"/>
          </p:cNvSpPr>
          <p:nvPr>
            <p:ph type="title"/>
          </p:nvPr>
        </p:nvSpPr>
        <p:spPr>
          <a:xfrm>
            <a:off x="309292" y="457200"/>
            <a:ext cx="4948500" cy="1929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200"/>
              <a:buFont typeface="Calibri"/>
              <a:buNone/>
            </a:pPr>
            <a:r>
              <a:rPr lang="en-US" sz="4200" b="1"/>
              <a:t>Philippine Genome Center</a:t>
            </a:r>
            <a:endParaRPr/>
          </a:p>
        </p:txBody>
      </p:sp>
      <p:sp>
        <p:nvSpPr>
          <p:cNvPr id="2896" name="Google Shape;2896;p312"/>
          <p:cNvSpPr/>
          <p:nvPr/>
        </p:nvSpPr>
        <p:spPr>
          <a:xfrm rot="5400000">
            <a:off x="4471420" y="1412754"/>
            <a:ext cx="1554480" cy="18277"/>
          </a:xfrm>
          <a:custGeom>
            <a:avLst/>
            <a:gdLst/>
            <a:ahLst/>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7" name="Google Shape;2897;p312"/>
          <p:cNvSpPr txBox="1">
            <a:spLocks noGrp="1"/>
          </p:cNvSpPr>
          <p:nvPr>
            <p:ph type="body" idx="1"/>
          </p:nvPr>
        </p:nvSpPr>
        <p:spPr>
          <a:xfrm>
            <a:off x="5567090" y="690280"/>
            <a:ext cx="6007500" cy="1929300"/>
          </a:xfrm>
          <a:prstGeom prst="rect">
            <a:avLst/>
          </a:prstGeom>
          <a:noFill/>
          <a:ln>
            <a:noFill/>
          </a:ln>
        </p:spPr>
        <p:txBody>
          <a:bodyPr spcFirstLastPara="1" wrap="square" lIns="91425" tIns="45700" rIns="91425" bIns="45700" anchor="ctr" anchorCtr="0">
            <a:normAutofit lnSpcReduction="10000"/>
          </a:bodyPr>
          <a:lstStyle/>
          <a:p>
            <a:pPr marL="228600" lvl="0" indent="-228600" algn="l" rtl="0">
              <a:lnSpc>
                <a:spcPct val="90000"/>
              </a:lnSpc>
              <a:spcBef>
                <a:spcPts val="0"/>
              </a:spcBef>
              <a:spcAft>
                <a:spcPts val="0"/>
              </a:spcAft>
              <a:buClr>
                <a:schemeClr val="dk1"/>
              </a:buClr>
              <a:buSzPts val="2400"/>
              <a:buChar char="•"/>
            </a:pPr>
            <a:r>
              <a:rPr lang="en-US" sz="2400"/>
              <a:t>Established in 2009</a:t>
            </a:r>
            <a:endParaRPr/>
          </a:p>
          <a:p>
            <a:pPr marL="228600" lvl="0" indent="-228600" algn="l" rtl="0">
              <a:lnSpc>
                <a:spcPct val="90000"/>
              </a:lnSpc>
              <a:spcBef>
                <a:spcPts val="1000"/>
              </a:spcBef>
              <a:spcAft>
                <a:spcPts val="0"/>
              </a:spcAft>
              <a:buClr>
                <a:schemeClr val="dk1"/>
              </a:buClr>
              <a:buSzPts val="2400"/>
              <a:buChar char="•"/>
            </a:pPr>
            <a:r>
              <a:rPr lang="en-US" sz="2400"/>
              <a:t>Accelerated genomics research allowing for the development of health diagnostics and therapeutics among others</a:t>
            </a:r>
            <a:endParaRPr/>
          </a:p>
          <a:p>
            <a:pPr marL="228600" lvl="0" indent="-76200" algn="l" rtl="0">
              <a:lnSpc>
                <a:spcPct val="90000"/>
              </a:lnSpc>
              <a:spcBef>
                <a:spcPts val="1000"/>
              </a:spcBef>
              <a:spcAft>
                <a:spcPts val="0"/>
              </a:spcAft>
              <a:buClr>
                <a:schemeClr val="dk1"/>
              </a:buClr>
              <a:buSzPts val="2400"/>
              <a:buNone/>
            </a:pPr>
            <a:endParaRPr sz="2400"/>
          </a:p>
        </p:txBody>
      </p:sp>
      <p:pic>
        <p:nvPicPr>
          <p:cNvPr id="2898" name="Google Shape;2898;p312" descr="LOOK: U.P. opens cutting-edge genome research center"/>
          <p:cNvPicPr preferRelativeResize="0"/>
          <p:nvPr/>
        </p:nvPicPr>
        <p:blipFill rotWithShape="1">
          <a:blip r:embed="rId3">
            <a:alphaModFix/>
          </a:blip>
          <a:srcRect/>
          <a:stretch/>
        </p:blipFill>
        <p:spPr>
          <a:xfrm>
            <a:off x="110863" y="2843784"/>
            <a:ext cx="4661944" cy="3111847"/>
          </a:xfrm>
          <a:prstGeom prst="rect">
            <a:avLst/>
          </a:prstGeom>
          <a:noFill/>
          <a:ln>
            <a:noFill/>
          </a:ln>
        </p:spPr>
      </p:pic>
      <p:pic>
        <p:nvPicPr>
          <p:cNvPr id="2899" name="Google Shape;2899;p312" descr="Philippine Genome Center – Genomics for a better Philippines"/>
          <p:cNvPicPr preferRelativeResize="0"/>
          <p:nvPr/>
        </p:nvPicPr>
        <p:blipFill rotWithShape="1">
          <a:blip r:embed="rId4">
            <a:alphaModFix/>
          </a:blip>
          <a:srcRect/>
          <a:stretch/>
        </p:blipFill>
        <p:spPr>
          <a:xfrm>
            <a:off x="6254496" y="3655219"/>
            <a:ext cx="4101084" cy="1507425"/>
          </a:xfrm>
          <a:prstGeom prst="rect">
            <a:avLst/>
          </a:prstGeom>
          <a:noFill/>
          <a:ln>
            <a:noFill/>
          </a:ln>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03"/>
        <p:cNvGrpSpPr/>
        <p:nvPr/>
      </p:nvGrpSpPr>
      <p:grpSpPr>
        <a:xfrm>
          <a:off x="0" y="0"/>
          <a:ext cx="0" cy="0"/>
          <a:chOff x="0" y="0"/>
          <a:chExt cx="0" cy="0"/>
        </a:xfrm>
      </p:grpSpPr>
      <p:sp>
        <p:nvSpPr>
          <p:cNvPr id="2904" name="Google Shape;2904;p313"/>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5" name="Google Shape;2905;p313"/>
          <p:cNvSpPr txBox="1">
            <a:spLocks noGrp="1"/>
          </p:cNvSpPr>
          <p:nvPr>
            <p:ph type="title"/>
          </p:nvPr>
        </p:nvSpPr>
        <p:spPr>
          <a:xfrm>
            <a:off x="630936" y="457200"/>
            <a:ext cx="4343700" cy="1929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200"/>
              <a:buFont typeface="Calibri"/>
              <a:buNone/>
            </a:pPr>
            <a:r>
              <a:rPr lang="en-US" sz="4200" b="1"/>
              <a:t>Research on Precision Medicine</a:t>
            </a:r>
            <a:endParaRPr/>
          </a:p>
        </p:txBody>
      </p:sp>
      <p:sp>
        <p:nvSpPr>
          <p:cNvPr id="2906" name="Google Shape;2906;p313"/>
          <p:cNvSpPr/>
          <p:nvPr/>
        </p:nvSpPr>
        <p:spPr>
          <a:xfrm rot="5400000">
            <a:off x="4471420" y="1412754"/>
            <a:ext cx="1554480" cy="18277"/>
          </a:xfrm>
          <a:custGeom>
            <a:avLst/>
            <a:gdLst/>
            <a:ahLst/>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7" name="Google Shape;2907;p313"/>
          <p:cNvSpPr txBox="1">
            <a:spLocks noGrp="1"/>
          </p:cNvSpPr>
          <p:nvPr>
            <p:ph type="body" idx="1"/>
          </p:nvPr>
        </p:nvSpPr>
        <p:spPr>
          <a:xfrm>
            <a:off x="5541263" y="457199"/>
            <a:ext cx="6307200" cy="2394300"/>
          </a:xfrm>
          <a:prstGeom prst="rect">
            <a:avLst/>
          </a:prstGeom>
          <a:noFill/>
          <a:ln>
            <a:noFill/>
          </a:ln>
        </p:spPr>
        <p:txBody>
          <a:bodyPr spcFirstLastPara="1" wrap="square" lIns="91425" tIns="45700" rIns="91425" bIns="45700" anchor="ctr" anchorCtr="0">
            <a:normAutofit lnSpcReduction="10000"/>
          </a:bodyPr>
          <a:lstStyle/>
          <a:p>
            <a:pPr marL="228600" lvl="0" indent="-240030" algn="l" rtl="0">
              <a:lnSpc>
                <a:spcPct val="90000"/>
              </a:lnSpc>
              <a:spcBef>
                <a:spcPts val="0"/>
              </a:spcBef>
              <a:spcAft>
                <a:spcPts val="0"/>
              </a:spcAft>
              <a:buClr>
                <a:schemeClr val="dk1"/>
              </a:buClr>
              <a:buSzPts val="2400"/>
              <a:buChar char="•"/>
            </a:pPr>
            <a:r>
              <a:rPr lang="en-US" sz="2400"/>
              <a:t>Application of precision medicine on </a:t>
            </a:r>
            <a:endParaRPr/>
          </a:p>
          <a:p>
            <a:pPr marL="685800" lvl="1" indent="-240030" algn="l" rtl="0">
              <a:lnSpc>
                <a:spcPct val="90000"/>
              </a:lnSpc>
              <a:spcBef>
                <a:spcPts val="500"/>
              </a:spcBef>
              <a:spcAft>
                <a:spcPts val="0"/>
              </a:spcAft>
              <a:buClr>
                <a:schemeClr val="dk1"/>
              </a:buClr>
              <a:buSzPts val="2400"/>
              <a:buChar char="•"/>
            </a:pPr>
            <a:r>
              <a:rPr lang="en-US"/>
              <a:t>Diabetes, </a:t>
            </a:r>
            <a:endParaRPr/>
          </a:p>
          <a:p>
            <a:pPr marL="685800" lvl="1" indent="-240030" algn="l" rtl="0">
              <a:lnSpc>
                <a:spcPct val="90000"/>
              </a:lnSpc>
              <a:spcBef>
                <a:spcPts val="500"/>
              </a:spcBef>
              <a:spcAft>
                <a:spcPts val="0"/>
              </a:spcAft>
              <a:buClr>
                <a:schemeClr val="dk1"/>
              </a:buClr>
              <a:buSzPts val="2400"/>
              <a:buChar char="•"/>
            </a:pPr>
            <a:r>
              <a:rPr lang="en-US"/>
              <a:t>Hypertension, </a:t>
            </a:r>
            <a:endParaRPr/>
          </a:p>
          <a:p>
            <a:pPr marL="685800" lvl="1" indent="-240030" algn="l" rtl="0">
              <a:lnSpc>
                <a:spcPct val="90000"/>
              </a:lnSpc>
              <a:spcBef>
                <a:spcPts val="500"/>
              </a:spcBef>
              <a:spcAft>
                <a:spcPts val="0"/>
              </a:spcAft>
              <a:buClr>
                <a:schemeClr val="dk1"/>
              </a:buClr>
              <a:buSzPts val="2400"/>
              <a:buChar char="•"/>
            </a:pPr>
            <a:r>
              <a:rPr lang="en-US"/>
              <a:t>Coronary artery disease, </a:t>
            </a:r>
            <a:endParaRPr/>
          </a:p>
          <a:p>
            <a:pPr marL="685800" lvl="1" indent="-240030" algn="l" rtl="0">
              <a:lnSpc>
                <a:spcPct val="90000"/>
              </a:lnSpc>
              <a:spcBef>
                <a:spcPts val="500"/>
              </a:spcBef>
              <a:spcAft>
                <a:spcPts val="0"/>
              </a:spcAft>
              <a:buClr>
                <a:schemeClr val="dk1"/>
              </a:buClr>
              <a:buSzPts val="2400"/>
              <a:buChar char="•"/>
            </a:pPr>
            <a:r>
              <a:rPr lang="en-US"/>
              <a:t>Hyperlipidemia, and </a:t>
            </a:r>
            <a:endParaRPr/>
          </a:p>
          <a:p>
            <a:pPr marL="685800" lvl="1" indent="-240030" algn="l" rtl="0">
              <a:lnSpc>
                <a:spcPct val="90000"/>
              </a:lnSpc>
              <a:spcBef>
                <a:spcPts val="500"/>
              </a:spcBef>
              <a:spcAft>
                <a:spcPts val="0"/>
              </a:spcAft>
              <a:buClr>
                <a:schemeClr val="dk1"/>
              </a:buClr>
              <a:buSzPts val="2400"/>
              <a:buChar char="•"/>
            </a:pPr>
            <a:r>
              <a:rPr lang="en-US"/>
              <a:t>Colorectal cancer</a:t>
            </a:r>
            <a:endParaRPr/>
          </a:p>
        </p:txBody>
      </p:sp>
      <p:pic>
        <p:nvPicPr>
          <p:cNvPr id="2908" name="Google Shape;2908;p313" descr="Text, letter&#10;&#10;Description automatically generated"/>
          <p:cNvPicPr preferRelativeResize="0"/>
          <p:nvPr/>
        </p:nvPicPr>
        <p:blipFill rotWithShape="1">
          <a:blip r:embed="rId3">
            <a:alphaModFix/>
          </a:blip>
          <a:srcRect/>
          <a:stretch/>
        </p:blipFill>
        <p:spPr>
          <a:xfrm>
            <a:off x="0" y="3425149"/>
            <a:ext cx="4788572" cy="2394286"/>
          </a:xfrm>
          <a:prstGeom prst="rect">
            <a:avLst/>
          </a:prstGeom>
          <a:noFill/>
          <a:ln>
            <a:noFill/>
          </a:ln>
        </p:spPr>
      </p:pic>
      <p:pic>
        <p:nvPicPr>
          <p:cNvPr id="2909" name="Google Shape;2909;p313" descr="Text, letter&#10;&#10;Description automatically generated"/>
          <p:cNvPicPr preferRelativeResize="0"/>
          <p:nvPr/>
        </p:nvPicPr>
        <p:blipFill rotWithShape="1">
          <a:blip r:embed="rId4">
            <a:alphaModFix/>
          </a:blip>
          <a:srcRect/>
          <a:stretch/>
        </p:blipFill>
        <p:spPr>
          <a:xfrm>
            <a:off x="6094476" y="3425149"/>
            <a:ext cx="6097523" cy="2295665"/>
          </a:xfrm>
          <a:prstGeom prst="rect">
            <a:avLst/>
          </a:prstGeom>
          <a:noFill/>
          <a:ln>
            <a:noFill/>
          </a:ln>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3"/>
        <p:cNvGrpSpPr/>
        <p:nvPr/>
      </p:nvGrpSpPr>
      <p:grpSpPr>
        <a:xfrm>
          <a:off x="0" y="0"/>
          <a:ext cx="0" cy="0"/>
          <a:chOff x="0" y="0"/>
          <a:chExt cx="0" cy="0"/>
        </a:xfrm>
      </p:grpSpPr>
      <p:sp>
        <p:nvSpPr>
          <p:cNvPr id="2914" name="Google Shape;2914;p314"/>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5" name="Google Shape;2915;p314"/>
          <p:cNvSpPr txBox="1">
            <a:spLocks noGrp="1"/>
          </p:cNvSpPr>
          <p:nvPr>
            <p:ph type="title"/>
          </p:nvPr>
        </p:nvSpPr>
        <p:spPr>
          <a:xfrm>
            <a:off x="572492" y="238539"/>
            <a:ext cx="11018400" cy="1434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National Integrated Cancer Control Act 2019</a:t>
            </a:r>
            <a:endParaRPr/>
          </a:p>
        </p:txBody>
      </p:sp>
      <p:sp>
        <p:nvSpPr>
          <p:cNvPr id="2916" name="Google Shape;2916;p314"/>
          <p:cNvSpPr/>
          <p:nvPr/>
        </p:nvSpPr>
        <p:spPr>
          <a:xfrm>
            <a:off x="572492" y="1681544"/>
            <a:ext cx="10965942" cy="18288"/>
          </a:xfrm>
          <a:custGeom>
            <a:avLst/>
            <a:gdLst/>
            <a:ahLst/>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7" name="Google Shape;2917;p314"/>
          <p:cNvSpPr txBox="1">
            <a:spLocks noGrp="1"/>
          </p:cNvSpPr>
          <p:nvPr>
            <p:ph type="body" idx="1"/>
          </p:nvPr>
        </p:nvSpPr>
        <p:spPr>
          <a:xfrm>
            <a:off x="572492" y="2071316"/>
            <a:ext cx="6713700" cy="41193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Emphasis on </a:t>
            </a:r>
            <a:endParaRPr/>
          </a:p>
          <a:p>
            <a:pPr marL="685800" lvl="1" indent="-228600" algn="l" rtl="0">
              <a:lnSpc>
                <a:spcPct val="90000"/>
              </a:lnSpc>
              <a:spcBef>
                <a:spcPts val="500"/>
              </a:spcBef>
              <a:spcAft>
                <a:spcPts val="0"/>
              </a:spcAft>
              <a:buClr>
                <a:schemeClr val="dk1"/>
              </a:buClr>
              <a:buSzPts val="2400"/>
              <a:buChar char="•"/>
            </a:pPr>
            <a:r>
              <a:rPr lang="en-US"/>
              <a:t>cancer prevention including screening and early detection through genetic testing and counseling, </a:t>
            </a:r>
            <a:endParaRPr/>
          </a:p>
          <a:p>
            <a:pPr marL="685800" lvl="1" indent="-228600" algn="l" rtl="0">
              <a:lnSpc>
                <a:spcPct val="90000"/>
              </a:lnSpc>
              <a:spcBef>
                <a:spcPts val="500"/>
              </a:spcBef>
              <a:spcAft>
                <a:spcPts val="0"/>
              </a:spcAft>
              <a:buClr>
                <a:schemeClr val="dk1"/>
              </a:buClr>
              <a:buSzPts val="2400"/>
              <a:buChar char="•"/>
            </a:pPr>
            <a:r>
              <a:rPr lang="en-US"/>
              <a:t>treatment including targeted therapy, and </a:t>
            </a:r>
            <a:endParaRPr/>
          </a:p>
          <a:p>
            <a:pPr marL="685800" lvl="1" indent="-228600" algn="l" rtl="0">
              <a:lnSpc>
                <a:spcPct val="90000"/>
              </a:lnSpc>
              <a:spcBef>
                <a:spcPts val="500"/>
              </a:spcBef>
              <a:spcAft>
                <a:spcPts val="0"/>
              </a:spcAft>
              <a:buClr>
                <a:schemeClr val="dk1"/>
              </a:buClr>
              <a:buSzPts val="2400"/>
              <a:buChar char="•"/>
            </a:pPr>
            <a:r>
              <a:rPr lang="en-US"/>
              <a:t>survivorship by strengthening essential program along the cancer care continuum</a:t>
            </a:r>
            <a:endParaRPr/>
          </a:p>
          <a:p>
            <a:pPr marL="228600" lvl="0" indent="-50800" algn="l" rtl="0">
              <a:lnSpc>
                <a:spcPct val="90000"/>
              </a:lnSpc>
              <a:spcBef>
                <a:spcPts val="1000"/>
              </a:spcBef>
              <a:spcAft>
                <a:spcPts val="0"/>
              </a:spcAft>
              <a:buClr>
                <a:schemeClr val="dk1"/>
              </a:buClr>
              <a:buSzPts val="2800"/>
              <a:buNone/>
            </a:pPr>
            <a:endParaRPr/>
          </a:p>
        </p:txBody>
      </p:sp>
      <p:pic>
        <p:nvPicPr>
          <p:cNvPr id="2918" name="Google Shape;2918;p314" descr="Text, letter&#10;&#10;Description automatically generated"/>
          <p:cNvPicPr preferRelativeResize="0"/>
          <p:nvPr/>
        </p:nvPicPr>
        <p:blipFill rotWithShape="1">
          <a:blip r:embed="rId3">
            <a:alphaModFix/>
          </a:blip>
          <a:srcRect l="16685" r="15491"/>
          <a:stretch/>
        </p:blipFill>
        <p:spPr>
          <a:xfrm>
            <a:off x="7286045" y="2093975"/>
            <a:ext cx="4617196" cy="4799315"/>
          </a:xfrm>
          <a:prstGeom prst="rect">
            <a:avLst/>
          </a:prstGeom>
          <a:noFill/>
          <a:ln>
            <a:noFill/>
          </a:ln>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22"/>
        <p:cNvGrpSpPr/>
        <p:nvPr/>
      </p:nvGrpSpPr>
      <p:grpSpPr>
        <a:xfrm>
          <a:off x="0" y="0"/>
          <a:ext cx="0" cy="0"/>
          <a:chOff x="0" y="0"/>
          <a:chExt cx="0" cy="0"/>
        </a:xfrm>
      </p:grpSpPr>
      <p:sp>
        <p:nvSpPr>
          <p:cNvPr id="2923" name="Google Shape;2923;p3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24" name="Google Shape;2924;p315"/>
          <p:cNvSpPr/>
          <p:nvPr/>
        </p:nvSpPr>
        <p:spPr>
          <a:xfrm>
            <a:off x="0" y="0"/>
            <a:ext cx="6096002" cy="68580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79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25" name="Google Shape;2925;p315"/>
          <p:cNvSpPr/>
          <p:nvPr/>
        </p:nvSpPr>
        <p:spPr>
          <a:xfrm>
            <a:off x="0" y="0"/>
            <a:ext cx="6085370" cy="68580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26" name="Google Shape;2926;p315"/>
          <p:cNvSpPr txBox="1">
            <a:spLocks noGrp="1"/>
          </p:cNvSpPr>
          <p:nvPr>
            <p:ph type="title"/>
          </p:nvPr>
        </p:nvSpPr>
        <p:spPr>
          <a:xfrm>
            <a:off x="438911" y="614573"/>
            <a:ext cx="5930100" cy="1488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Direct-to-consumer tests are also available</a:t>
            </a:r>
            <a:endParaRPr/>
          </a:p>
        </p:txBody>
      </p:sp>
      <p:sp>
        <p:nvSpPr>
          <p:cNvPr id="2927" name="Google Shape;2927;p315"/>
          <p:cNvSpPr/>
          <p:nvPr/>
        </p:nvSpPr>
        <p:spPr>
          <a:xfrm>
            <a:off x="0" y="1152144"/>
            <a:ext cx="128100" cy="654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28" name="Google Shape;2928;p315"/>
          <p:cNvSpPr/>
          <p:nvPr/>
        </p:nvSpPr>
        <p:spPr>
          <a:xfrm>
            <a:off x="438912" y="2185062"/>
            <a:ext cx="49836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29" name="Google Shape;2929;p315"/>
          <p:cNvSpPr txBox="1">
            <a:spLocks noGrp="1"/>
          </p:cNvSpPr>
          <p:nvPr>
            <p:ph type="body" idx="1"/>
          </p:nvPr>
        </p:nvSpPr>
        <p:spPr>
          <a:xfrm>
            <a:off x="438912" y="2512611"/>
            <a:ext cx="4832700" cy="3664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DTC tests offered include: </a:t>
            </a:r>
            <a:endParaRPr/>
          </a:p>
          <a:p>
            <a:pPr marL="685800" lvl="1" indent="-228600" algn="l" rtl="0">
              <a:lnSpc>
                <a:spcPct val="90000"/>
              </a:lnSpc>
              <a:spcBef>
                <a:spcPts val="500"/>
              </a:spcBef>
              <a:spcAft>
                <a:spcPts val="0"/>
              </a:spcAft>
              <a:buClr>
                <a:schemeClr val="dk1"/>
              </a:buClr>
              <a:buSzPts val="2400"/>
              <a:buChar char="•"/>
            </a:pPr>
            <a:r>
              <a:rPr lang="en-US"/>
              <a:t>Ancestry testing</a:t>
            </a:r>
            <a:endParaRPr/>
          </a:p>
          <a:p>
            <a:pPr marL="685800" lvl="1" indent="-228600" algn="l" rtl="0">
              <a:lnSpc>
                <a:spcPct val="90000"/>
              </a:lnSpc>
              <a:spcBef>
                <a:spcPts val="500"/>
              </a:spcBef>
              <a:spcAft>
                <a:spcPts val="0"/>
              </a:spcAft>
              <a:buClr>
                <a:schemeClr val="dk1"/>
              </a:buClr>
              <a:buSzPts val="2400"/>
              <a:buChar char="•"/>
            </a:pPr>
            <a:r>
              <a:rPr lang="en-US"/>
              <a:t>Health and wellness</a:t>
            </a:r>
            <a:endParaRPr/>
          </a:p>
          <a:p>
            <a:pPr marL="685800" lvl="1" indent="-228600" algn="l" rtl="0">
              <a:lnSpc>
                <a:spcPct val="90000"/>
              </a:lnSpc>
              <a:spcBef>
                <a:spcPts val="500"/>
              </a:spcBef>
              <a:spcAft>
                <a:spcPts val="0"/>
              </a:spcAft>
              <a:buClr>
                <a:schemeClr val="dk1"/>
              </a:buClr>
              <a:buSzPts val="2400"/>
              <a:buChar char="•"/>
            </a:pPr>
            <a:r>
              <a:rPr lang="en-US"/>
              <a:t>Disease susceptibility</a:t>
            </a:r>
            <a:endParaRPr/>
          </a:p>
        </p:txBody>
      </p:sp>
      <p:pic>
        <p:nvPicPr>
          <p:cNvPr id="2930" name="Google Shape;2930;p315" descr="Diagram&#10;&#10;Description automatically generated"/>
          <p:cNvPicPr preferRelativeResize="0"/>
          <p:nvPr/>
        </p:nvPicPr>
        <p:blipFill rotWithShape="1">
          <a:blip r:embed="rId3">
            <a:alphaModFix/>
          </a:blip>
          <a:srcRect/>
          <a:stretch/>
        </p:blipFill>
        <p:spPr>
          <a:xfrm>
            <a:off x="5971512" y="1969520"/>
            <a:ext cx="4665369" cy="2064424"/>
          </a:xfrm>
          <a:prstGeom prst="rect">
            <a:avLst/>
          </a:prstGeom>
          <a:noFill/>
          <a:ln>
            <a:noFill/>
          </a:ln>
        </p:spPr>
      </p:pic>
      <p:pic>
        <p:nvPicPr>
          <p:cNvPr id="2931" name="Google Shape;2931;p315" descr="Chart, text&#10;&#10;Description automatically generated"/>
          <p:cNvPicPr preferRelativeResize="0"/>
          <p:nvPr/>
        </p:nvPicPr>
        <p:blipFill rotWithShape="1">
          <a:blip r:embed="rId4">
            <a:alphaModFix/>
          </a:blip>
          <a:srcRect/>
          <a:stretch/>
        </p:blipFill>
        <p:spPr>
          <a:xfrm>
            <a:off x="4170947" y="4815732"/>
            <a:ext cx="5855050" cy="1463762"/>
          </a:xfrm>
          <a:prstGeom prst="rect">
            <a:avLst/>
          </a:prstGeom>
          <a:noFill/>
          <a:ln>
            <a:noFill/>
          </a:ln>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35"/>
        <p:cNvGrpSpPr/>
        <p:nvPr/>
      </p:nvGrpSpPr>
      <p:grpSpPr>
        <a:xfrm>
          <a:off x="0" y="0"/>
          <a:ext cx="0" cy="0"/>
          <a:chOff x="0" y="0"/>
          <a:chExt cx="0" cy="0"/>
        </a:xfrm>
      </p:grpSpPr>
      <p:sp>
        <p:nvSpPr>
          <p:cNvPr id="2936" name="Google Shape;2936;p31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7" name="Google Shape;2937;p316"/>
          <p:cNvSpPr/>
          <p:nvPr/>
        </p:nvSpPr>
        <p:spPr>
          <a:xfrm>
            <a:off x="111442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w="9525" cap="flat" cmpd="sng">
            <a:solidFill>
              <a:srgbClr val="EFEFEF"/>
            </a:solidFill>
            <a:prstDash val="solid"/>
            <a:miter lim="800000"/>
            <a:headEnd type="none" w="sm" len="sm"/>
            <a:tailEnd type="none" w="sm" len="sm"/>
          </a:ln>
          <a:effectLst>
            <a:outerShdw blurRad="139700" sx="102000" sy="102000" algn="ctr" rotWithShape="0">
              <a:srgbClr val="D8D8D8">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38" name="Google Shape;2938;p316"/>
          <p:cNvSpPr/>
          <p:nvPr/>
        </p:nvSpPr>
        <p:spPr>
          <a:xfrm>
            <a:off x="112166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39" name="Google Shape;2939;p316"/>
          <p:cNvSpPr txBox="1">
            <a:spLocks noGrp="1"/>
          </p:cNvSpPr>
          <p:nvPr>
            <p:ph type="title"/>
          </p:nvPr>
        </p:nvSpPr>
        <p:spPr>
          <a:xfrm>
            <a:off x="1524003" y="1999615"/>
            <a:ext cx="9144000" cy="2763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300"/>
              <a:buFont typeface="Calibri"/>
              <a:buNone/>
            </a:pPr>
            <a:r>
              <a:rPr lang="en-US" sz="6300" b="1">
                <a:solidFill>
                  <a:schemeClr val="dk1"/>
                </a:solidFill>
                <a:latin typeface="Calibri"/>
                <a:ea typeface="Calibri"/>
                <a:cs typeface="Calibri"/>
                <a:sym typeface="Calibri"/>
              </a:rPr>
              <a:t>Opportunities in Nursing Practice</a:t>
            </a:r>
            <a:endParaRPr/>
          </a:p>
        </p:txBody>
      </p:sp>
      <p:sp>
        <p:nvSpPr>
          <p:cNvPr id="2940" name="Google Shape;2940;p316"/>
          <p:cNvSpPr/>
          <p:nvPr/>
        </p:nvSpPr>
        <p:spPr>
          <a:xfrm>
            <a:off x="3718560" y="5524786"/>
            <a:ext cx="4754700" cy="2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4"/>
        <p:cNvGrpSpPr/>
        <p:nvPr/>
      </p:nvGrpSpPr>
      <p:grpSpPr>
        <a:xfrm>
          <a:off x="0" y="0"/>
          <a:ext cx="0" cy="0"/>
          <a:chOff x="0" y="0"/>
          <a:chExt cx="0" cy="0"/>
        </a:xfrm>
      </p:grpSpPr>
      <p:sp>
        <p:nvSpPr>
          <p:cNvPr id="2945" name="Google Shape;2945;p31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46" name="Google Shape;2946;p317"/>
          <p:cNvSpPr txBox="1">
            <a:spLocks noGrp="1"/>
          </p:cNvSpPr>
          <p:nvPr>
            <p:ph type="title"/>
          </p:nvPr>
        </p:nvSpPr>
        <p:spPr>
          <a:xfrm>
            <a:off x="841248" y="426720"/>
            <a:ext cx="10506300" cy="1919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b="1"/>
              <a:t>Newborn Screening is an opportunity to integrate genetics</a:t>
            </a:r>
            <a:endParaRPr/>
          </a:p>
        </p:txBody>
      </p:sp>
      <p:sp>
        <p:nvSpPr>
          <p:cNvPr id="2947" name="Google Shape;2947;p317"/>
          <p:cNvSpPr/>
          <p:nvPr/>
        </p:nvSpPr>
        <p:spPr>
          <a:xfrm>
            <a:off x="865952" y="2899927"/>
            <a:ext cx="104517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48" name="Google Shape;2948;p317"/>
          <p:cNvSpPr/>
          <p:nvPr/>
        </p:nvSpPr>
        <p:spPr>
          <a:xfrm rot="10800000" flipH="1">
            <a:off x="841248" y="2776091"/>
            <a:ext cx="1873500" cy="137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49" name="Google Shape;2949;p317"/>
          <p:cNvSpPr txBox="1">
            <a:spLocks noGrp="1"/>
          </p:cNvSpPr>
          <p:nvPr>
            <p:ph type="body" idx="1"/>
          </p:nvPr>
        </p:nvSpPr>
        <p:spPr>
          <a:xfrm>
            <a:off x="841248" y="3337269"/>
            <a:ext cx="10509600" cy="2905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The Newborn Screening Act of 2004 (Republic Act 9288) provided for training of nurses to assume important roles in newborn screening implementation such as advocacy, sample collection, and short- and long-term management of patients</a:t>
            </a:r>
            <a:endParaRPr/>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3"/>
        <p:cNvGrpSpPr/>
        <p:nvPr/>
      </p:nvGrpSpPr>
      <p:grpSpPr>
        <a:xfrm>
          <a:off x="0" y="0"/>
          <a:ext cx="0" cy="0"/>
          <a:chOff x="0" y="0"/>
          <a:chExt cx="0" cy="0"/>
        </a:xfrm>
      </p:grpSpPr>
      <p:sp>
        <p:nvSpPr>
          <p:cNvPr id="2954" name="Google Shape;2954;p31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55" name="Google Shape;2955;p318"/>
          <p:cNvSpPr txBox="1">
            <a:spLocks noGrp="1"/>
          </p:cNvSpPr>
          <p:nvPr>
            <p:ph type="title"/>
          </p:nvPr>
        </p:nvSpPr>
        <p:spPr>
          <a:xfrm>
            <a:off x="630936" y="640080"/>
            <a:ext cx="4818900" cy="1481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Exemplars</a:t>
            </a:r>
            <a:endParaRPr/>
          </a:p>
        </p:txBody>
      </p:sp>
      <p:sp>
        <p:nvSpPr>
          <p:cNvPr id="2956" name="Google Shape;2956;p318"/>
          <p:cNvSpPr/>
          <p:nvPr/>
        </p:nvSpPr>
        <p:spPr>
          <a:xfrm>
            <a:off x="643277" y="2372868"/>
            <a:ext cx="3253060" cy="18288"/>
          </a:xfrm>
          <a:custGeom>
            <a:avLst/>
            <a:gdLst/>
            <a:ahLst/>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57" name="Google Shape;2957;p318"/>
          <p:cNvSpPr txBox="1">
            <a:spLocks noGrp="1"/>
          </p:cNvSpPr>
          <p:nvPr>
            <p:ph type="body" idx="1"/>
          </p:nvPr>
        </p:nvSpPr>
        <p:spPr>
          <a:xfrm>
            <a:off x="630936" y="2660904"/>
            <a:ext cx="5000100" cy="3547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Philippine General Hospital (PGH) NBS Nurses Core Group</a:t>
            </a:r>
            <a:endParaRPr/>
          </a:p>
          <a:p>
            <a:pPr marL="228600" lvl="0" indent="-228600" algn="l" rtl="0">
              <a:lnSpc>
                <a:spcPct val="90000"/>
              </a:lnSpc>
              <a:spcBef>
                <a:spcPts val="1000"/>
              </a:spcBef>
              <a:spcAft>
                <a:spcPts val="0"/>
              </a:spcAft>
              <a:buClr>
                <a:schemeClr val="dk1"/>
              </a:buClr>
              <a:buSzPts val="2800"/>
              <a:buChar char="•"/>
            </a:pPr>
            <a:r>
              <a:rPr lang="en-US"/>
              <a:t>Newborn Screening Continuity Clinics</a:t>
            </a:r>
            <a:endParaRPr/>
          </a:p>
        </p:txBody>
      </p:sp>
      <p:pic>
        <p:nvPicPr>
          <p:cNvPr id="2958" name="Google Shape;2958;p318" descr="Text&#10;&#10;Description automatically generated"/>
          <p:cNvPicPr preferRelativeResize="0"/>
          <p:nvPr/>
        </p:nvPicPr>
        <p:blipFill rotWithShape="1">
          <a:blip r:embed="rId3">
            <a:alphaModFix/>
          </a:blip>
          <a:srcRect l="4588" r="6491"/>
          <a:stretch/>
        </p:blipFill>
        <p:spPr>
          <a:xfrm>
            <a:off x="5449824" y="2391156"/>
            <a:ext cx="6454021" cy="20140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pic>
        <p:nvPicPr>
          <p:cNvPr id="880" name="Google Shape;880;p130"/>
          <p:cNvPicPr preferRelativeResize="0"/>
          <p:nvPr/>
        </p:nvPicPr>
        <p:blipFill rotWithShape="1">
          <a:blip r:embed="rId3">
            <a:alphaModFix/>
          </a:blip>
          <a:srcRect/>
          <a:stretch/>
        </p:blipFill>
        <p:spPr>
          <a:xfrm>
            <a:off x="1055440" y="1971675"/>
            <a:ext cx="3324225" cy="2914650"/>
          </a:xfrm>
          <a:prstGeom prst="rect">
            <a:avLst/>
          </a:prstGeom>
          <a:noFill/>
          <a:ln>
            <a:noFill/>
          </a:ln>
        </p:spPr>
      </p:pic>
      <p:sp>
        <p:nvSpPr>
          <p:cNvPr id="881" name="Google Shape;881;p130"/>
          <p:cNvSpPr/>
          <p:nvPr/>
        </p:nvSpPr>
        <p:spPr>
          <a:xfrm>
            <a:off x="4379665" y="1808820"/>
            <a:ext cx="6219300" cy="3240300"/>
          </a:xfrm>
          <a:prstGeom prst="leftArrow">
            <a:avLst>
              <a:gd name="adj1" fmla="val 50000"/>
              <a:gd name="adj2" fmla="val 50000"/>
            </a:avLst>
          </a:prstGeom>
          <a:solidFill>
            <a:schemeClr val="lt1"/>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i="0" u="none" strike="noStrike" cap="none">
                <a:solidFill>
                  <a:srgbClr val="4F6128"/>
                </a:solidFill>
                <a:latin typeface="Arial"/>
                <a:ea typeface="Arial"/>
                <a:cs typeface="Arial"/>
                <a:sym typeface="Arial"/>
              </a:rPr>
              <a:t>INSTRUCTIONAL  PARADIGM</a:t>
            </a:r>
            <a:endParaRPr/>
          </a:p>
        </p:txBody>
      </p:sp>
      <p:sp>
        <p:nvSpPr>
          <p:cNvPr id="882" name="Google Shape;882;p130"/>
          <p:cNvSpPr txBox="1">
            <a:spLocks noGrp="1"/>
          </p:cNvSpPr>
          <p:nvPr>
            <p:ph type="title"/>
          </p:nvPr>
        </p:nvSpPr>
        <p:spPr>
          <a:xfrm>
            <a:off x="479376" y="178991"/>
            <a:ext cx="11233200" cy="922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C00000"/>
              </a:buClr>
              <a:buSzPts val="4400"/>
              <a:buFont typeface="Arial"/>
              <a:buNone/>
            </a:pPr>
            <a:r>
              <a:rPr lang="en-US" sz="4400" b="1">
                <a:solidFill>
                  <a:srgbClr val="C00000"/>
                </a:solidFill>
              </a:rPr>
              <a:t>Nursing education: Problems of the past</a:t>
            </a:r>
            <a:endParaRPr sz="4400" b="1">
              <a:solidFill>
                <a:srgbClr val="C00000"/>
              </a:solidFill>
            </a:endParaRPr>
          </a:p>
        </p:txBody>
      </p:sp>
      <p:pic>
        <p:nvPicPr>
          <p:cNvPr id="883" name="Google Shape;883;p130"/>
          <p:cNvPicPr preferRelativeResize="0"/>
          <p:nvPr/>
        </p:nvPicPr>
        <p:blipFill rotWithShape="1">
          <a:blip r:embed="rId4">
            <a:alphaModFix/>
          </a:blip>
          <a:srcRect/>
          <a:stretch/>
        </p:blipFill>
        <p:spPr>
          <a:xfrm>
            <a:off x="6528048" y="4498158"/>
            <a:ext cx="3135862" cy="1972980"/>
          </a:xfrm>
          <a:prstGeom prst="rect">
            <a:avLst/>
          </a:prstGeom>
          <a:noFill/>
          <a:ln>
            <a:noFill/>
          </a:ln>
        </p:spPr>
      </p:pic>
      <p:sp>
        <p:nvSpPr>
          <p:cNvPr id="884" name="Google Shape;884;p130"/>
          <p:cNvSpPr txBox="1"/>
          <p:nvPr/>
        </p:nvSpPr>
        <p:spPr>
          <a:xfrm>
            <a:off x="6528048" y="6471138"/>
            <a:ext cx="31359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Malgun Gothic"/>
                <a:ea typeface="Malgun Gothic"/>
                <a:cs typeface="Malgun Gothic"/>
                <a:sym typeface="Malgun Gothic"/>
                <a:hlinkClick r:id="rId5">
                  <a:extLst>
                    <a:ext uri="{A12FA001-AC4F-418D-AE19-62706E023703}">
                      <ahyp:hlinkClr xmlns:ahyp="http://schemas.microsoft.com/office/drawing/2018/hyperlinkcolor" val="tx"/>
                    </a:ext>
                  </a:extLst>
                </a:hlinkClick>
              </a:rPr>
              <a:t>This Photo</a:t>
            </a:r>
            <a:r>
              <a:rPr lang="en-US" sz="900">
                <a:solidFill>
                  <a:schemeClr val="dk1"/>
                </a:solidFill>
                <a:latin typeface="Malgun Gothic"/>
                <a:ea typeface="Malgun Gothic"/>
                <a:cs typeface="Malgun Gothic"/>
                <a:sym typeface="Malgun Gothic"/>
              </a:rPr>
              <a:t> by Unknown Author is licensed under </a:t>
            </a:r>
            <a:r>
              <a:rPr lang="en-US" sz="900" u="sng">
                <a:solidFill>
                  <a:schemeClr val="dk1"/>
                </a:solidFill>
                <a:latin typeface="Malgun Gothic"/>
                <a:ea typeface="Malgun Gothic"/>
                <a:cs typeface="Malgun Gothic"/>
                <a:sym typeface="Malgun Gothic"/>
                <a:hlinkClick r:id="rId6">
                  <a:extLst>
                    <a:ext uri="{A12FA001-AC4F-418D-AE19-62706E023703}">
                      <ahyp:hlinkClr xmlns:ahyp="http://schemas.microsoft.com/office/drawing/2018/hyperlinkcolor" val="tx"/>
                    </a:ext>
                  </a:extLst>
                </a:hlinkClick>
              </a:rPr>
              <a:t>CC BY</a:t>
            </a:r>
            <a:endParaRPr sz="900">
              <a:solidFill>
                <a:schemeClr val="dk1"/>
              </a:solidFill>
              <a:latin typeface="Malgun Gothic"/>
              <a:ea typeface="Malgun Gothic"/>
              <a:cs typeface="Malgun Gothic"/>
              <a:sym typeface="Malgun Gothic"/>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62"/>
        <p:cNvGrpSpPr/>
        <p:nvPr/>
      </p:nvGrpSpPr>
      <p:grpSpPr>
        <a:xfrm>
          <a:off x="0" y="0"/>
          <a:ext cx="0" cy="0"/>
          <a:chOff x="0" y="0"/>
          <a:chExt cx="0" cy="0"/>
        </a:xfrm>
      </p:grpSpPr>
      <p:sp>
        <p:nvSpPr>
          <p:cNvPr id="2963" name="Google Shape;2963;p319"/>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4" name="Google Shape;2964;p3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PGH NBS Nurses Core Group</a:t>
            </a:r>
            <a:endParaRPr/>
          </a:p>
        </p:txBody>
      </p:sp>
      <p:sp>
        <p:nvSpPr>
          <p:cNvPr id="2965" name="Google Shape;2965;p319"/>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6" name="Google Shape;2966;p319"/>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The nurses provide pre-screening information and support </a:t>
            </a:r>
            <a:endParaRPr/>
          </a:p>
          <a:p>
            <a:pPr marL="228600" lvl="0" indent="-228600" algn="l" rtl="0">
              <a:lnSpc>
                <a:spcPct val="90000"/>
              </a:lnSpc>
              <a:spcBef>
                <a:spcPts val="1000"/>
              </a:spcBef>
              <a:spcAft>
                <a:spcPts val="0"/>
              </a:spcAft>
              <a:buClr>
                <a:schemeClr val="dk1"/>
              </a:buClr>
              <a:buSzPts val="2400"/>
              <a:buChar char="•"/>
            </a:pPr>
            <a:r>
              <a:rPr lang="en-US" sz="2400"/>
              <a:t>Providing pre-screening information is important as this increases adherence for confirmatory testing in case of positive screening results </a:t>
            </a:r>
            <a:r>
              <a:rPr lang="en-US" sz="2000"/>
              <a:t>(Abad et al., 2019; Potter et al., 2015). </a:t>
            </a:r>
            <a:endParaRPr sz="2400"/>
          </a:p>
          <a:p>
            <a:pPr marL="228600" lvl="0" indent="-228600" algn="l" rtl="0">
              <a:lnSpc>
                <a:spcPct val="90000"/>
              </a:lnSpc>
              <a:spcBef>
                <a:spcPts val="1000"/>
              </a:spcBef>
              <a:spcAft>
                <a:spcPts val="0"/>
              </a:spcAft>
              <a:buClr>
                <a:schemeClr val="dk1"/>
              </a:buClr>
              <a:buSzPts val="2400"/>
              <a:buChar char="•"/>
            </a:pPr>
            <a:r>
              <a:rPr lang="en-US" sz="2400"/>
              <a:t>In results disclosure, they provide information about the disorder and instructions for confirmatory testing, as well as psychosocial support</a:t>
            </a:r>
            <a:endParaRPr/>
          </a:p>
          <a:p>
            <a:pPr marL="228600" lvl="0" indent="-228600" algn="l" rtl="0">
              <a:lnSpc>
                <a:spcPct val="90000"/>
              </a:lnSpc>
              <a:spcBef>
                <a:spcPts val="1000"/>
              </a:spcBef>
              <a:spcAft>
                <a:spcPts val="0"/>
              </a:spcAft>
              <a:buClr>
                <a:schemeClr val="dk1"/>
              </a:buClr>
              <a:buSzPts val="2400"/>
              <a:buChar char="•"/>
            </a:pPr>
            <a:r>
              <a:rPr lang="en-US" sz="2400"/>
              <a:t>The PGH NBS nurses core group serves as model for other hospitals and other NBS facilities nationwide.</a:t>
            </a:r>
            <a:endParaRPr/>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70"/>
        <p:cNvGrpSpPr/>
        <p:nvPr/>
      </p:nvGrpSpPr>
      <p:grpSpPr>
        <a:xfrm>
          <a:off x="0" y="0"/>
          <a:ext cx="0" cy="0"/>
          <a:chOff x="0" y="0"/>
          <a:chExt cx="0" cy="0"/>
        </a:xfrm>
      </p:grpSpPr>
      <p:sp>
        <p:nvSpPr>
          <p:cNvPr id="2971" name="Google Shape;2971;p320"/>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2" name="Google Shape;2972;p320"/>
          <p:cNvSpPr txBox="1">
            <a:spLocks noGrp="1"/>
          </p:cNvSpPr>
          <p:nvPr>
            <p:ph type="title"/>
          </p:nvPr>
        </p:nvSpPr>
        <p:spPr>
          <a:xfrm>
            <a:off x="640080" y="329184"/>
            <a:ext cx="6894300" cy="1783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700"/>
              <a:buFont typeface="Calibri"/>
              <a:buNone/>
            </a:pPr>
            <a:r>
              <a:rPr lang="en-US" sz="5700" b="1"/>
              <a:t>NBS Continuity Clinics</a:t>
            </a:r>
            <a:endParaRPr/>
          </a:p>
        </p:txBody>
      </p:sp>
      <p:sp>
        <p:nvSpPr>
          <p:cNvPr id="2973" name="Google Shape;2973;p320"/>
          <p:cNvSpPr/>
          <p:nvPr/>
        </p:nvSpPr>
        <p:spPr>
          <a:xfrm>
            <a:off x="758952" y="2395728"/>
            <a:ext cx="4240936" cy="18288"/>
          </a:xfrm>
          <a:custGeom>
            <a:avLst/>
            <a:gdLst/>
            <a:ahLst/>
            <a:cxnLst/>
            <a:rect l="l" t="t" r="r" b="b"/>
            <a:pathLst>
              <a:path w="3182691" h="18288"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57" y="4844"/>
                  <a:pt x="3182281" y="11009"/>
                  <a:pt x="3182691" y="18288"/>
                </a:cubicBezTo>
                <a:cubicBezTo>
                  <a:pt x="2941063" y="3169"/>
                  <a:pt x="2872422" y="16194"/>
                  <a:pt x="2609807" y="18288"/>
                </a:cubicBezTo>
                <a:cubicBezTo>
                  <a:pt x="2341801" y="10032"/>
                  <a:pt x="2328606" y="28832"/>
                  <a:pt x="2068749" y="18288"/>
                </a:cubicBezTo>
                <a:cubicBezTo>
                  <a:pt x="1813820" y="1121"/>
                  <a:pt x="1714804" y="37605"/>
                  <a:pt x="1432211" y="18288"/>
                </a:cubicBezTo>
                <a:cubicBezTo>
                  <a:pt x="1164810" y="-27006"/>
                  <a:pt x="993140" y="27575"/>
                  <a:pt x="859327" y="18288"/>
                </a:cubicBezTo>
                <a:cubicBezTo>
                  <a:pt x="750703" y="-24974"/>
                  <a:pt x="236193" y="38731"/>
                  <a:pt x="0" y="18288"/>
                </a:cubicBezTo>
                <a:cubicBezTo>
                  <a:pt x="-649" y="11698"/>
                  <a:pt x="663" y="5413"/>
                  <a:pt x="0" y="0"/>
                </a:cubicBezTo>
                <a:close/>
              </a:path>
              <a:path w="3182691" h="18288"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2166" y="5049"/>
                  <a:pt x="3182884" y="12044"/>
                  <a:pt x="3182691" y="18288"/>
                </a:cubicBezTo>
                <a:cubicBezTo>
                  <a:pt x="3012562" y="-37820"/>
                  <a:pt x="2765408" y="35618"/>
                  <a:pt x="2546153" y="18288"/>
                </a:cubicBezTo>
                <a:cubicBezTo>
                  <a:pt x="2331952" y="13878"/>
                  <a:pt x="2142129" y="19805"/>
                  <a:pt x="1845961" y="18288"/>
                </a:cubicBezTo>
                <a:cubicBezTo>
                  <a:pt x="1537526" y="31994"/>
                  <a:pt x="1468653" y="-6175"/>
                  <a:pt x="1304903" y="18288"/>
                </a:cubicBezTo>
                <a:cubicBezTo>
                  <a:pt x="1191987" y="26138"/>
                  <a:pt x="927061" y="14626"/>
                  <a:pt x="604711" y="18288"/>
                </a:cubicBezTo>
                <a:cubicBezTo>
                  <a:pt x="273947" y="45577"/>
                  <a:pt x="111622" y="-24554"/>
                  <a:pt x="0" y="18288"/>
                </a:cubicBezTo>
                <a:cubicBezTo>
                  <a:pt x="-39" y="12511"/>
                  <a:pt x="-381" y="8039"/>
                  <a:pt x="0" y="0"/>
                </a:cubicBezTo>
                <a:close/>
              </a:path>
              <a:path w="3182691" h="18288" fill="none"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3005" y="4158"/>
                  <a:pt x="3181712" y="12539"/>
                  <a:pt x="3182691" y="18288"/>
                </a:cubicBezTo>
                <a:cubicBezTo>
                  <a:pt x="2948637" y="17089"/>
                  <a:pt x="2873728" y="22327"/>
                  <a:pt x="2609807" y="18288"/>
                </a:cubicBezTo>
                <a:cubicBezTo>
                  <a:pt x="2342839" y="11870"/>
                  <a:pt x="2331621" y="30535"/>
                  <a:pt x="2068749" y="18288"/>
                </a:cubicBezTo>
                <a:cubicBezTo>
                  <a:pt x="1813814" y="-7352"/>
                  <a:pt x="1700576" y="36739"/>
                  <a:pt x="1432211" y="18288"/>
                </a:cubicBezTo>
                <a:cubicBezTo>
                  <a:pt x="1148444" y="-27053"/>
                  <a:pt x="987622" y="2403"/>
                  <a:pt x="859327" y="18288"/>
                </a:cubicBezTo>
                <a:cubicBezTo>
                  <a:pt x="743387" y="37422"/>
                  <a:pt x="194182" y="18789"/>
                  <a:pt x="0" y="18288"/>
                </a:cubicBezTo>
                <a:cubicBezTo>
                  <a:pt x="20" y="11469"/>
                  <a:pt x="-29" y="5154"/>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4" name="Google Shape;2974;p320"/>
          <p:cNvSpPr txBox="1">
            <a:spLocks noGrp="1"/>
          </p:cNvSpPr>
          <p:nvPr>
            <p:ph type="body" idx="1"/>
          </p:nvPr>
        </p:nvSpPr>
        <p:spPr>
          <a:xfrm>
            <a:off x="640080" y="2706624"/>
            <a:ext cx="6894300" cy="3483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Nurses have key roles in addressing the supportive care needs of patients and families guiding them through the life course ensuring continuity of care.</a:t>
            </a:r>
            <a:endParaRPr/>
          </a:p>
          <a:p>
            <a:pPr marL="228600" lvl="0" indent="-228600" algn="l" rtl="0">
              <a:lnSpc>
                <a:spcPct val="90000"/>
              </a:lnSpc>
              <a:spcBef>
                <a:spcPts val="1000"/>
              </a:spcBef>
              <a:spcAft>
                <a:spcPts val="0"/>
              </a:spcAft>
              <a:buClr>
                <a:schemeClr val="dk1"/>
              </a:buClr>
              <a:buSzPts val="2400"/>
              <a:buChar char="•"/>
            </a:pPr>
            <a:r>
              <a:rPr lang="en-US" sz="2400"/>
              <a:t>They provide basic genetics information about the conditions. </a:t>
            </a:r>
            <a:endParaRPr/>
          </a:p>
          <a:p>
            <a:pPr marL="228600" lvl="0" indent="-228600" algn="l" rtl="0">
              <a:lnSpc>
                <a:spcPct val="90000"/>
              </a:lnSpc>
              <a:spcBef>
                <a:spcPts val="1000"/>
              </a:spcBef>
              <a:spcAft>
                <a:spcPts val="0"/>
              </a:spcAft>
              <a:buClr>
                <a:schemeClr val="dk1"/>
              </a:buClr>
              <a:buSzPts val="2400"/>
              <a:buChar char="•"/>
            </a:pPr>
            <a:r>
              <a:rPr lang="en-US" sz="2400"/>
              <a:t>They help patients and families to self-advocate by encouraging them to participate in support groups</a:t>
            </a:r>
            <a:endParaRPr/>
          </a:p>
          <a:p>
            <a:pPr marL="228600" lvl="0" indent="-76200" algn="l" rtl="0">
              <a:lnSpc>
                <a:spcPct val="90000"/>
              </a:lnSpc>
              <a:spcBef>
                <a:spcPts val="1000"/>
              </a:spcBef>
              <a:spcAft>
                <a:spcPts val="0"/>
              </a:spcAft>
              <a:buClr>
                <a:schemeClr val="dk1"/>
              </a:buClr>
              <a:buSzPts val="2400"/>
              <a:buNone/>
            </a:pPr>
            <a:endParaRPr sz="2400"/>
          </a:p>
        </p:txBody>
      </p:sp>
      <p:pic>
        <p:nvPicPr>
          <p:cNvPr id="2975" name="Google Shape;2975;p320" descr="A group of people sitting at a table&#10;&#10;Description automatically generated"/>
          <p:cNvPicPr preferRelativeResize="0"/>
          <p:nvPr/>
        </p:nvPicPr>
        <p:blipFill rotWithShape="1">
          <a:blip r:embed="rId3">
            <a:alphaModFix/>
          </a:blip>
          <a:srcRect r="3428"/>
          <a:stretch/>
        </p:blipFill>
        <p:spPr>
          <a:xfrm>
            <a:off x="8156453" y="-7"/>
            <a:ext cx="4035547" cy="4178808"/>
          </a:xfrm>
          <a:custGeom>
            <a:avLst/>
            <a:gdLst/>
            <a:ahLst/>
            <a:cxnLst/>
            <a:rect l="l" t="t" r="r" b="b"/>
            <a:pathLst>
              <a:path w="4035547" h="4178808" extrusionOk="0">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a:ln>
            <a:noFill/>
          </a:ln>
        </p:spPr>
      </p:pic>
      <p:pic>
        <p:nvPicPr>
          <p:cNvPr id="2976" name="Google Shape;2976;p320" descr="A person holding a computer&#10;&#10;Description automatically generated"/>
          <p:cNvPicPr preferRelativeResize="0"/>
          <p:nvPr/>
        </p:nvPicPr>
        <p:blipFill rotWithShape="1">
          <a:blip r:embed="rId4">
            <a:alphaModFix/>
          </a:blip>
          <a:srcRect l="9052" r="3067"/>
          <a:stretch/>
        </p:blipFill>
        <p:spPr>
          <a:xfrm>
            <a:off x="8144356" y="4267201"/>
            <a:ext cx="4047645" cy="2589404"/>
          </a:xfrm>
          <a:custGeom>
            <a:avLst/>
            <a:gdLst/>
            <a:ahLst/>
            <a:cxnLst/>
            <a:rect l="l" t="t" r="r" b="b"/>
            <a:pathLst>
              <a:path w="4047645" h="2495811" extrusionOk="0">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a:noFill/>
          <a:ln>
            <a:noFill/>
          </a:ln>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80"/>
        <p:cNvGrpSpPr/>
        <p:nvPr/>
      </p:nvGrpSpPr>
      <p:grpSpPr>
        <a:xfrm>
          <a:off x="0" y="0"/>
          <a:ext cx="0" cy="0"/>
          <a:chOff x="0" y="0"/>
          <a:chExt cx="0" cy="0"/>
        </a:xfrm>
      </p:grpSpPr>
      <p:sp>
        <p:nvSpPr>
          <p:cNvPr id="2981" name="Google Shape;2981;p321"/>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2" name="Google Shape;2982;p3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300"/>
              <a:buFont typeface="Calibri"/>
              <a:buNone/>
            </a:pPr>
            <a:r>
              <a:rPr lang="en-US" sz="4300" b="1"/>
              <a:t>Nurses at the PGH Clinical Genetics Clinic</a:t>
            </a:r>
            <a:endParaRPr/>
          </a:p>
        </p:txBody>
      </p:sp>
      <p:sp>
        <p:nvSpPr>
          <p:cNvPr id="2983" name="Google Shape;2983;p321"/>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4" name="Google Shape;2984;p321"/>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They provide comprehensive nursing care to patients referred to the clinic from assessment, management, and evaluation of care. </a:t>
            </a:r>
            <a:endParaRPr/>
          </a:p>
          <a:p>
            <a:pPr marL="228600" lvl="0" indent="-228600" algn="l" rtl="0">
              <a:lnSpc>
                <a:spcPct val="90000"/>
              </a:lnSpc>
              <a:spcBef>
                <a:spcPts val="1000"/>
              </a:spcBef>
              <a:spcAft>
                <a:spcPts val="0"/>
              </a:spcAft>
              <a:buClr>
                <a:schemeClr val="dk1"/>
              </a:buClr>
              <a:buSzPts val="2400"/>
              <a:buChar char="•"/>
            </a:pPr>
            <a:r>
              <a:rPr lang="en-US" sz="2400"/>
              <a:t>They also take part in enzyme replacement therapy, clinical trials, and research on rare diseases. </a:t>
            </a:r>
            <a:endParaRPr/>
          </a:p>
          <a:p>
            <a:pPr marL="228600" lvl="0" indent="-228600" algn="l" rtl="0">
              <a:lnSpc>
                <a:spcPct val="90000"/>
              </a:lnSpc>
              <a:spcBef>
                <a:spcPts val="1000"/>
              </a:spcBef>
              <a:spcAft>
                <a:spcPts val="0"/>
              </a:spcAft>
              <a:buClr>
                <a:schemeClr val="dk1"/>
              </a:buClr>
              <a:buSzPts val="2400"/>
              <a:buChar char="•"/>
            </a:pPr>
            <a:r>
              <a:rPr lang="en-US" sz="2400"/>
              <a:t>They serve as resource persons in capability building activities of the Newborn Screening Reference Center (NSRC) and in organizing patient support groups.</a:t>
            </a:r>
            <a:endParaRPr/>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Shape 2988"/>
        <p:cNvGrpSpPr/>
        <p:nvPr/>
      </p:nvGrpSpPr>
      <p:grpSpPr>
        <a:xfrm>
          <a:off x="0" y="0"/>
          <a:ext cx="0" cy="0"/>
          <a:chOff x="0" y="0"/>
          <a:chExt cx="0" cy="0"/>
        </a:xfrm>
      </p:grpSpPr>
      <p:sp>
        <p:nvSpPr>
          <p:cNvPr id="2989" name="Google Shape;2989;p322"/>
          <p:cNvSpPr txBox="1">
            <a:spLocks noGrp="1"/>
          </p:cNvSpPr>
          <p:nvPr>
            <p:ph type="title"/>
          </p:nvPr>
        </p:nvSpPr>
        <p:spPr>
          <a:xfrm>
            <a:off x="838200" y="129193"/>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Nurse - Genetic Counselors</a:t>
            </a:r>
            <a:endParaRPr b="1"/>
          </a:p>
        </p:txBody>
      </p:sp>
      <p:sp>
        <p:nvSpPr>
          <p:cNvPr id="2990" name="Google Shape;2990;p322"/>
          <p:cNvSpPr txBox="1">
            <a:spLocks noGrp="1"/>
          </p:cNvSpPr>
          <p:nvPr>
            <p:ph type="body" idx="1"/>
          </p:nvPr>
        </p:nvSpPr>
        <p:spPr>
          <a:xfrm>
            <a:off x="697477" y="1217020"/>
            <a:ext cx="10355700" cy="2602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Among the 14 genetic counselors in the Philippines, 11 are nurses. </a:t>
            </a:r>
            <a:endParaRPr/>
          </a:p>
          <a:p>
            <a:pPr marL="228600" lvl="0" indent="-228600" algn="l" rtl="0">
              <a:lnSpc>
                <a:spcPct val="90000"/>
              </a:lnSpc>
              <a:spcBef>
                <a:spcPts val="1000"/>
              </a:spcBef>
              <a:spcAft>
                <a:spcPts val="0"/>
              </a:spcAft>
              <a:buClr>
                <a:schemeClr val="dk1"/>
              </a:buClr>
              <a:buSzPts val="2400"/>
              <a:buChar char="•"/>
            </a:pPr>
            <a:r>
              <a:rPr lang="en-US" sz="2400"/>
              <a:t>They provide genetic counseling in various capacities in strategic locations in the country.</a:t>
            </a:r>
            <a:endParaRPr/>
          </a:p>
          <a:p>
            <a:pPr marL="228600" lvl="0" indent="-76200" algn="l" rtl="0">
              <a:lnSpc>
                <a:spcPct val="90000"/>
              </a:lnSpc>
              <a:spcBef>
                <a:spcPts val="1000"/>
              </a:spcBef>
              <a:spcAft>
                <a:spcPts val="0"/>
              </a:spcAft>
              <a:buClr>
                <a:schemeClr val="dk1"/>
              </a:buClr>
              <a:buSzPts val="2400"/>
              <a:buNone/>
            </a:pPr>
            <a:endParaRPr sz="2400"/>
          </a:p>
        </p:txBody>
      </p:sp>
      <p:grpSp>
        <p:nvGrpSpPr>
          <p:cNvPr id="2991" name="Google Shape;2991;p322"/>
          <p:cNvGrpSpPr/>
          <p:nvPr/>
        </p:nvGrpSpPr>
        <p:grpSpPr>
          <a:xfrm>
            <a:off x="328816" y="2822178"/>
            <a:ext cx="11534208" cy="3834280"/>
            <a:chOff x="274842" y="1787463"/>
            <a:chExt cx="8650872" cy="3834280"/>
          </a:xfrm>
        </p:grpSpPr>
        <p:pic>
          <p:nvPicPr>
            <p:cNvPr id="2992" name="Google Shape;2992;p322"/>
            <p:cNvPicPr preferRelativeResize="0"/>
            <p:nvPr/>
          </p:nvPicPr>
          <p:blipFill rotWithShape="1">
            <a:blip r:embed="rId3">
              <a:alphaModFix/>
            </a:blip>
            <a:srcRect/>
            <a:stretch/>
          </p:blipFill>
          <p:spPr>
            <a:xfrm>
              <a:off x="2833721" y="1787463"/>
              <a:ext cx="3017705" cy="3830867"/>
            </a:xfrm>
            <a:prstGeom prst="rect">
              <a:avLst/>
            </a:prstGeom>
            <a:noFill/>
            <a:ln>
              <a:noFill/>
            </a:ln>
          </p:spPr>
        </p:pic>
        <p:cxnSp>
          <p:nvCxnSpPr>
            <p:cNvPr id="2993" name="Google Shape;2993;p322"/>
            <p:cNvCxnSpPr/>
            <p:nvPr/>
          </p:nvCxnSpPr>
          <p:spPr>
            <a:xfrm rot="10800000">
              <a:off x="2745623" y="3349412"/>
              <a:ext cx="1854600" cy="602100"/>
            </a:xfrm>
            <a:prstGeom prst="straightConnector1">
              <a:avLst/>
            </a:prstGeom>
            <a:noFill/>
            <a:ln w="9525" cap="flat" cmpd="sng">
              <a:solidFill>
                <a:schemeClr val="dk1"/>
              </a:solidFill>
              <a:prstDash val="solid"/>
              <a:miter lim="800000"/>
              <a:headEnd type="none" w="sm" len="sm"/>
              <a:tailEnd type="none" w="sm" len="sm"/>
            </a:ln>
          </p:spPr>
        </p:cxnSp>
        <p:sp>
          <p:nvSpPr>
            <p:cNvPr id="2994" name="Google Shape;2994;p322"/>
            <p:cNvSpPr txBox="1"/>
            <p:nvPr/>
          </p:nvSpPr>
          <p:spPr>
            <a:xfrm>
              <a:off x="713961" y="2795381"/>
              <a:ext cx="2031600" cy="646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Roxas City, Capiz (2)</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Clinical In-house Genetic Counselors, Collaborative Center for XDP </a:t>
              </a:r>
              <a:endParaRPr/>
            </a:p>
          </p:txBody>
        </p:sp>
        <p:cxnSp>
          <p:nvCxnSpPr>
            <p:cNvPr id="2995" name="Google Shape;2995;p322"/>
            <p:cNvCxnSpPr>
              <a:stCxn id="2996" idx="1"/>
            </p:cNvCxnSpPr>
            <p:nvPr/>
          </p:nvCxnSpPr>
          <p:spPr>
            <a:xfrm flipH="1">
              <a:off x="4099529" y="2846179"/>
              <a:ext cx="1867200" cy="168600"/>
            </a:xfrm>
            <a:prstGeom prst="straightConnector1">
              <a:avLst/>
            </a:prstGeom>
            <a:noFill/>
            <a:ln w="9525" cap="flat" cmpd="sng">
              <a:solidFill>
                <a:schemeClr val="dk1"/>
              </a:solidFill>
              <a:prstDash val="solid"/>
              <a:miter lim="800000"/>
              <a:headEnd type="none" w="sm" len="sm"/>
              <a:tailEnd type="none" w="sm" len="sm"/>
            </a:ln>
          </p:spPr>
        </p:cxnSp>
        <p:sp>
          <p:nvSpPr>
            <p:cNvPr id="2996" name="Google Shape;2996;p322"/>
            <p:cNvSpPr txBox="1"/>
            <p:nvPr/>
          </p:nvSpPr>
          <p:spPr>
            <a:xfrm>
              <a:off x="5966729" y="2153479"/>
              <a:ext cx="2682300" cy="13854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Manila (4)</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1 – Assistant Professor (College of Nursing) </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1 – Clinical Assistant Professor (College of Medicine)</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1- Research Associate, Cancer Clinical Trials</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1 – Clinical Manager, CGGCS</a:t>
              </a:r>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cxnSp>
          <p:nvCxnSpPr>
            <p:cNvPr id="2997" name="Google Shape;2997;p322"/>
            <p:cNvCxnSpPr/>
            <p:nvPr/>
          </p:nvCxnSpPr>
          <p:spPr>
            <a:xfrm rot="10800000" flipH="1">
              <a:off x="3292548" y="4874642"/>
              <a:ext cx="1498500" cy="425400"/>
            </a:xfrm>
            <a:prstGeom prst="straightConnector1">
              <a:avLst/>
            </a:prstGeom>
            <a:noFill/>
            <a:ln w="9525" cap="flat" cmpd="sng">
              <a:solidFill>
                <a:schemeClr val="dk1"/>
              </a:solidFill>
              <a:prstDash val="solid"/>
              <a:miter lim="800000"/>
              <a:headEnd type="none" w="sm" len="sm"/>
              <a:tailEnd type="none" w="sm" len="sm"/>
            </a:ln>
          </p:spPr>
        </p:cxnSp>
        <p:sp>
          <p:nvSpPr>
            <p:cNvPr id="2998" name="Google Shape;2998;p322"/>
            <p:cNvSpPr txBox="1"/>
            <p:nvPr/>
          </p:nvSpPr>
          <p:spPr>
            <a:xfrm>
              <a:off x="6127914" y="4663619"/>
              <a:ext cx="2797800" cy="4617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Davao City (3)</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Genetic Counselor, NSC Mindanao</a:t>
              </a:r>
              <a:endParaRPr/>
            </a:p>
          </p:txBody>
        </p:sp>
        <p:sp>
          <p:nvSpPr>
            <p:cNvPr id="2999" name="Google Shape;2999;p322"/>
            <p:cNvSpPr txBox="1"/>
            <p:nvPr/>
          </p:nvSpPr>
          <p:spPr>
            <a:xfrm>
              <a:off x="274842" y="4975243"/>
              <a:ext cx="3017700" cy="6465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Zamboanga City (1)</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Family Service and Training Coordinator, Commission on Population</a:t>
              </a:r>
              <a:endParaRPr/>
            </a:p>
          </p:txBody>
        </p:sp>
        <p:sp>
          <p:nvSpPr>
            <p:cNvPr id="3000" name="Google Shape;3000;p322"/>
            <p:cNvSpPr txBox="1"/>
            <p:nvPr/>
          </p:nvSpPr>
          <p:spPr>
            <a:xfrm>
              <a:off x="648528" y="3898304"/>
              <a:ext cx="2031600" cy="4617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Iloilo City (1)</a:t>
              </a:r>
              <a:endParaRPr/>
            </a:p>
            <a:p>
              <a:pPr marL="214313" marR="0" lvl="0" indent="-214313" algn="l" rtl="0">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Genetic counselor, NSC-Visayas</a:t>
              </a:r>
              <a:endParaRPr/>
            </a:p>
          </p:txBody>
        </p:sp>
        <p:cxnSp>
          <p:nvCxnSpPr>
            <p:cNvPr id="3001" name="Google Shape;3001;p322"/>
            <p:cNvCxnSpPr>
              <a:stCxn id="2998" idx="1"/>
            </p:cNvCxnSpPr>
            <p:nvPr/>
          </p:nvCxnSpPr>
          <p:spPr>
            <a:xfrm flipH="1">
              <a:off x="5426814" y="4894469"/>
              <a:ext cx="701100" cy="97200"/>
            </a:xfrm>
            <a:prstGeom prst="straightConnector1">
              <a:avLst/>
            </a:prstGeom>
            <a:noFill/>
            <a:ln w="9525" cap="flat" cmpd="sng">
              <a:solidFill>
                <a:schemeClr val="dk1"/>
              </a:solidFill>
              <a:prstDash val="solid"/>
              <a:miter lim="800000"/>
              <a:headEnd type="none" w="sm" len="sm"/>
              <a:tailEnd type="none" w="sm" len="sm"/>
            </a:ln>
          </p:spPr>
        </p:cxnSp>
        <p:cxnSp>
          <p:nvCxnSpPr>
            <p:cNvPr id="3002" name="Google Shape;3002;p322"/>
            <p:cNvCxnSpPr/>
            <p:nvPr/>
          </p:nvCxnSpPr>
          <p:spPr>
            <a:xfrm flipH="1">
              <a:off x="2708050" y="4042831"/>
              <a:ext cx="1867200" cy="180300"/>
            </a:xfrm>
            <a:prstGeom prst="straightConnector1">
              <a:avLst/>
            </a:prstGeom>
            <a:noFill/>
            <a:ln w="9525" cap="flat" cmpd="sng">
              <a:solidFill>
                <a:schemeClr val="dk1"/>
              </a:solidFill>
              <a:prstDash val="solid"/>
              <a:miter lim="800000"/>
              <a:headEnd type="none" w="sm" len="sm"/>
              <a:tailEnd type="none" w="sm" len="sm"/>
            </a:ln>
          </p:spPr>
        </p:cxnSp>
      </p:gr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Shape 3006"/>
        <p:cNvGrpSpPr/>
        <p:nvPr/>
      </p:nvGrpSpPr>
      <p:grpSpPr>
        <a:xfrm>
          <a:off x="0" y="0"/>
          <a:ext cx="0" cy="0"/>
          <a:chOff x="0" y="0"/>
          <a:chExt cx="0" cy="0"/>
        </a:xfrm>
      </p:grpSpPr>
      <p:sp>
        <p:nvSpPr>
          <p:cNvPr id="3007" name="Google Shape;3007;p323"/>
          <p:cNvSpPr txBox="1">
            <a:spLocks noGrp="1"/>
          </p:cNvSpPr>
          <p:nvPr>
            <p:ph type="title"/>
          </p:nvPr>
        </p:nvSpPr>
        <p:spPr>
          <a:xfrm>
            <a:off x="545432" y="365126"/>
            <a:ext cx="1132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b="1"/>
              <a:t>Nurse– Genetic Counselors expand provision of genetics and genetic counseling services</a:t>
            </a:r>
            <a:endParaRPr/>
          </a:p>
        </p:txBody>
      </p:sp>
      <p:pic>
        <p:nvPicPr>
          <p:cNvPr id="3008" name="Google Shape;3008;p323"/>
          <p:cNvPicPr preferRelativeResize="0"/>
          <p:nvPr/>
        </p:nvPicPr>
        <p:blipFill rotWithShape="1">
          <a:blip r:embed="rId3">
            <a:alphaModFix/>
          </a:blip>
          <a:srcRect/>
          <a:stretch/>
        </p:blipFill>
        <p:spPr>
          <a:xfrm rot="5400000">
            <a:off x="1135364" y="2312823"/>
            <a:ext cx="3071230" cy="2303424"/>
          </a:xfrm>
          <a:prstGeom prst="rect">
            <a:avLst/>
          </a:prstGeom>
          <a:noFill/>
          <a:ln>
            <a:noFill/>
          </a:ln>
        </p:spPr>
      </p:pic>
      <p:pic>
        <p:nvPicPr>
          <p:cNvPr id="3009" name="Google Shape;3009;p323"/>
          <p:cNvPicPr preferRelativeResize="0"/>
          <p:nvPr/>
        </p:nvPicPr>
        <p:blipFill rotWithShape="1">
          <a:blip r:embed="rId4">
            <a:alphaModFix/>
          </a:blip>
          <a:srcRect/>
          <a:stretch/>
        </p:blipFill>
        <p:spPr>
          <a:xfrm>
            <a:off x="4280400" y="1894489"/>
            <a:ext cx="2380120" cy="3071232"/>
          </a:xfrm>
          <a:prstGeom prst="rect">
            <a:avLst/>
          </a:prstGeom>
          <a:noFill/>
          <a:ln>
            <a:noFill/>
          </a:ln>
        </p:spPr>
      </p:pic>
      <p:pic>
        <p:nvPicPr>
          <p:cNvPr id="3010" name="Google Shape;3010;p323"/>
          <p:cNvPicPr preferRelativeResize="0"/>
          <p:nvPr/>
        </p:nvPicPr>
        <p:blipFill rotWithShape="1">
          <a:blip r:embed="rId5">
            <a:alphaModFix/>
          </a:blip>
          <a:srcRect/>
          <a:stretch/>
        </p:blipFill>
        <p:spPr>
          <a:xfrm>
            <a:off x="7911602" y="1894489"/>
            <a:ext cx="2625709" cy="3140092"/>
          </a:xfrm>
          <a:prstGeom prst="rect">
            <a:avLst/>
          </a:prstGeom>
          <a:noFill/>
          <a:ln>
            <a:noFill/>
          </a:ln>
        </p:spPr>
      </p:pic>
      <p:sp>
        <p:nvSpPr>
          <p:cNvPr id="3011" name="Google Shape;3011;p323"/>
          <p:cNvSpPr txBox="1"/>
          <p:nvPr/>
        </p:nvSpPr>
        <p:spPr>
          <a:xfrm>
            <a:off x="779456" y="5257800"/>
            <a:ext cx="30432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Telegenetic Counseling in Newborn Screening</a:t>
            </a:r>
            <a:endParaRPr/>
          </a:p>
        </p:txBody>
      </p:sp>
      <p:sp>
        <p:nvSpPr>
          <p:cNvPr id="3012" name="Google Shape;3012;p323"/>
          <p:cNvSpPr txBox="1"/>
          <p:nvPr/>
        </p:nvSpPr>
        <p:spPr>
          <a:xfrm>
            <a:off x="4345528" y="5257800"/>
            <a:ext cx="30432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Genetic counseling session for Thalassemia</a:t>
            </a:r>
            <a:endParaRPr/>
          </a:p>
        </p:txBody>
      </p:sp>
      <p:sp>
        <p:nvSpPr>
          <p:cNvPr id="3013" name="Google Shape;3013;p323"/>
          <p:cNvSpPr txBox="1"/>
          <p:nvPr/>
        </p:nvSpPr>
        <p:spPr>
          <a:xfrm>
            <a:off x="7911600" y="5257800"/>
            <a:ext cx="30432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Genetic counseling session for X-linked Dystonia Parkinsonism</a:t>
            </a:r>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17"/>
        <p:cNvGrpSpPr/>
        <p:nvPr/>
      </p:nvGrpSpPr>
      <p:grpSpPr>
        <a:xfrm>
          <a:off x="0" y="0"/>
          <a:ext cx="0" cy="0"/>
          <a:chOff x="0" y="0"/>
          <a:chExt cx="0" cy="0"/>
        </a:xfrm>
      </p:grpSpPr>
      <p:sp>
        <p:nvSpPr>
          <p:cNvPr id="3018" name="Google Shape;3018;p32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19" name="Google Shape;3019;p324"/>
          <p:cNvSpPr/>
          <p:nvPr/>
        </p:nvSpPr>
        <p:spPr>
          <a:xfrm>
            <a:off x="111442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w="9525" cap="flat" cmpd="sng">
            <a:solidFill>
              <a:srgbClr val="EFEFEF"/>
            </a:solidFill>
            <a:prstDash val="solid"/>
            <a:miter lim="800000"/>
            <a:headEnd type="none" w="sm" len="sm"/>
            <a:tailEnd type="none" w="sm" len="sm"/>
          </a:ln>
          <a:effectLst>
            <a:outerShdw blurRad="139700" sx="102000" sy="102000" algn="ctr" rotWithShape="0">
              <a:srgbClr val="D8D8D8">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20" name="Google Shape;3020;p324"/>
          <p:cNvSpPr/>
          <p:nvPr/>
        </p:nvSpPr>
        <p:spPr>
          <a:xfrm>
            <a:off x="112166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21" name="Google Shape;3021;p324"/>
          <p:cNvSpPr txBox="1">
            <a:spLocks noGrp="1"/>
          </p:cNvSpPr>
          <p:nvPr>
            <p:ph type="title"/>
          </p:nvPr>
        </p:nvSpPr>
        <p:spPr>
          <a:xfrm>
            <a:off x="1524003" y="1999615"/>
            <a:ext cx="9144000" cy="2763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300"/>
              <a:buFont typeface="Calibri"/>
              <a:buNone/>
            </a:pPr>
            <a:r>
              <a:rPr lang="en-US" sz="6300" b="1">
                <a:solidFill>
                  <a:schemeClr val="dk1"/>
                </a:solidFill>
                <a:latin typeface="Calibri"/>
                <a:ea typeface="Calibri"/>
                <a:cs typeface="Calibri"/>
                <a:sym typeface="Calibri"/>
              </a:rPr>
              <a:t>Initiatives in Nursing Education</a:t>
            </a:r>
            <a:endParaRPr/>
          </a:p>
        </p:txBody>
      </p:sp>
      <p:sp>
        <p:nvSpPr>
          <p:cNvPr id="3022" name="Google Shape;3022;p324"/>
          <p:cNvSpPr/>
          <p:nvPr/>
        </p:nvSpPr>
        <p:spPr>
          <a:xfrm>
            <a:off x="3718560" y="5524786"/>
            <a:ext cx="4754700" cy="2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26"/>
        <p:cNvGrpSpPr/>
        <p:nvPr/>
      </p:nvGrpSpPr>
      <p:grpSpPr>
        <a:xfrm>
          <a:off x="0" y="0"/>
          <a:ext cx="0" cy="0"/>
          <a:chOff x="0" y="0"/>
          <a:chExt cx="0" cy="0"/>
        </a:xfrm>
      </p:grpSpPr>
      <p:sp>
        <p:nvSpPr>
          <p:cNvPr id="3027" name="Google Shape;3027;p325"/>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28" name="Google Shape;3028;p325"/>
          <p:cNvSpPr txBox="1">
            <a:spLocks noGrp="1"/>
          </p:cNvSpPr>
          <p:nvPr>
            <p:ph type="title"/>
          </p:nvPr>
        </p:nvSpPr>
        <p:spPr>
          <a:xfrm>
            <a:off x="572492" y="238539"/>
            <a:ext cx="11018400" cy="1434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Training Workshop in Genetics for Nurses</a:t>
            </a:r>
            <a:endParaRPr/>
          </a:p>
        </p:txBody>
      </p:sp>
      <p:sp>
        <p:nvSpPr>
          <p:cNvPr id="3029" name="Google Shape;3029;p325"/>
          <p:cNvSpPr/>
          <p:nvPr/>
        </p:nvSpPr>
        <p:spPr>
          <a:xfrm>
            <a:off x="572492" y="1681544"/>
            <a:ext cx="10965942" cy="18288"/>
          </a:xfrm>
          <a:custGeom>
            <a:avLst/>
            <a:gdLst/>
            <a:ahLst/>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30" name="Google Shape;3030;p325"/>
          <p:cNvSpPr txBox="1">
            <a:spLocks noGrp="1"/>
          </p:cNvSpPr>
          <p:nvPr>
            <p:ph type="body" idx="1"/>
          </p:nvPr>
        </p:nvSpPr>
        <p:spPr>
          <a:xfrm>
            <a:off x="572492" y="1911493"/>
            <a:ext cx="6713700" cy="4689600"/>
          </a:xfrm>
          <a:prstGeom prst="rect">
            <a:avLst/>
          </a:prstGeom>
          <a:noFill/>
          <a:ln>
            <a:noFill/>
          </a:ln>
        </p:spPr>
        <p:txBody>
          <a:bodyPr spcFirstLastPara="1" wrap="square" lIns="91425" tIns="45700" rIns="91425" bIns="45700" anchor="t" anchorCtr="0">
            <a:normAutofit lnSpcReduction="10000"/>
          </a:bodyPr>
          <a:lstStyle/>
          <a:p>
            <a:pPr marL="228600" lvl="0" indent="-240030" algn="l" rtl="0">
              <a:lnSpc>
                <a:spcPct val="90000"/>
              </a:lnSpc>
              <a:spcBef>
                <a:spcPts val="0"/>
              </a:spcBef>
              <a:spcAft>
                <a:spcPts val="0"/>
              </a:spcAft>
              <a:buClr>
                <a:schemeClr val="dk1"/>
              </a:buClr>
              <a:buSzPts val="2400"/>
              <a:buChar char="•"/>
            </a:pPr>
            <a:r>
              <a:rPr lang="en-US" sz="2400"/>
              <a:t>Lectures on </a:t>
            </a:r>
            <a:endParaRPr/>
          </a:p>
          <a:p>
            <a:pPr marL="685800" lvl="1" indent="-240030" algn="l" rtl="0">
              <a:lnSpc>
                <a:spcPct val="90000"/>
              </a:lnSpc>
              <a:spcBef>
                <a:spcPts val="500"/>
              </a:spcBef>
              <a:spcAft>
                <a:spcPts val="0"/>
              </a:spcAft>
              <a:buClr>
                <a:schemeClr val="dk1"/>
              </a:buClr>
              <a:buSzPts val="2400"/>
              <a:buChar char="•"/>
            </a:pPr>
            <a:r>
              <a:rPr lang="en-US"/>
              <a:t>Basic genetics concepts, </a:t>
            </a:r>
            <a:endParaRPr/>
          </a:p>
          <a:p>
            <a:pPr marL="685800" lvl="1" indent="-240030" algn="l" rtl="0">
              <a:lnSpc>
                <a:spcPct val="90000"/>
              </a:lnSpc>
              <a:spcBef>
                <a:spcPts val="500"/>
              </a:spcBef>
              <a:spcAft>
                <a:spcPts val="0"/>
              </a:spcAft>
              <a:buClr>
                <a:schemeClr val="dk1"/>
              </a:buClr>
              <a:buSzPts val="2400"/>
              <a:buChar char="•"/>
            </a:pPr>
            <a:r>
              <a:rPr lang="en-US"/>
              <a:t>Family history and risk assessment, </a:t>
            </a:r>
            <a:endParaRPr/>
          </a:p>
          <a:p>
            <a:pPr marL="685800" lvl="1" indent="-240030" algn="l" rtl="0">
              <a:lnSpc>
                <a:spcPct val="90000"/>
              </a:lnSpc>
              <a:spcBef>
                <a:spcPts val="500"/>
              </a:spcBef>
              <a:spcAft>
                <a:spcPts val="0"/>
              </a:spcAft>
              <a:buClr>
                <a:schemeClr val="dk1"/>
              </a:buClr>
              <a:buSzPts val="2400"/>
              <a:buChar char="•"/>
            </a:pPr>
            <a:r>
              <a:rPr lang="en-US"/>
              <a:t>Specific application of genetics in various medical specialties, </a:t>
            </a:r>
            <a:endParaRPr/>
          </a:p>
          <a:p>
            <a:pPr marL="685800" lvl="1" indent="-240030" algn="l" rtl="0">
              <a:lnSpc>
                <a:spcPct val="90000"/>
              </a:lnSpc>
              <a:spcBef>
                <a:spcPts val="500"/>
              </a:spcBef>
              <a:spcAft>
                <a:spcPts val="0"/>
              </a:spcAft>
              <a:buClr>
                <a:schemeClr val="dk1"/>
              </a:buClr>
              <a:buSzPts val="2400"/>
              <a:buChar char="•"/>
            </a:pPr>
            <a:r>
              <a:rPr lang="en-US"/>
              <a:t>Ethical, legal, and sociocultural implications</a:t>
            </a:r>
            <a:endParaRPr/>
          </a:p>
          <a:p>
            <a:pPr marL="228600" lvl="0" indent="-240030" algn="l" rtl="0">
              <a:lnSpc>
                <a:spcPct val="90000"/>
              </a:lnSpc>
              <a:spcBef>
                <a:spcPts val="1000"/>
              </a:spcBef>
              <a:spcAft>
                <a:spcPts val="0"/>
              </a:spcAft>
              <a:buClr>
                <a:schemeClr val="dk1"/>
              </a:buClr>
              <a:buSzPts val="2400"/>
              <a:buChar char="•"/>
            </a:pPr>
            <a:r>
              <a:rPr lang="en-US" sz="2400"/>
              <a:t>Workshop on</a:t>
            </a:r>
            <a:endParaRPr/>
          </a:p>
          <a:p>
            <a:pPr marL="685800" lvl="1" indent="-240030" algn="l" rtl="0">
              <a:lnSpc>
                <a:spcPct val="90000"/>
              </a:lnSpc>
              <a:spcBef>
                <a:spcPts val="500"/>
              </a:spcBef>
              <a:spcAft>
                <a:spcPts val="0"/>
              </a:spcAft>
              <a:buClr>
                <a:schemeClr val="dk1"/>
              </a:buClr>
              <a:buSzPts val="2400"/>
              <a:buChar char="•"/>
            </a:pPr>
            <a:r>
              <a:rPr lang="en-US"/>
              <a:t>Drawing and interpreting family histories</a:t>
            </a:r>
            <a:endParaRPr/>
          </a:p>
          <a:p>
            <a:pPr marL="685800" lvl="1" indent="-240030" algn="l" rtl="0">
              <a:lnSpc>
                <a:spcPct val="90000"/>
              </a:lnSpc>
              <a:spcBef>
                <a:spcPts val="500"/>
              </a:spcBef>
              <a:spcAft>
                <a:spcPts val="0"/>
              </a:spcAft>
              <a:buClr>
                <a:schemeClr val="dk1"/>
              </a:buClr>
              <a:buSzPts val="2400"/>
              <a:buChar char="•"/>
            </a:pPr>
            <a:r>
              <a:rPr lang="en-US"/>
              <a:t>Applying the nursing process in caring for individuals with inherited conditions given hypothetical situation</a:t>
            </a:r>
            <a:endParaRPr/>
          </a:p>
          <a:p>
            <a:pPr marL="228600" lvl="0" indent="-87630" algn="l" rtl="0">
              <a:lnSpc>
                <a:spcPct val="90000"/>
              </a:lnSpc>
              <a:spcBef>
                <a:spcPts val="1000"/>
              </a:spcBef>
              <a:spcAft>
                <a:spcPts val="0"/>
              </a:spcAft>
              <a:buClr>
                <a:schemeClr val="dk1"/>
              </a:buClr>
              <a:buSzPts val="2400"/>
              <a:buNone/>
            </a:pPr>
            <a:endParaRPr sz="2400"/>
          </a:p>
        </p:txBody>
      </p:sp>
      <p:pic>
        <p:nvPicPr>
          <p:cNvPr id="3031" name="Google Shape;3031;p325"/>
          <p:cNvPicPr preferRelativeResize="0"/>
          <p:nvPr/>
        </p:nvPicPr>
        <p:blipFill rotWithShape="1">
          <a:blip r:embed="rId3">
            <a:alphaModFix/>
          </a:blip>
          <a:srcRect r="10" b="1951"/>
          <a:stretch/>
        </p:blipFill>
        <p:spPr>
          <a:xfrm>
            <a:off x="7675657" y="2093976"/>
            <a:ext cx="2955797" cy="4096512"/>
          </a:xfrm>
          <a:prstGeom prst="rect">
            <a:avLst/>
          </a:prstGeom>
          <a:noFill/>
          <a:ln>
            <a:noFill/>
          </a:ln>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Shape 3035"/>
        <p:cNvGrpSpPr/>
        <p:nvPr/>
      </p:nvGrpSpPr>
      <p:grpSpPr>
        <a:xfrm>
          <a:off x="0" y="0"/>
          <a:ext cx="0" cy="0"/>
          <a:chOff x="0" y="0"/>
          <a:chExt cx="0" cy="0"/>
        </a:xfrm>
      </p:grpSpPr>
      <p:sp>
        <p:nvSpPr>
          <p:cNvPr id="3036" name="Google Shape;3036;p326"/>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a:t>Conferences that include genetics and genomics content</a:t>
            </a:r>
            <a:endParaRPr/>
          </a:p>
        </p:txBody>
      </p:sp>
      <p:sp>
        <p:nvSpPr>
          <p:cNvPr id="3037" name="Google Shape;3037;p326"/>
          <p:cNvSpPr txBox="1">
            <a:spLocks noGrp="1"/>
          </p:cNvSpPr>
          <p:nvPr>
            <p:ph type="body" idx="1"/>
          </p:nvPr>
        </p:nvSpPr>
        <p:spPr>
          <a:xfrm>
            <a:off x="613611" y="2126330"/>
            <a:ext cx="47124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There are yearly Newborn Screening Convention to update health care providers on the program. </a:t>
            </a:r>
            <a:endParaRPr/>
          </a:p>
          <a:p>
            <a:pPr marL="0" lvl="0" indent="0" algn="l" rtl="0">
              <a:lnSpc>
                <a:spcPct val="90000"/>
              </a:lnSpc>
              <a:spcBef>
                <a:spcPts val="1000"/>
              </a:spcBef>
              <a:spcAft>
                <a:spcPts val="0"/>
              </a:spcAft>
              <a:buClr>
                <a:schemeClr val="dk1"/>
              </a:buClr>
              <a:buSzPts val="2400"/>
              <a:buNone/>
            </a:pPr>
            <a:endParaRPr sz="2400"/>
          </a:p>
          <a:p>
            <a:pPr marL="228600" lvl="0" indent="-228600" algn="l" rtl="0">
              <a:lnSpc>
                <a:spcPct val="90000"/>
              </a:lnSpc>
              <a:spcBef>
                <a:spcPts val="1000"/>
              </a:spcBef>
              <a:spcAft>
                <a:spcPts val="0"/>
              </a:spcAft>
              <a:buClr>
                <a:schemeClr val="dk1"/>
              </a:buClr>
              <a:buSzPts val="2400"/>
              <a:buChar char="•"/>
            </a:pPr>
            <a:r>
              <a:rPr lang="en-US" sz="2400"/>
              <a:t>The Philippine Oncology Nurses Association has been including genetics content in its yearly conferences</a:t>
            </a:r>
            <a:endParaRPr/>
          </a:p>
        </p:txBody>
      </p:sp>
      <p:pic>
        <p:nvPicPr>
          <p:cNvPr id="3038" name="Google Shape;3038;p326" descr="12th Newborn Screening Convention | Institute of Human Genetics"/>
          <p:cNvPicPr preferRelativeResize="0"/>
          <p:nvPr/>
        </p:nvPicPr>
        <p:blipFill rotWithShape="1">
          <a:blip r:embed="rId3">
            <a:alphaModFix/>
          </a:blip>
          <a:srcRect/>
          <a:stretch/>
        </p:blipFill>
        <p:spPr>
          <a:xfrm>
            <a:off x="5034041" y="1825626"/>
            <a:ext cx="5031585" cy="1735722"/>
          </a:xfrm>
          <a:prstGeom prst="rect">
            <a:avLst/>
          </a:prstGeom>
          <a:noFill/>
          <a:ln>
            <a:noFill/>
          </a:ln>
        </p:spPr>
      </p:pic>
      <p:pic>
        <p:nvPicPr>
          <p:cNvPr id="3039" name="Google Shape;3039;p326" descr="Launching soon"/>
          <p:cNvPicPr preferRelativeResize="0"/>
          <p:nvPr/>
        </p:nvPicPr>
        <p:blipFill rotWithShape="1">
          <a:blip r:embed="rId4">
            <a:alphaModFix/>
          </a:blip>
          <a:srcRect/>
          <a:stretch/>
        </p:blipFill>
        <p:spPr>
          <a:xfrm>
            <a:off x="6470761" y="3632691"/>
            <a:ext cx="2968614" cy="2893595"/>
          </a:xfrm>
          <a:prstGeom prst="rect">
            <a:avLst/>
          </a:prstGeom>
          <a:noFill/>
          <a:ln>
            <a:noFill/>
          </a:ln>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43"/>
        <p:cNvGrpSpPr/>
        <p:nvPr/>
      </p:nvGrpSpPr>
      <p:grpSpPr>
        <a:xfrm>
          <a:off x="0" y="0"/>
          <a:ext cx="0" cy="0"/>
          <a:chOff x="0" y="0"/>
          <a:chExt cx="0" cy="0"/>
        </a:xfrm>
      </p:grpSpPr>
      <p:sp>
        <p:nvSpPr>
          <p:cNvPr id="3044" name="Google Shape;3044;p327"/>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5" name="Google Shape;3045;p327"/>
          <p:cNvSpPr txBox="1">
            <a:spLocks noGrp="1"/>
          </p:cNvSpPr>
          <p:nvPr>
            <p:ph type="title"/>
          </p:nvPr>
        </p:nvSpPr>
        <p:spPr>
          <a:xfrm>
            <a:off x="641180" y="375511"/>
            <a:ext cx="10909500" cy="106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US" b="1"/>
              <a:t>Webinars on genetics and genomics are also available</a:t>
            </a:r>
            <a:endParaRPr/>
          </a:p>
        </p:txBody>
      </p:sp>
      <p:sp>
        <p:nvSpPr>
          <p:cNvPr id="3046" name="Google Shape;3046;p327"/>
          <p:cNvSpPr/>
          <p:nvPr/>
        </p:nvSpPr>
        <p:spPr>
          <a:xfrm>
            <a:off x="3389376" y="1800088"/>
            <a:ext cx="5406819" cy="18288"/>
          </a:xfrm>
          <a:custGeom>
            <a:avLst/>
            <a:gdLst/>
            <a:ahLst/>
            <a:cxnLst/>
            <a:rect l="l" t="t" r="r" b="b"/>
            <a:pathLst>
              <a:path w="4057650" h="18288" fill="none" extrusionOk="0">
                <a:moveTo>
                  <a:pt x="0" y="0"/>
                </a:moveTo>
                <a:cubicBezTo>
                  <a:pt x="367148" y="-8908"/>
                  <a:pt x="517612" y="4501"/>
                  <a:pt x="757428" y="0"/>
                </a:cubicBezTo>
                <a:cubicBezTo>
                  <a:pt x="1032602" y="-7253"/>
                  <a:pt x="1110097" y="-4084"/>
                  <a:pt x="1474279" y="0"/>
                </a:cubicBezTo>
                <a:cubicBezTo>
                  <a:pt x="1838373" y="-7421"/>
                  <a:pt x="1905070" y="-3632"/>
                  <a:pt x="2191131" y="0"/>
                </a:cubicBezTo>
                <a:cubicBezTo>
                  <a:pt x="2479083" y="8044"/>
                  <a:pt x="2590278" y="-15025"/>
                  <a:pt x="2745676" y="0"/>
                </a:cubicBezTo>
                <a:cubicBezTo>
                  <a:pt x="2939709" y="9877"/>
                  <a:pt x="3136017" y="-24028"/>
                  <a:pt x="3340798" y="0"/>
                </a:cubicBezTo>
                <a:cubicBezTo>
                  <a:pt x="3577524" y="19058"/>
                  <a:pt x="3755433" y="-7221"/>
                  <a:pt x="4057650" y="0"/>
                </a:cubicBezTo>
                <a:cubicBezTo>
                  <a:pt x="4057420" y="8026"/>
                  <a:pt x="4058238" y="15039"/>
                  <a:pt x="4057650" y="18288"/>
                </a:cubicBezTo>
                <a:cubicBezTo>
                  <a:pt x="3746991" y="51472"/>
                  <a:pt x="3642040" y="-9140"/>
                  <a:pt x="3381375" y="18288"/>
                </a:cubicBezTo>
                <a:cubicBezTo>
                  <a:pt x="3142532" y="69343"/>
                  <a:pt x="2955382" y="-2590"/>
                  <a:pt x="2826830" y="18288"/>
                </a:cubicBezTo>
                <a:cubicBezTo>
                  <a:pt x="2734164" y="30636"/>
                  <a:pt x="2422331" y="17559"/>
                  <a:pt x="2272284" y="18288"/>
                </a:cubicBezTo>
                <a:cubicBezTo>
                  <a:pt x="2111408" y="24730"/>
                  <a:pt x="1888168" y="26061"/>
                  <a:pt x="1555432" y="18288"/>
                </a:cubicBezTo>
                <a:cubicBezTo>
                  <a:pt x="1389125" y="7689"/>
                  <a:pt x="1177551" y="44302"/>
                  <a:pt x="960310" y="18288"/>
                </a:cubicBezTo>
                <a:cubicBezTo>
                  <a:pt x="875922" y="-35328"/>
                  <a:pt x="323458" y="14834"/>
                  <a:pt x="0" y="18288"/>
                </a:cubicBezTo>
                <a:cubicBezTo>
                  <a:pt x="732" y="12147"/>
                  <a:pt x="1474" y="5759"/>
                  <a:pt x="0" y="0"/>
                </a:cubicBezTo>
                <a:close/>
              </a:path>
              <a:path w="4057650" h="18288" extrusionOk="0">
                <a:moveTo>
                  <a:pt x="0" y="0"/>
                </a:moveTo>
                <a:cubicBezTo>
                  <a:pt x="242151" y="36334"/>
                  <a:pt x="500401" y="29139"/>
                  <a:pt x="635698" y="0"/>
                </a:cubicBezTo>
                <a:cubicBezTo>
                  <a:pt x="783144" y="-32004"/>
                  <a:pt x="950843" y="-4485"/>
                  <a:pt x="1190244" y="0"/>
                </a:cubicBezTo>
                <a:cubicBezTo>
                  <a:pt x="1493739" y="37672"/>
                  <a:pt x="1683931" y="-5135"/>
                  <a:pt x="1947672" y="0"/>
                </a:cubicBezTo>
                <a:cubicBezTo>
                  <a:pt x="2231467" y="29157"/>
                  <a:pt x="2283780" y="-18583"/>
                  <a:pt x="2583370" y="0"/>
                </a:cubicBezTo>
                <a:cubicBezTo>
                  <a:pt x="2879743" y="13186"/>
                  <a:pt x="3001896" y="40538"/>
                  <a:pt x="3219069" y="0"/>
                </a:cubicBezTo>
                <a:cubicBezTo>
                  <a:pt x="3480307" y="-5034"/>
                  <a:pt x="3756341" y="17550"/>
                  <a:pt x="4057650" y="0"/>
                </a:cubicBezTo>
                <a:cubicBezTo>
                  <a:pt x="4056338" y="6441"/>
                  <a:pt x="4057679" y="13855"/>
                  <a:pt x="4057650" y="18288"/>
                </a:cubicBezTo>
                <a:cubicBezTo>
                  <a:pt x="3866391" y="15329"/>
                  <a:pt x="3683092" y="27213"/>
                  <a:pt x="3381375" y="18288"/>
                </a:cubicBezTo>
                <a:cubicBezTo>
                  <a:pt x="3077442" y="-31539"/>
                  <a:pt x="2959293" y="-5332"/>
                  <a:pt x="2826830" y="18288"/>
                </a:cubicBezTo>
                <a:cubicBezTo>
                  <a:pt x="2745586" y="53568"/>
                  <a:pt x="2366651" y="59392"/>
                  <a:pt x="2150555" y="18288"/>
                </a:cubicBezTo>
                <a:cubicBezTo>
                  <a:pt x="1889766" y="-17354"/>
                  <a:pt x="1744011" y="-22688"/>
                  <a:pt x="1474280" y="18288"/>
                </a:cubicBezTo>
                <a:cubicBezTo>
                  <a:pt x="1211536" y="22995"/>
                  <a:pt x="970196" y="35522"/>
                  <a:pt x="838581" y="18288"/>
                </a:cubicBezTo>
                <a:cubicBezTo>
                  <a:pt x="683899" y="-4450"/>
                  <a:pt x="224248" y="-42444"/>
                  <a:pt x="0" y="18288"/>
                </a:cubicBezTo>
                <a:cubicBezTo>
                  <a:pt x="821" y="10074"/>
                  <a:pt x="-92" y="8278"/>
                  <a:pt x="0" y="0"/>
                </a:cubicBezTo>
                <a:close/>
              </a:path>
              <a:path w="4057650" h="18288" fill="none" extrusionOk="0">
                <a:moveTo>
                  <a:pt x="0" y="0"/>
                </a:moveTo>
                <a:cubicBezTo>
                  <a:pt x="358409" y="-4652"/>
                  <a:pt x="486702" y="12101"/>
                  <a:pt x="757428" y="0"/>
                </a:cubicBezTo>
                <a:cubicBezTo>
                  <a:pt x="1022678" y="-8760"/>
                  <a:pt x="1108573" y="-4098"/>
                  <a:pt x="1474279" y="0"/>
                </a:cubicBezTo>
                <a:cubicBezTo>
                  <a:pt x="1819257" y="16644"/>
                  <a:pt x="1919656" y="-4532"/>
                  <a:pt x="2191131" y="0"/>
                </a:cubicBezTo>
                <a:cubicBezTo>
                  <a:pt x="2458468" y="10266"/>
                  <a:pt x="2618941" y="-8527"/>
                  <a:pt x="2745676" y="0"/>
                </a:cubicBezTo>
                <a:cubicBezTo>
                  <a:pt x="2931643" y="26136"/>
                  <a:pt x="3158142" y="-56944"/>
                  <a:pt x="3340798" y="0"/>
                </a:cubicBezTo>
                <a:cubicBezTo>
                  <a:pt x="3532039" y="10299"/>
                  <a:pt x="3748090" y="-3814"/>
                  <a:pt x="4057650" y="0"/>
                </a:cubicBezTo>
                <a:cubicBezTo>
                  <a:pt x="4057078" y="8167"/>
                  <a:pt x="4057287" y="15177"/>
                  <a:pt x="4057650" y="18288"/>
                </a:cubicBezTo>
                <a:cubicBezTo>
                  <a:pt x="3759943" y="49384"/>
                  <a:pt x="3655385" y="-7741"/>
                  <a:pt x="3381375" y="18288"/>
                </a:cubicBezTo>
                <a:cubicBezTo>
                  <a:pt x="3117080" y="48239"/>
                  <a:pt x="2965830" y="15751"/>
                  <a:pt x="2826830" y="18288"/>
                </a:cubicBezTo>
                <a:cubicBezTo>
                  <a:pt x="2719180" y="54573"/>
                  <a:pt x="2405341" y="28209"/>
                  <a:pt x="2272284" y="18288"/>
                </a:cubicBezTo>
                <a:cubicBezTo>
                  <a:pt x="2146521" y="42397"/>
                  <a:pt x="1920511" y="48303"/>
                  <a:pt x="1555432" y="18288"/>
                </a:cubicBezTo>
                <a:cubicBezTo>
                  <a:pt x="1341297" y="-10360"/>
                  <a:pt x="1185337" y="10858"/>
                  <a:pt x="960310" y="18288"/>
                </a:cubicBezTo>
                <a:cubicBezTo>
                  <a:pt x="797841" y="-27072"/>
                  <a:pt x="348704" y="-79830"/>
                  <a:pt x="0" y="18288"/>
                </a:cubicBezTo>
                <a:cubicBezTo>
                  <a:pt x="82" y="11116"/>
                  <a:pt x="515" y="6694"/>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47" name="Google Shape;3047;p327" descr="May be an image of 2 people and text that says 'UNIVERSITY IPPINES MANILA THE NATIONAL INSTITUTES HEALTH INSTITUTE OF HUMAN GENETICS PRESENTS THE3R TELEGENETI CANCER COUNSEL SERIES NEVER TOO YOUNG: THE IMPACT OF EARLY-ON COLORECTAL CANCER 24August 2020 Monday), 2:30PM 2PM, Zoom Webinar DENNIS SACDALAN, MD Cancer Care Center Manila ClinicalAssociate Professor, College fMedicine PETER JAMES ABAD, RN MS Genetic Counselor AssistantProfesso UP College fNursing Toreceive theing ID, register in advance: bit. ly/cancertelegenetics3 Tumulakat mrtumulak@up.ed dGenomics'"/>
          <p:cNvPicPr preferRelativeResize="0"/>
          <p:nvPr/>
        </p:nvPicPr>
        <p:blipFill rotWithShape="1">
          <a:blip r:embed="rId3">
            <a:alphaModFix/>
          </a:blip>
          <a:srcRect/>
          <a:stretch/>
        </p:blipFill>
        <p:spPr>
          <a:xfrm>
            <a:off x="473680" y="2619784"/>
            <a:ext cx="2547028" cy="3600038"/>
          </a:xfrm>
          <a:prstGeom prst="rect">
            <a:avLst/>
          </a:prstGeom>
          <a:noFill/>
          <a:ln>
            <a:noFill/>
          </a:ln>
        </p:spPr>
      </p:pic>
      <p:pic>
        <p:nvPicPr>
          <p:cNvPr id="3048" name="Google Shape;3048;p327" descr="Telegenetics Cancer Counseling: Value in Oncology Practice | Institute of  Human Genetics"/>
          <p:cNvPicPr preferRelativeResize="0"/>
          <p:nvPr/>
        </p:nvPicPr>
        <p:blipFill rotWithShape="1">
          <a:blip r:embed="rId4">
            <a:alphaModFix/>
          </a:blip>
          <a:srcRect/>
          <a:stretch/>
        </p:blipFill>
        <p:spPr>
          <a:xfrm>
            <a:off x="4397981" y="2619784"/>
            <a:ext cx="2547027" cy="3600041"/>
          </a:xfrm>
          <a:prstGeom prst="rect">
            <a:avLst/>
          </a:prstGeom>
          <a:noFill/>
          <a:ln>
            <a:noFill/>
          </a:ln>
        </p:spPr>
      </p:pic>
      <p:pic>
        <p:nvPicPr>
          <p:cNvPr id="3049" name="Google Shape;3049;p327" descr="May be an image of 3 people, hair and text that says 'UNIVERSITY PHILIPPINES MANILA THE NATIONAL INSTITUTES OF HEALTH INSTITUTE OF HUMAN GENETICS PRESENTS TE UNLOCKING THE GENETIC KEY TO RETINOBLASTOMA: SAVING LIVES AND SAVING SIGHT 21 September 2020 (oay), 12:30PM 2PM, Via Zoom Webinar To receive the meeting ID, egister advance: bit.ly/cancertelegenetics4 For please email Dr. Ma-am Tumulak at mrtumulak@up.edu.ph GARY JOHN MERCADO, MD Head, Oncology Ophthalmology, PGH Clinical Associate Professor, Collegie College ANA PATRICIA ALCASABAS, MD Head, Division Pediatric Hematology Oncol logy, PGH Associate Clinical Professor, College Medicine MA-AM JOY TUMULAK, MD MS Genetic Clinical UP College Medicine Thissspoed Clinical Genetics Genomics Counseling areServicesInc CGGCCS'"/>
          <p:cNvPicPr preferRelativeResize="0"/>
          <p:nvPr/>
        </p:nvPicPr>
        <p:blipFill rotWithShape="1">
          <a:blip r:embed="rId5">
            <a:alphaModFix/>
          </a:blip>
          <a:srcRect/>
          <a:stretch/>
        </p:blipFill>
        <p:spPr>
          <a:xfrm>
            <a:off x="8141208" y="3422711"/>
            <a:ext cx="2818637" cy="1994187"/>
          </a:xfrm>
          <a:prstGeom prst="rect">
            <a:avLst/>
          </a:prstGeom>
          <a:noFill/>
          <a:ln>
            <a:noFill/>
          </a:ln>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3"/>
        <p:cNvGrpSpPr/>
        <p:nvPr/>
      </p:nvGrpSpPr>
      <p:grpSpPr>
        <a:xfrm>
          <a:off x="0" y="0"/>
          <a:ext cx="0" cy="0"/>
          <a:chOff x="0" y="0"/>
          <a:chExt cx="0" cy="0"/>
        </a:xfrm>
      </p:grpSpPr>
      <p:sp>
        <p:nvSpPr>
          <p:cNvPr id="3054" name="Google Shape;3054;p328"/>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55" name="Google Shape;3055;p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b="1"/>
              <a:t>The MS Genetic Counseling program as a formal training in genetics and counseling</a:t>
            </a:r>
            <a:endParaRPr/>
          </a:p>
        </p:txBody>
      </p:sp>
      <p:sp>
        <p:nvSpPr>
          <p:cNvPr id="3056" name="Google Shape;3056;p328"/>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57" name="Google Shape;3057;p328"/>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It is a two-year program that is key in implementing and expanding genetic counseling services in the country.</a:t>
            </a:r>
            <a:endParaRPr/>
          </a:p>
          <a:p>
            <a:pPr marL="228600" lvl="0" indent="-228600" algn="l" rtl="0">
              <a:lnSpc>
                <a:spcPct val="90000"/>
              </a:lnSpc>
              <a:spcBef>
                <a:spcPts val="1000"/>
              </a:spcBef>
              <a:spcAft>
                <a:spcPts val="0"/>
              </a:spcAft>
              <a:buClr>
                <a:schemeClr val="dk1"/>
              </a:buClr>
              <a:buSzPts val="2400"/>
              <a:buChar char="•"/>
            </a:pPr>
            <a:r>
              <a:rPr lang="en-US" sz="2400"/>
              <a:t>Many of its graduates are nurses</a:t>
            </a:r>
            <a:endParaRPr/>
          </a:p>
          <a:p>
            <a:pPr marL="228600" lvl="0" indent="-228600" algn="l" rtl="0">
              <a:lnSpc>
                <a:spcPct val="90000"/>
              </a:lnSpc>
              <a:spcBef>
                <a:spcPts val="1000"/>
              </a:spcBef>
              <a:spcAft>
                <a:spcPts val="0"/>
              </a:spcAft>
              <a:buClr>
                <a:schemeClr val="dk1"/>
              </a:buClr>
              <a:buSzPts val="2400"/>
              <a:buChar char="•"/>
            </a:pPr>
            <a:r>
              <a:rPr lang="en-US" sz="2400"/>
              <a:t>There are currently very few clinical geneticists in the country and the graduates of the MSGC program are crucial to meet the increasing patient and healthcare provider demands.</a:t>
            </a:r>
            <a:endParaRPr/>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131"/>
          <p:cNvSpPr/>
          <p:nvPr/>
        </p:nvSpPr>
        <p:spPr>
          <a:xfrm>
            <a:off x="1991544" y="1692632"/>
            <a:ext cx="4968600" cy="2160300"/>
          </a:xfrm>
          <a:prstGeom prst="downArrowCallout">
            <a:avLst>
              <a:gd name="adj1" fmla="val 25000"/>
              <a:gd name="adj2" fmla="val 25000"/>
              <a:gd name="adj3" fmla="val 25000"/>
              <a:gd name="adj4" fmla="val 6497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177800" marR="0" lvl="0" indent="0" algn="ctr" rtl="0">
              <a:spcBef>
                <a:spcPts val="0"/>
              </a:spcBef>
              <a:spcAft>
                <a:spcPts val="0"/>
              </a:spcAft>
              <a:buNone/>
            </a:pPr>
            <a:r>
              <a:rPr lang="en-US" sz="3200" b="1">
                <a:solidFill>
                  <a:srgbClr val="4F6128"/>
                </a:solidFill>
                <a:latin typeface="Arial"/>
                <a:ea typeface="Arial"/>
                <a:cs typeface="Arial"/>
                <a:sym typeface="Arial"/>
              </a:rPr>
              <a:t>LEARNING  PARADIGM</a:t>
            </a:r>
            <a:endParaRPr/>
          </a:p>
        </p:txBody>
      </p:sp>
      <p:pic>
        <p:nvPicPr>
          <p:cNvPr id="891" name="Google Shape;891;p131" descr="Here and Now (Boston) - Wikipedia"/>
          <p:cNvPicPr preferRelativeResize="0"/>
          <p:nvPr/>
        </p:nvPicPr>
        <p:blipFill rotWithShape="1">
          <a:blip r:embed="rId3">
            <a:alphaModFix/>
          </a:blip>
          <a:srcRect/>
          <a:stretch/>
        </p:blipFill>
        <p:spPr>
          <a:xfrm>
            <a:off x="2711624" y="3883934"/>
            <a:ext cx="4248472" cy="1584176"/>
          </a:xfrm>
          <a:prstGeom prst="rect">
            <a:avLst/>
          </a:prstGeom>
          <a:noFill/>
          <a:ln w="28575" cap="flat" cmpd="sng">
            <a:solidFill>
              <a:srgbClr val="C00000"/>
            </a:solidFill>
            <a:prstDash val="solid"/>
            <a:round/>
            <a:headEnd type="none" w="sm" len="sm"/>
            <a:tailEnd type="none" w="sm" len="sm"/>
          </a:ln>
        </p:spPr>
      </p:pic>
      <p:pic>
        <p:nvPicPr>
          <p:cNvPr id="892" name="Google Shape;892;p131"/>
          <p:cNvPicPr preferRelativeResize="0"/>
          <p:nvPr/>
        </p:nvPicPr>
        <p:blipFill rotWithShape="1">
          <a:blip r:embed="rId4">
            <a:alphaModFix/>
          </a:blip>
          <a:srcRect/>
          <a:stretch/>
        </p:blipFill>
        <p:spPr>
          <a:xfrm>
            <a:off x="7608168" y="2510831"/>
            <a:ext cx="3990975" cy="2266950"/>
          </a:xfrm>
          <a:prstGeom prst="rect">
            <a:avLst/>
          </a:prstGeom>
          <a:noFill/>
          <a:ln>
            <a:noFill/>
          </a:ln>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Shape 3061"/>
        <p:cNvGrpSpPr/>
        <p:nvPr/>
      </p:nvGrpSpPr>
      <p:grpSpPr>
        <a:xfrm>
          <a:off x="0" y="0"/>
          <a:ext cx="0" cy="0"/>
          <a:chOff x="0" y="0"/>
          <a:chExt cx="0" cy="0"/>
        </a:xfrm>
      </p:grpSpPr>
      <p:sp>
        <p:nvSpPr>
          <p:cNvPr id="3062" name="Google Shape;3062;p329"/>
          <p:cNvSpPr txBox="1">
            <a:spLocks noGrp="1"/>
          </p:cNvSpPr>
          <p:nvPr>
            <p:ph type="body" idx="4294967295"/>
          </p:nvPr>
        </p:nvSpPr>
        <p:spPr>
          <a:xfrm>
            <a:off x="1060449" y="1402061"/>
            <a:ext cx="10830900" cy="297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700"/>
              <a:buNone/>
            </a:pPr>
            <a:r>
              <a:rPr lang="en-US" sz="2700"/>
              <a:t>To date, there are 72 students in the Philippines. It is the 11</a:t>
            </a:r>
            <a:r>
              <a:rPr lang="en-US" sz="2700" baseline="30000"/>
              <a:t>th</a:t>
            </a:r>
            <a:r>
              <a:rPr lang="en-US" sz="2700"/>
              <a:t> year of offering; 14 have graduated</a:t>
            </a:r>
            <a:endParaRPr/>
          </a:p>
        </p:txBody>
      </p:sp>
      <p:pic>
        <p:nvPicPr>
          <p:cNvPr id="3063" name="Google Shape;3063;p329" descr="IMG_9592"/>
          <p:cNvPicPr preferRelativeResize="0"/>
          <p:nvPr/>
        </p:nvPicPr>
        <p:blipFill rotWithShape="1">
          <a:blip r:embed="rId3">
            <a:alphaModFix/>
          </a:blip>
          <a:srcRect/>
          <a:stretch/>
        </p:blipFill>
        <p:spPr>
          <a:xfrm>
            <a:off x="3031793" y="2638055"/>
            <a:ext cx="4545807" cy="2025254"/>
          </a:xfrm>
          <a:prstGeom prst="rect">
            <a:avLst/>
          </a:prstGeom>
          <a:noFill/>
          <a:ln>
            <a:noFill/>
          </a:ln>
        </p:spPr>
      </p:pic>
      <p:sp>
        <p:nvSpPr>
          <p:cNvPr id="3064" name="Google Shape;3064;p329"/>
          <p:cNvSpPr txBox="1"/>
          <p:nvPr/>
        </p:nvSpPr>
        <p:spPr>
          <a:xfrm>
            <a:off x="2028032" y="286726"/>
            <a:ext cx="8229600" cy="99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a:solidFill>
                  <a:schemeClr val="dk1"/>
                </a:solidFill>
                <a:latin typeface="Calibri"/>
                <a:ea typeface="Calibri"/>
                <a:cs typeface="Calibri"/>
                <a:sym typeface="Calibri"/>
              </a:rPr>
              <a:t>MS Genetic Counseling</a:t>
            </a:r>
            <a:endParaRPr/>
          </a:p>
        </p:txBody>
      </p:sp>
      <p:pic>
        <p:nvPicPr>
          <p:cNvPr id="3065" name="Google Shape;3065;p329"/>
          <p:cNvPicPr preferRelativeResize="0"/>
          <p:nvPr/>
        </p:nvPicPr>
        <p:blipFill rotWithShape="1">
          <a:blip r:embed="rId4">
            <a:alphaModFix/>
          </a:blip>
          <a:srcRect/>
          <a:stretch/>
        </p:blipFill>
        <p:spPr>
          <a:xfrm>
            <a:off x="9093757" y="5455483"/>
            <a:ext cx="477548" cy="477548"/>
          </a:xfrm>
          <a:prstGeom prst="rect">
            <a:avLst/>
          </a:prstGeom>
          <a:noFill/>
          <a:ln>
            <a:noFill/>
          </a:ln>
        </p:spPr>
      </p:pic>
      <p:pic>
        <p:nvPicPr>
          <p:cNvPr id="3066" name="Google Shape;3066;p329"/>
          <p:cNvPicPr preferRelativeResize="0"/>
          <p:nvPr/>
        </p:nvPicPr>
        <p:blipFill rotWithShape="1">
          <a:blip r:embed="rId5">
            <a:alphaModFix/>
          </a:blip>
          <a:srcRect/>
          <a:stretch/>
        </p:blipFill>
        <p:spPr>
          <a:xfrm>
            <a:off x="9730486" y="5489210"/>
            <a:ext cx="580554" cy="410093"/>
          </a:xfrm>
          <a:prstGeom prst="rect">
            <a:avLst/>
          </a:prstGeom>
          <a:noFill/>
          <a:ln>
            <a:noFill/>
          </a:ln>
        </p:spPr>
      </p:pic>
      <p:pic>
        <p:nvPicPr>
          <p:cNvPr id="3067" name="Google Shape;3067;p329"/>
          <p:cNvPicPr preferRelativeResize="0"/>
          <p:nvPr/>
        </p:nvPicPr>
        <p:blipFill rotWithShape="1">
          <a:blip r:embed="rId6">
            <a:alphaModFix/>
          </a:blip>
          <a:srcRect/>
          <a:stretch/>
        </p:blipFill>
        <p:spPr>
          <a:xfrm>
            <a:off x="69705" y="4151427"/>
            <a:ext cx="6887735" cy="2323310"/>
          </a:xfrm>
          <a:prstGeom prst="rect">
            <a:avLst/>
          </a:prstGeom>
          <a:noFill/>
          <a:ln>
            <a:noFill/>
          </a:ln>
        </p:spPr>
      </p:pic>
      <p:pic>
        <p:nvPicPr>
          <p:cNvPr id="3068" name="Google Shape;3068;p329"/>
          <p:cNvPicPr preferRelativeResize="0"/>
          <p:nvPr/>
        </p:nvPicPr>
        <p:blipFill rotWithShape="1">
          <a:blip r:embed="rId7">
            <a:alphaModFix/>
          </a:blip>
          <a:srcRect/>
          <a:stretch/>
        </p:blipFill>
        <p:spPr>
          <a:xfrm>
            <a:off x="6820100" y="4151428"/>
            <a:ext cx="5392931" cy="187639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Shape 3072"/>
        <p:cNvGrpSpPr/>
        <p:nvPr/>
      </p:nvGrpSpPr>
      <p:grpSpPr>
        <a:xfrm>
          <a:off x="0" y="0"/>
          <a:ext cx="0" cy="0"/>
          <a:chOff x="0" y="0"/>
          <a:chExt cx="0" cy="0"/>
        </a:xfrm>
      </p:grpSpPr>
      <p:sp>
        <p:nvSpPr>
          <p:cNvPr id="3073" name="Google Shape;3073;p330"/>
          <p:cNvSpPr txBox="1">
            <a:spLocks noGrp="1"/>
          </p:cNvSpPr>
          <p:nvPr>
            <p:ph type="body" idx="4294967295"/>
          </p:nvPr>
        </p:nvSpPr>
        <p:spPr>
          <a:xfrm>
            <a:off x="1060449" y="1402061"/>
            <a:ext cx="10830900" cy="297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700"/>
              <a:buNone/>
            </a:pPr>
            <a:r>
              <a:rPr lang="en-US" sz="2700"/>
              <a:t>To date, there are 72 students in the Philippines. It is the 11</a:t>
            </a:r>
            <a:r>
              <a:rPr lang="en-US" sz="2700" baseline="30000"/>
              <a:t>th</a:t>
            </a:r>
            <a:r>
              <a:rPr lang="en-US" sz="2700"/>
              <a:t> year of offering; 14 have graduated</a:t>
            </a:r>
            <a:endParaRPr/>
          </a:p>
        </p:txBody>
      </p:sp>
      <p:pic>
        <p:nvPicPr>
          <p:cNvPr id="3074" name="Google Shape;3074;p330" descr="IMG_9592"/>
          <p:cNvPicPr preferRelativeResize="0"/>
          <p:nvPr/>
        </p:nvPicPr>
        <p:blipFill rotWithShape="1">
          <a:blip r:embed="rId3">
            <a:alphaModFix/>
          </a:blip>
          <a:srcRect/>
          <a:stretch/>
        </p:blipFill>
        <p:spPr>
          <a:xfrm>
            <a:off x="6691893" y="2128655"/>
            <a:ext cx="4545807" cy="2025254"/>
          </a:xfrm>
          <a:prstGeom prst="rect">
            <a:avLst/>
          </a:prstGeom>
          <a:noFill/>
          <a:ln>
            <a:noFill/>
          </a:ln>
        </p:spPr>
      </p:pic>
      <p:sp>
        <p:nvSpPr>
          <p:cNvPr id="3075" name="Google Shape;3075;p330"/>
          <p:cNvSpPr txBox="1"/>
          <p:nvPr/>
        </p:nvSpPr>
        <p:spPr>
          <a:xfrm>
            <a:off x="2028032" y="286726"/>
            <a:ext cx="8229600" cy="99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a:solidFill>
                  <a:schemeClr val="dk1"/>
                </a:solidFill>
                <a:latin typeface="Calibri"/>
                <a:ea typeface="Calibri"/>
                <a:cs typeface="Calibri"/>
                <a:sym typeface="Calibri"/>
              </a:rPr>
              <a:t>MS Genetic Counseling</a:t>
            </a:r>
            <a:endParaRPr/>
          </a:p>
        </p:txBody>
      </p:sp>
      <p:pic>
        <p:nvPicPr>
          <p:cNvPr id="3076" name="Google Shape;3076;p330"/>
          <p:cNvPicPr preferRelativeResize="0"/>
          <p:nvPr/>
        </p:nvPicPr>
        <p:blipFill rotWithShape="1">
          <a:blip r:embed="rId4">
            <a:alphaModFix/>
          </a:blip>
          <a:srcRect/>
          <a:stretch/>
        </p:blipFill>
        <p:spPr>
          <a:xfrm>
            <a:off x="9093757" y="5455483"/>
            <a:ext cx="477548" cy="477548"/>
          </a:xfrm>
          <a:prstGeom prst="rect">
            <a:avLst/>
          </a:prstGeom>
          <a:noFill/>
          <a:ln>
            <a:noFill/>
          </a:ln>
        </p:spPr>
      </p:pic>
      <p:pic>
        <p:nvPicPr>
          <p:cNvPr id="3077" name="Google Shape;3077;p330"/>
          <p:cNvPicPr preferRelativeResize="0"/>
          <p:nvPr/>
        </p:nvPicPr>
        <p:blipFill rotWithShape="1">
          <a:blip r:embed="rId5">
            <a:alphaModFix/>
          </a:blip>
          <a:srcRect/>
          <a:stretch/>
        </p:blipFill>
        <p:spPr>
          <a:xfrm>
            <a:off x="9730486" y="5489210"/>
            <a:ext cx="580554" cy="410093"/>
          </a:xfrm>
          <a:prstGeom prst="rect">
            <a:avLst/>
          </a:prstGeom>
          <a:noFill/>
          <a:ln>
            <a:noFill/>
          </a:ln>
        </p:spPr>
      </p:pic>
      <p:pic>
        <p:nvPicPr>
          <p:cNvPr id="3078" name="Google Shape;3078;p330"/>
          <p:cNvPicPr preferRelativeResize="0"/>
          <p:nvPr/>
        </p:nvPicPr>
        <p:blipFill rotWithShape="1">
          <a:blip r:embed="rId6">
            <a:alphaModFix/>
          </a:blip>
          <a:srcRect/>
          <a:stretch/>
        </p:blipFill>
        <p:spPr>
          <a:xfrm>
            <a:off x="369749" y="3622825"/>
            <a:ext cx="6004125" cy="3037875"/>
          </a:xfrm>
          <a:prstGeom prst="rect">
            <a:avLst/>
          </a:prstGeom>
          <a:noFill/>
          <a:ln>
            <a:noFill/>
          </a:ln>
        </p:spPr>
      </p:pic>
      <p:pic>
        <p:nvPicPr>
          <p:cNvPr id="3079" name="Google Shape;3079;p330"/>
          <p:cNvPicPr preferRelativeResize="0"/>
          <p:nvPr/>
        </p:nvPicPr>
        <p:blipFill rotWithShape="1">
          <a:blip r:embed="rId7">
            <a:alphaModFix/>
          </a:blip>
          <a:srcRect/>
          <a:stretch/>
        </p:blipFill>
        <p:spPr>
          <a:xfrm>
            <a:off x="6449320" y="4607200"/>
            <a:ext cx="5766416" cy="2006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83"/>
        <p:cNvGrpSpPr/>
        <p:nvPr/>
      </p:nvGrpSpPr>
      <p:grpSpPr>
        <a:xfrm>
          <a:off x="0" y="0"/>
          <a:ext cx="0" cy="0"/>
          <a:chOff x="0" y="0"/>
          <a:chExt cx="0" cy="0"/>
        </a:xfrm>
      </p:grpSpPr>
      <p:sp>
        <p:nvSpPr>
          <p:cNvPr id="3084" name="Google Shape;3084;p33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85" name="Google Shape;3085;p331"/>
          <p:cNvSpPr/>
          <p:nvPr/>
        </p:nvSpPr>
        <p:spPr>
          <a:xfrm>
            <a:off x="111442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w="9525" cap="flat" cmpd="sng">
            <a:solidFill>
              <a:srgbClr val="EFEFEF"/>
            </a:solidFill>
            <a:prstDash val="solid"/>
            <a:miter lim="800000"/>
            <a:headEnd type="none" w="sm" len="sm"/>
            <a:tailEnd type="none" w="sm" len="sm"/>
          </a:ln>
          <a:effectLst>
            <a:outerShdw blurRad="139700" sx="102000" sy="102000" algn="ctr" rotWithShape="0">
              <a:srgbClr val="D8D8D8">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86" name="Google Shape;3086;p331"/>
          <p:cNvSpPr/>
          <p:nvPr/>
        </p:nvSpPr>
        <p:spPr>
          <a:xfrm>
            <a:off x="112166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087" name="Google Shape;3087;p331"/>
          <p:cNvSpPr txBox="1">
            <a:spLocks noGrp="1"/>
          </p:cNvSpPr>
          <p:nvPr>
            <p:ph type="title"/>
          </p:nvPr>
        </p:nvSpPr>
        <p:spPr>
          <a:xfrm>
            <a:off x="1524003" y="1999615"/>
            <a:ext cx="9144000" cy="2763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300"/>
              <a:buFont typeface="Calibri"/>
              <a:buNone/>
            </a:pPr>
            <a:r>
              <a:rPr lang="en-US" sz="6300" b="1">
                <a:solidFill>
                  <a:schemeClr val="dk1"/>
                </a:solidFill>
                <a:latin typeface="Calibri"/>
                <a:ea typeface="Calibri"/>
                <a:cs typeface="Calibri"/>
                <a:sym typeface="Calibri"/>
              </a:rPr>
              <a:t>Issues and Challenges</a:t>
            </a:r>
            <a:endParaRPr/>
          </a:p>
        </p:txBody>
      </p:sp>
      <p:sp>
        <p:nvSpPr>
          <p:cNvPr id="3088" name="Google Shape;3088;p331"/>
          <p:cNvSpPr/>
          <p:nvPr/>
        </p:nvSpPr>
        <p:spPr>
          <a:xfrm>
            <a:off x="3718560" y="5524786"/>
            <a:ext cx="4754700" cy="2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2"/>
        <p:cNvGrpSpPr/>
        <p:nvPr/>
      </p:nvGrpSpPr>
      <p:grpSpPr>
        <a:xfrm>
          <a:off x="0" y="0"/>
          <a:ext cx="0" cy="0"/>
          <a:chOff x="0" y="0"/>
          <a:chExt cx="0" cy="0"/>
        </a:xfrm>
      </p:grpSpPr>
      <p:sp>
        <p:nvSpPr>
          <p:cNvPr id="3093" name="Google Shape;3093;p332"/>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4" name="Google Shape;3094;p3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US" sz="3300" b="1"/>
              <a:t>Issues and challenges mirrors the obstacles in genomics medicine in developing countries</a:t>
            </a:r>
            <a:endParaRPr sz="3300" b="1"/>
          </a:p>
        </p:txBody>
      </p:sp>
      <p:sp>
        <p:nvSpPr>
          <p:cNvPr id="3095" name="Google Shape;3095;p332"/>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6" name="Google Shape;3096;p332"/>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lnSpcReduction="20000"/>
          </a:bodyPr>
          <a:lstStyle/>
          <a:p>
            <a:pPr marL="514350" lvl="0" indent="-514350" algn="l" rtl="0">
              <a:lnSpc>
                <a:spcPct val="90000"/>
              </a:lnSpc>
              <a:spcBef>
                <a:spcPts val="0"/>
              </a:spcBef>
              <a:spcAft>
                <a:spcPts val="0"/>
              </a:spcAft>
              <a:buClr>
                <a:schemeClr val="dk1"/>
              </a:buClr>
              <a:buSzPts val="2400"/>
              <a:buFont typeface="Calibri"/>
              <a:buAutoNum type="arabicPeriod"/>
            </a:pPr>
            <a:r>
              <a:rPr lang="en-US" sz="2400"/>
              <a:t>There is less priority given to genetics and genomics by the government despite the potential contributions of “omics” technologies in the prevention and control of the current disease burden.</a:t>
            </a:r>
            <a:endParaRPr/>
          </a:p>
          <a:p>
            <a:pPr marL="514350" lvl="0" indent="-514350" algn="l" rtl="0">
              <a:lnSpc>
                <a:spcPct val="90000"/>
              </a:lnSpc>
              <a:spcBef>
                <a:spcPts val="1000"/>
              </a:spcBef>
              <a:spcAft>
                <a:spcPts val="0"/>
              </a:spcAft>
              <a:buClr>
                <a:schemeClr val="dk1"/>
              </a:buClr>
              <a:buSzPts val="2400"/>
              <a:buFont typeface="Calibri"/>
              <a:buAutoNum type="arabicPeriod"/>
            </a:pPr>
            <a:r>
              <a:rPr lang="en-US" sz="2400"/>
              <a:t>There is a need to capacitate the current health workforce in integrating genetics and genomics in health service delivery.</a:t>
            </a:r>
            <a:endParaRPr/>
          </a:p>
          <a:p>
            <a:pPr marL="514350" lvl="0" indent="-514350" algn="l" rtl="0">
              <a:lnSpc>
                <a:spcPct val="90000"/>
              </a:lnSpc>
              <a:spcBef>
                <a:spcPts val="1000"/>
              </a:spcBef>
              <a:spcAft>
                <a:spcPts val="0"/>
              </a:spcAft>
              <a:buClr>
                <a:schemeClr val="dk1"/>
              </a:buClr>
              <a:buSzPts val="2400"/>
              <a:buFont typeface="Calibri"/>
              <a:buAutoNum type="arabicPeriod"/>
            </a:pPr>
            <a:r>
              <a:rPr lang="en-US" sz="2400"/>
              <a:t>Locally relevant practice guidelines in genetics and genomics are much needed.</a:t>
            </a:r>
            <a:endParaRPr/>
          </a:p>
          <a:p>
            <a:pPr marL="514350" lvl="0" indent="-514350" algn="l" rtl="0">
              <a:lnSpc>
                <a:spcPct val="90000"/>
              </a:lnSpc>
              <a:spcBef>
                <a:spcPts val="1000"/>
              </a:spcBef>
              <a:spcAft>
                <a:spcPts val="0"/>
              </a:spcAft>
              <a:buClr>
                <a:schemeClr val="dk1"/>
              </a:buClr>
              <a:buSzPts val="2400"/>
              <a:buFont typeface="Calibri"/>
              <a:buAutoNum type="arabicPeriod"/>
            </a:pPr>
            <a:r>
              <a:rPr lang="en-US" sz="2400"/>
              <a:t>Absence of an organization that advocates for the professional development and certification of nurses involved in genetics.</a:t>
            </a:r>
            <a:endParaRPr/>
          </a:p>
          <a:p>
            <a:pPr marL="514350" lvl="0" indent="-361950" algn="l" rtl="0">
              <a:lnSpc>
                <a:spcPct val="90000"/>
              </a:lnSpc>
              <a:spcBef>
                <a:spcPts val="1000"/>
              </a:spcBef>
              <a:spcAft>
                <a:spcPts val="0"/>
              </a:spcAft>
              <a:buClr>
                <a:schemeClr val="dk1"/>
              </a:buClr>
              <a:buSzPts val="2400"/>
              <a:buFont typeface="Calibri"/>
              <a:buNone/>
            </a:pPr>
            <a:endParaRPr sz="2400"/>
          </a:p>
          <a:p>
            <a:pPr marL="514350" lvl="0" indent="-361950" algn="l" rtl="0">
              <a:lnSpc>
                <a:spcPct val="90000"/>
              </a:lnSpc>
              <a:spcBef>
                <a:spcPts val="1000"/>
              </a:spcBef>
              <a:spcAft>
                <a:spcPts val="0"/>
              </a:spcAft>
              <a:buClr>
                <a:schemeClr val="dk1"/>
              </a:buClr>
              <a:buSzPts val="2400"/>
              <a:buFont typeface="Calibri"/>
              <a:buNone/>
            </a:pPr>
            <a:endParaRPr sz="2400"/>
          </a:p>
          <a:p>
            <a:pPr marL="514350" lvl="0" indent="-361950" algn="l" rtl="0">
              <a:lnSpc>
                <a:spcPct val="90000"/>
              </a:lnSpc>
              <a:spcBef>
                <a:spcPts val="1000"/>
              </a:spcBef>
              <a:spcAft>
                <a:spcPts val="0"/>
              </a:spcAft>
              <a:buClr>
                <a:schemeClr val="dk1"/>
              </a:buClr>
              <a:buSzPts val="2400"/>
              <a:buFont typeface="Calibri"/>
              <a:buNone/>
            </a:pPr>
            <a:endParaRPr sz="2400"/>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0"/>
        <p:cNvGrpSpPr/>
        <p:nvPr/>
      </p:nvGrpSpPr>
      <p:grpSpPr>
        <a:xfrm>
          <a:off x="0" y="0"/>
          <a:ext cx="0" cy="0"/>
          <a:chOff x="0" y="0"/>
          <a:chExt cx="0" cy="0"/>
        </a:xfrm>
      </p:grpSpPr>
      <p:sp>
        <p:nvSpPr>
          <p:cNvPr id="3101" name="Google Shape;3101;p33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2" name="Google Shape;3102;p333"/>
          <p:cNvSpPr/>
          <p:nvPr/>
        </p:nvSpPr>
        <p:spPr>
          <a:xfrm>
            <a:off x="111442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w="9525" cap="flat" cmpd="sng">
            <a:solidFill>
              <a:srgbClr val="EFEFEF"/>
            </a:solidFill>
            <a:prstDash val="solid"/>
            <a:miter lim="800000"/>
            <a:headEnd type="none" w="sm" len="sm"/>
            <a:tailEnd type="none" w="sm" len="sm"/>
          </a:ln>
          <a:effectLst>
            <a:outerShdw blurRad="139700" sx="102000" sy="102000" algn="ctr" rotWithShape="0">
              <a:srgbClr val="D8D8D8">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03" name="Google Shape;3103;p333"/>
          <p:cNvSpPr/>
          <p:nvPr/>
        </p:nvSpPr>
        <p:spPr>
          <a:xfrm>
            <a:off x="1121664" y="0"/>
            <a:ext cx="9963150" cy="6858000"/>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04" name="Google Shape;3104;p333"/>
          <p:cNvSpPr txBox="1">
            <a:spLocks noGrp="1"/>
          </p:cNvSpPr>
          <p:nvPr>
            <p:ph type="title"/>
          </p:nvPr>
        </p:nvSpPr>
        <p:spPr>
          <a:xfrm>
            <a:off x="1524003" y="1999615"/>
            <a:ext cx="9144000" cy="2763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300"/>
              <a:buFont typeface="Calibri"/>
              <a:buNone/>
            </a:pPr>
            <a:r>
              <a:rPr lang="en-US" sz="6300" b="1">
                <a:solidFill>
                  <a:schemeClr val="dk1"/>
                </a:solidFill>
                <a:latin typeface="Calibri"/>
                <a:ea typeface="Calibri"/>
                <a:cs typeface="Calibri"/>
                <a:sym typeface="Calibri"/>
              </a:rPr>
              <a:t>Conclusion</a:t>
            </a:r>
            <a:endParaRPr/>
          </a:p>
        </p:txBody>
      </p:sp>
      <p:sp>
        <p:nvSpPr>
          <p:cNvPr id="3105" name="Google Shape;3105;p333"/>
          <p:cNvSpPr/>
          <p:nvPr/>
        </p:nvSpPr>
        <p:spPr>
          <a:xfrm>
            <a:off x="3718560" y="5524786"/>
            <a:ext cx="4754700" cy="2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9"/>
        <p:cNvGrpSpPr/>
        <p:nvPr/>
      </p:nvGrpSpPr>
      <p:grpSpPr>
        <a:xfrm>
          <a:off x="0" y="0"/>
          <a:ext cx="0" cy="0"/>
          <a:chOff x="0" y="0"/>
          <a:chExt cx="0" cy="0"/>
        </a:xfrm>
      </p:grpSpPr>
      <p:sp>
        <p:nvSpPr>
          <p:cNvPr id="3110" name="Google Shape;3110;p334"/>
          <p:cNvSpPr/>
          <p:nvPr/>
        </p:nvSpPr>
        <p:spPr>
          <a:xfrm>
            <a:off x="0" y="0"/>
            <a:ext cx="12188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1" name="Google Shape;3111;p3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700"/>
              <a:buFont typeface="Calibri"/>
              <a:buNone/>
            </a:pPr>
            <a:r>
              <a:rPr lang="en-US" sz="4700" b="1"/>
              <a:t>Conclusion</a:t>
            </a:r>
            <a:endParaRPr/>
          </a:p>
        </p:txBody>
      </p:sp>
      <p:sp>
        <p:nvSpPr>
          <p:cNvPr id="3112" name="Google Shape;3112;p334"/>
          <p:cNvSpPr/>
          <p:nvPr/>
        </p:nvSpPr>
        <p:spPr>
          <a:xfrm>
            <a:off x="669036" y="1677373"/>
            <a:ext cx="10847144" cy="18288"/>
          </a:xfrm>
          <a:custGeom>
            <a:avLst/>
            <a:gdLst/>
            <a:ahLst/>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3" name="Google Shape;3113;p334"/>
          <p:cNvSpPr txBox="1">
            <a:spLocks noGrp="1"/>
          </p:cNvSpPr>
          <p:nvPr>
            <p:ph type="body" idx="1"/>
          </p:nvPr>
        </p:nvSpPr>
        <p:spPr>
          <a:xfrm>
            <a:off x="838200" y="1929384"/>
            <a:ext cx="10515600" cy="425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a:t>Despite being a developing country, the Philippines has, in the past years, harnessed the use of genetics and genomics to address population needs. </a:t>
            </a:r>
            <a:endParaRPr/>
          </a:p>
          <a:p>
            <a:pPr marL="228600" lvl="0" indent="-228600" algn="l" rtl="0">
              <a:lnSpc>
                <a:spcPct val="90000"/>
              </a:lnSpc>
              <a:spcBef>
                <a:spcPts val="1000"/>
              </a:spcBef>
              <a:spcAft>
                <a:spcPts val="0"/>
              </a:spcAft>
              <a:buClr>
                <a:schemeClr val="dk1"/>
              </a:buClr>
              <a:buSzPts val="2400"/>
              <a:buChar char="•"/>
            </a:pPr>
            <a:r>
              <a:rPr lang="en-US" sz="2400"/>
              <a:t>Genetics services in other specialty areas such as in oncology are also slowly being developed and integrated. </a:t>
            </a:r>
            <a:endParaRPr/>
          </a:p>
          <a:p>
            <a:pPr marL="228600" lvl="0" indent="-228600" algn="l" rtl="0">
              <a:lnSpc>
                <a:spcPct val="90000"/>
              </a:lnSpc>
              <a:spcBef>
                <a:spcPts val="1000"/>
              </a:spcBef>
              <a:spcAft>
                <a:spcPts val="0"/>
              </a:spcAft>
              <a:buClr>
                <a:schemeClr val="dk1"/>
              </a:buClr>
              <a:buSzPts val="2400"/>
              <a:buChar char="•"/>
            </a:pPr>
            <a:r>
              <a:rPr lang="en-US" sz="2400"/>
              <a:t>The nursing workforce needs to keep abreast with these developments and continuously look for opportunities and initiate strategies to ensure that nurses are prepared to integrate genetics and genomics in their practice. </a:t>
            </a:r>
            <a:endParaRPr/>
          </a:p>
          <a:p>
            <a:pPr marL="228600" lvl="0" indent="-228600" algn="l" rtl="0">
              <a:lnSpc>
                <a:spcPct val="90000"/>
              </a:lnSpc>
              <a:spcBef>
                <a:spcPts val="1000"/>
              </a:spcBef>
              <a:spcAft>
                <a:spcPts val="0"/>
              </a:spcAft>
              <a:buClr>
                <a:schemeClr val="dk1"/>
              </a:buClr>
              <a:buSzPts val="2400"/>
              <a:buChar char="•"/>
            </a:pPr>
            <a:r>
              <a:rPr lang="en-US" sz="2400"/>
              <a:t>There are several issues and challenges, but these can be addressed strategically.</a:t>
            </a:r>
            <a:endParaRPr/>
          </a:p>
          <a:p>
            <a:pPr marL="228600" lvl="0" indent="-76200" algn="l" rtl="0">
              <a:lnSpc>
                <a:spcPct val="90000"/>
              </a:lnSpc>
              <a:spcBef>
                <a:spcPts val="1000"/>
              </a:spcBef>
              <a:spcAft>
                <a:spcPts val="0"/>
              </a:spcAft>
              <a:buClr>
                <a:schemeClr val="dk1"/>
              </a:buClr>
              <a:buSzPts val="2400"/>
              <a:buNone/>
            </a:pPr>
            <a:endParaRPr sz="240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17"/>
        <p:cNvGrpSpPr/>
        <p:nvPr/>
      </p:nvGrpSpPr>
      <p:grpSpPr>
        <a:xfrm>
          <a:off x="0" y="0"/>
          <a:ext cx="0" cy="0"/>
          <a:chOff x="0" y="0"/>
          <a:chExt cx="0" cy="0"/>
        </a:xfrm>
      </p:grpSpPr>
      <p:sp>
        <p:nvSpPr>
          <p:cNvPr id="3118" name="Google Shape;3118;p33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19" name="Google Shape;3119;p335"/>
          <p:cNvSpPr txBox="1">
            <a:spLocks noGrp="1"/>
          </p:cNvSpPr>
          <p:nvPr>
            <p:ph type="title"/>
          </p:nvPr>
        </p:nvSpPr>
        <p:spPr>
          <a:xfrm>
            <a:off x="838199" y="1093788"/>
            <a:ext cx="10506300" cy="2967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7000"/>
              <a:buFont typeface="Calibri"/>
              <a:buNone/>
            </a:pPr>
            <a:r>
              <a:rPr lang="en-US" sz="7000" b="1">
                <a:solidFill>
                  <a:schemeClr val="dk1"/>
                </a:solidFill>
                <a:latin typeface="Calibri"/>
                <a:ea typeface="Calibri"/>
                <a:cs typeface="Calibri"/>
                <a:sym typeface="Calibri"/>
              </a:rPr>
              <a:t>Thank you!</a:t>
            </a:r>
            <a:endParaRPr/>
          </a:p>
        </p:txBody>
      </p:sp>
      <p:sp>
        <p:nvSpPr>
          <p:cNvPr id="3120" name="Google Shape;3120;p335"/>
          <p:cNvSpPr/>
          <p:nvPr/>
        </p:nvSpPr>
        <p:spPr>
          <a:xfrm>
            <a:off x="841248" y="4331166"/>
            <a:ext cx="10506300" cy="183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21" name="Google Shape;3121;p335"/>
          <p:cNvSpPr/>
          <p:nvPr/>
        </p:nvSpPr>
        <p:spPr>
          <a:xfrm rot="5400000">
            <a:off x="9346854" y="2348846"/>
            <a:ext cx="54900" cy="3946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25"/>
        <p:cNvGrpSpPr/>
        <p:nvPr/>
      </p:nvGrpSpPr>
      <p:grpSpPr>
        <a:xfrm>
          <a:off x="0" y="0"/>
          <a:ext cx="0" cy="0"/>
          <a:chOff x="0" y="0"/>
          <a:chExt cx="0" cy="0"/>
        </a:xfrm>
      </p:grpSpPr>
      <p:sp>
        <p:nvSpPr>
          <p:cNvPr id="3126" name="Google Shape;3126;p336"/>
          <p:cNvSpPr txBox="1"/>
          <p:nvPr/>
        </p:nvSpPr>
        <p:spPr>
          <a:xfrm>
            <a:off x="5416225" y="5620025"/>
            <a:ext cx="67758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100">
                <a:solidFill>
                  <a:srgbClr val="0C343D"/>
                </a:solidFill>
                <a:latin typeface="Corbel"/>
                <a:ea typeface="Corbel"/>
                <a:cs typeface="Corbel"/>
                <a:sym typeface="Corbel"/>
              </a:rPr>
              <a:t>Peter James Abad, BSN’10, MSc, RN </a:t>
            </a:r>
            <a:endParaRPr sz="31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127" name="Google Shape;3127;p336"/>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3900" b="1">
                <a:solidFill>
                  <a:srgbClr val="0C343D"/>
                </a:solidFill>
                <a:latin typeface="Corbel"/>
                <a:ea typeface="Corbel"/>
                <a:cs typeface="Corbel"/>
                <a:sym typeface="Corbel"/>
              </a:rPr>
              <a:t>Genetics and Genomics Nursing in the Philippines: Status, Initiatives, and Opportunities</a:t>
            </a:r>
            <a:endParaRPr sz="3900" b="1">
              <a:solidFill>
                <a:srgbClr val="0C343D"/>
              </a:solidFill>
              <a:latin typeface="Corbel"/>
              <a:ea typeface="Corbel"/>
              <a:cs typeface="Corbel"/>
              <a:sym typeface="Corbel"/>
            </a:endParaRPr>
          </a:p>
        </p:txBody>
      </p:sp>
      <p:pic>
        <p:nvPicPr>
          <p:cNvPr id="3128" name="Google Shape;3128;p336"/>
          <p:cNvPicPr preferRelativeResize="0"/>
          <p:nvPr/>
        </p:nvPicPr>
        <p:blipFill rotWithShape="1">
          <a:blip r:embed="rId3">
            <a:alphaModFix/>
          </a:blip>
          <a:srcRect l="13391" t="24852" r="15606" b="37374"/>
          <a:stretch/>
        </p:blipFill>
        <p:spPr>
          <a:xfrm>
            <a:off x="2415825" y="5511188"/>
            <a:ext cx="2645250" cy="539883"/>
          </a:xfrm>
          <a:prstGeom prst="rect">
            <a:avLst/>
          </a:prstGeom>
          <a:noFill/>
          <a:ln>
            <a:noFill/>
          </a:ln>
        </p:spPr>
      </p:pic>
      <p:pic>
        <p:nvPicPr>
          <p:cNvPr id="3129" name="Google Shape;3129;p336"/>
          <p:cNvPicPr preferRelativeResize="0"/>
          <p:nvPr/>
        </p:nvPicPr>
        <p:blipFill>
          <a:blip r:embed="rId4">
            <a:alphaModFix/>
          </a:blip>
          <a:stretch>
            <a:fillRect/>
          </a:stretch>
        </p:blipFill>
        <p:spPr>
          <a:xfrm>
            <a:off x="2776238" y="6214978"/>
            <a:ext cx="1924428" cy="539886"/>
          </a:xfrm>
          <a:prstGeom prst="rect">
            <a:avLst/>
          </a:prstGeom>
          <a:noFill/>
          <a:ln>
            <a:noFill/>
          </a:ln>
        </p:spPr>
      </p:pic>
      <p:pic>
        <p:nvPicPr>
          <p:cNvPr id="3130" name="Google Shape;3130;p336"/>
          <p:cNvPicPr preferRelativeResize="0"/>
          <p:nvPr/>
        </p:nvPicPr>
        <p:blipFill>
          <a:blip r:embed="rId5">
            <a:alphaModFix/>
          </a:blip>
          <a:stretch>
            <a:fillRect/>
          </a:stretch>
        </p:blipFill>
        <p:spPr>
          <a:xfrm>
            <a:off x="8142975" y="2269725"/>
            <a:ext cx="2557696" cy="3197901"/>
          </a:xfrm>
          <a:prstGeom prst="rect">
            <a:avLst/>
          </a:prstGeom>
          <a:noFill/>
          <a:ln>
            <a:noFill/>
          </a:ln>
        </p:spPr>
      </p:pic>
      <p:pic>
        <p:nvPicPr>
          <p:cNvPr id="3131" name="Google Shape;3131;p336" title="PJ Abad UPNAAI Presentation Recording.mp4">
            <a:hlinkClick r:id="rId6"/>
          </p:cNvPr>
          <p:cNvPicPr preferRelativeResize="0"/>
          <p:nvPr/>
        </p:nvPicPr>
        <p:blipFill>
          <a:blip r:embed="rId7">
            <a:alphaModFix/>
          </a:blip>
          <a:stretch>
            <a:fillRect/>
          </a:stretch>
        </p:blipFill>
        <p:spPr>
          <a:xfrm>
            <a:off x="1377050" y="2269725"/>
            <a:ext cx="6190448" cy="3089075"/>
          </a:xfrm>
          <a:prstGeom prst="rect">
            <a:avLst/>
          </a:prstGeom>
          <a:noFill/>
          <a:ln>
            <a:noFill/>
          </a:ln>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35"/>
        <p:cNvGrpSpPr/>
        <p:nvPr/>
      </p:nvGrpSpPr>
      <p:grpSpPr>
        <a:xfrm>
          <a:off x="0" y="0"/>
          <a:ext cx="0" cy="0"/>
          <a:chOff x="0" y="0"/>
          <a:chExt cx="0" cy="0"/>
        </a:xfrm>
      </p:grpSpPr>
      <p:pic>
        <p:nvPicPr>
          <p:cNvPr id="3136" name="Google Shape;3136;p337" title="PJ Abad UPNAAI Presentation Recording.mp4">
            <a:hlinkClick r:id="rId3"/>
          </p:cNvPr>
          <p:cNvPicPr preferRelativeResize="0"/>
          <p:nvPr/>
        </p:nvPicPr>
        <p:blipFill>
          <a:blip r:embed="rId4">
            <a:alphaModFix/>
          </a:blip>
          <a:stretch>
            <a:fillRect/>
          </a:stretch>
        </p:blipFill>
        <p:spPr>
          <a:xfrm>
            <a:off x="1095750" y="67500"/>
            <a:ext cx="10485119" cy="6553199"/>
          </a:xfrm>
          <a:prstGeom prst="rect">
            <a:avLst/>
          </a:prstGeom>
          <a:noFill/>
          <a:ln>
            <a:noFill/>
          </a:ln>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40"/>
        <p:cNvGrpSpPr/>
        <p:nvPr/>
      </p:nvGrpSpPr>
      <p:grpSpPr>
        <a:xfrm>
          <a:off x="0" y="0"/>
          <a:ext cx="0" cy="0"/>
          <a:chOff x="0" y="0"/>
          <a:chExt cx="0" cy="0"/>
        </a:xfrm>
      </p:grpSpPr>
      <p:pic>
        <p:nvPicPr>
          <p:cNvPr id="3141" name="Google Shape;3141;p338"/>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3142" name="Google Shape;3142;p338"/>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3143" name="Google Shape;3143;p338"/>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3144" name="Google Shape;3144;p338"/>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3145" name="Google Shape;3145;p338"/>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3146" name="Google Shape;3146;p338"/>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3147" name="Google Shape;3147;p338"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3148" name="Google Shape;3148;p338"/>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132"/>
          <p:cNvSpPr/>
          <p:nvPr/>
        </p:nvSpPr>
        <p:spPr>
          <a:xfrm>
            <a:off x="1649760" y="1268760"/>
            <a:ext cx="4865400" cy="2664300"/>
          </a:xfrm>
          <a:prstGeom prst="rightArrow">
            <a:avLst>
              <a:gd name="adj1" fmla="val 50000"/>
              <a:gd name="adj2" fmla="val 50000"/>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rgbClr val="4F6128"/>
                </a:solidFill>
                <a:latin typeface="Arial"/>
                <a:ea typeface="Arial"/>
                <a:cs typeface="Arial"/>
                <a:sym typeface="Arial"/>
              </a:rPr>
              <a:t>E-LEARNING</a:t>
            </a:r>
            <a:endParaRPr/>
          </a:p>
        </p:txBody>
      </p:sp>
      <p:pic>
        <p:nvPicPr>
          <p:cNvPr id="899" name="Google Shape;899;p132" descr="Den som venter på noe godt… | Polar Coordinate"/>
          <p:cNvPicPr preferRelativeResize="0"/>
          <p:nvPr/>
        </p:nvPicPr>
        <p:blipFill rotWithShape="1">
          <a:blip r:embed="rId3">
            <a:alphaModFix/>
          </a:blip>
          <a:srcRect/>
          <a:stretch/>
        </p:blipFill>
        <p:spPr>
          <a:xfrm>
            <a:off x="6497298" y="1369601"/>
            <a:ext cx="3703464" cy="2462613"/>
          </a:xfrm>
          <a:prstGeom prst="rect">
            <a:avLst/>
          </a:prstGeom>
          <a:noFill/>
          <a:ln>
            <a:noFill/>
          </a:ln>
        </p:spPr>
      </p:pic>
      <p:pic>
        <p:nvPicPr>
          <p:cNvPr id="900" name="Google Shape;900;p132"/>
          <p:cNvPicPr preferRelativeResize="0"/>
          <p:nvPr/>
        </p:nvPicPr>
        <p:blipFill rotWithShape="1">
          <a:blip r:embed="rId4">
            <a:alphaModFix/>
          </a:blip>
          <a:srcRect/>
          <a:stretch/>
        </p:blipFill>
        <p:spPr>
          <a:xfrm>
            <a:off x="885824" y="3429000"/>
            <a:ext cx="3851921" cy="2888941"/>
          </a:xfrm>
          <a:prstGeom prst="rect">
            <a:avLst/>
          </a:prstGeom>
          <a:noFill/>
          <a:ln>
            <a:noFill/>
          </a:ln>
        </p:spPr>
      </p:pic>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52"/>
        <p:cNvGrpSpPr/>
        <p:nvPr/>
      </p:nvGrpSpPr>
      <p:grpSpPr>
        <a:xfrm>
          <a:off x="0" y="0"/>
          <a:ext cx="0" cy="0"/>
          <a:chOff x="0" y="0"/>
          <a:chExt cx="0" cy="0"/>
        </a:xfrm>
      </p:grpSpPr>
      <p:pic>
        <p:nvPicPr>
          <p:cNvPr id="3153" name="Google Shape;3153;p339"/>
          <p:cNvPicPr preferRelativeResize="0"/>
          <p:nvPr/>
        </p:nvPicPr>
        <p:blipFill>
          <a:blip r:embed="rId3">
            <a:alphaModFix/>
          </a:blip>
          <a:stretch>
            <a:fillRect/>
          </a:stretch>
        </p:blipFill>
        <p:spPr>
          <a:xfrm>
            <a:off x="1668175" y="95625"/>
            <a:ext cx="8682124" cy="6708899"/>
          </a:xfrm>
          <a:prstGeom prst="rect">
            <a:avLst/>
          </a:prstGeom>
          <a:noFill/>
          <a:ln>
            <a:noFill/>
          </a:ln>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57"/>
        <p:cNvGrpSpPr/>
        <p:nvPr/>
      </p:nvGrpSpPr>
      <p:grpSpPr>
        <a:xfrm>
          <a:off x="0" y="0"/>
          <a:ext cx="0" cy="0"/>
          <a:chOff x="0" y="0"/>
          <a:chExt cx="0" cy="0"/>
        </a:xfrm>
      </p:grpSpPr>
      <p:sp>
        <p:nvSpPr>
          <p:cNvPr id="3158" name="Google Shape;3158;p340"/>
          <p:cNvSpPr txBox="1"/>
          <p:nvPr/>
        </p:nvSpPr>
        <p:spPr>
          <a:xfrm>
            <a:off x="1662750" y="5447950"/>
            <a:ext cx="9320700" cy="987900"/>
          </a:xfrm>
          <a:prstGeom prst="rect">
            <a:avLst/>
          </a:prstGeom>
          <a:noFill/>
          <a:ln>
            <a:noFill/>
          </a:ln>
        </p:spPr>
        <p:txBody>
          <a:bodyPr spcFirstLastPara="1" wrap="square" lIns="45700" tIns="45700" rIns="45700" bIns="45700" anchor="ctr" anchorCtr="0">
            <a:noAutofit/>
          </a:bodyPr>
          <a:lstStyle/>
          <a:p>
            <a:pPr marL="457200" marR="0" lvl="0" indent="0" algn="ctr"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ctr"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3159" name="Google Shape;3159;p340"/>
          <p:cNvPicPr preferRelativeResize="0"/>
          <p:nvPr/>
        </p:nvPicPr>
        <p:blipFill rotWithShape="1">
          <a:blip r:embed="rId3">
            <a:alphaModFix/>
          </a:blip>
          <a:srcRect l="13391" t="24852" r="15606" b="37374"/>
          <a:stretch/>
        </p:blipFill>
        <p:spPr>
          <a:xfrm>
            <a:off x="1785575" y="270375"/>
            <a:ext cx="2896200" cy="531400"/>
          </a:xfrm>
          <a:prstGeom prst="rect">
            <a:avLst/>
          </a:prstGeom>
          <a:noFill/>
          <a:ln>
            <a:noFill/>
          </a:ln>
        </p:spPr>
      </p:pic>
      <p:pic>
        <p:nvPicPr>
          <p:cNvPr id="3160" name="Google Shape;3160;p340"/>
          <p:cNvPicPr preferRelativeResize="0"/>
          <p:nvPr/>
        </p:nvPicPr>
        <p:blipFill>
          <a:blip r:embed="rId4">
            <a:alphaModFix/>
          </a:blip>
          <a:stretch>
            <a:fillRect/>
          </a:stretch>
        </p:blipFill>
        <p:spPr>
          <a:xfrm>
            <a:off x="2004425" y="1091063"/>
            <a:ext cx="2022075" cy="531400"/>
          </a:xfrm>
          <a:prstGeom prst="rect">
            <a:avLst/>
          </a:prstGeom>
          <a:noFill/>
          <a:ln>
            <a:noFill/>
          </a:ln>
        </p:spPr>
      </p:pic>
      <p:sp>
        <p:nvSpPr>
          <p:cNvPr id="3161" name="Google Shape;3161;p340"/>
          <p:cNvSpPr/>
          <p:nvPr/>
        </p:nvSpPr>
        <p:spPr>
          <a:xfrm>
            <a:off x="1468875" y="1911750"/>
            <a:ext cx="10188300" cy="3246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400" b="1">
                <a:solidFill>
                  <a:srgbClr val="0C343D"/>
                </a:solidFill>
                <a:latin typeface="Corbel"/>
                <a:ea typeface="Corbel"/>
                <a:cs typeface="Corbel"/>
                <a:sym typeface="Corbel"/>
              </a:rPr>
              <a:t>BREAK </a:t>
            </a:r>
            <a:endParaRPr sz="54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000" b="1">
                <a:solidFill>
                  <a:srgbClr val="0C343D"/>
                </a:solidFill>
                <a:latin typeface="Corbel"/>
                <a:ea typeface="Corbel"/>
                <a:cs typeface="Corbel"/>
                <a:sym typeface="Corbel"/>
              </a:rPr>
              <a:t>Resumes in 10 minutes</a:t>
            </a: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000" b="1">
                <a:solidFill>
                  <a:srgbClr val="0C343D"/>
                </a:solidFill>
                <a:latin typeface="Corbel"/>
                <a:ea typeface="Corbel"/>
                <a:cs typeface="Corbel"/>
                <a:sym typeface="Corbel"/>
              </a:rPr>
              <a:t>Link to Evaluation:</a:t>
            </a: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000" b="1">
                <a:solidFill>
                  <a:srgbClr val="0C343D"/>
                </a:solidFill>
                <a:latin typeface="Corbel"/>
                <a:ea typeface="Corbel"/>
                <a:cs typeface="Corbel"/>
                <a:sym typeface="Corbel"/>
              </a:rPr>
              <a:t>https://forms.gle/coysdwffcciUmR2J7</a:t>
            </a: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p:txBody>
      </p:sp>
      <p:pic>
        <p:nvPicPr>
          <p:cNvPr id="3162" name="Google Shape;3162;p340"/>
          <p:cNvPicPr preferRelativeResize="0"/>
          <p:nvPr/>
        </p:nvPicPr>
        <p:blipFill rotWithShape="1">
          <a:blip r:embed="rId5">
            <a:alphaModFix/>
          </a:blip>
          <a:srcRect/>
          <a:stretch/>
        </p:blipFill>
        <p:spPr>
          <a:xfrm>
            <a:off x="9214175" y="213100"/>
            <a:ext cx="2262126" cy="1562250"/>
          </a:xfrm>
          <a:prstGeom prst="rect">
            <a:avLst/>
          </a:prstGeom>
          <a:noFill/>
          <a:ln>
            <a:noFill/>
          </a:ln>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66"/>
        <p:cNvGrpSpPr/>
        <p:nvPr/>
      </p:nvGrpSpPr>
      <p:grpSpPr>
        <a:xfrm>
          <a:off x="0" y="0"/>
          <a:ext cx="0" cy="0"/>
          <a:chOff x="0" y="0"/>
          <a:chExt cx="0" cy="0"/>
        </a:xfrm>
      </p:grpSpPr>
      <p:pic>
        <p:nvPicPr>
          <p:cNvPr id="3167" name="Google Shape;3167;p341" title="Break Slides - 3 of 3.mp4">
            <a:hlinkClick r:id="rId3"/>
          </p:cNvPr>
          <p:cNvPicPr preferRelativeResize="0"/>
          <p:nvPr/>
        </p:nvPicPr>
        <p:blipFill>
          <a:blip r:embed="rId4">
            <a:alphaModFix/>
          </a:blip>
          <a:stretch>
            <a:fillRect/>
          </a:stretch>
        </p:blipFill>
        <p:spPr>
          <a:xfrm>
            <a:off x="270925" y="50950"/>
            <a:ext cx="11650134" cy="65532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67"/>
                                        </p:tgtEl>
                                        <p:attrNameLst>
                                          <p:attrName>style.visibility</p:attrName>
                                        </p:attrNameLst>
                                      </p:cBhvr>
                                      <p:to>
                                        <p:strVal val="visible"/>
                                      </p:to>
                                    </p:set>
                                    <p:animEffect transition="in" filter="fade">
                                      <p:cBhvr>
                                        <p:cTn id="7" dur="1000"/>
                                        <p:tgtEl>
                                          <p:spTgt spid="3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171"/>
        <p:cNvGrpSpPr/>
        <p:nvPr/>
      </p:nvGrpSpPr>
      <p:grpSpPr>
        <a:xfrm>
          <a:off x="0" y="0"/>
          <a:ext cx="0" cy="0"/>
          <a:chOff x="0" y="0"/>
          <a:chExt cx="0" cy="0"/>
        </a:xfrm>
      </p:grpSpPr>
      <p:sp>
        <p:nvSpPr>
          <p:cNvPr id="3172" name="Google Shape;3172;p342"/>
          <p:cNvSpPr txBox="1"/>
          <p:nvPr/>
        </p:nvSpPr>
        <p:spPr>
          <a:xfrm>
            <a:off x="6721825" y="5620025"/>
            <a:ext cx="54702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700">
                <a:solidFill>
                  <a:srgbClr val="0C343D"/>
                </a:solidFill>
                <a:latin typeface="Corbel"/>
                <a:ea typeface="Corbel"/>
                <a:cs typeface="Corbel"/>
                <a:sym typeface="Corbel"/>
              </a:rPr>
              <a:t>Flora Dado Sayson, DNP, MSN, RN </a:t>
            </a:r>
            <a:endParaRPr sz="27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173" name="Google Shape;3173;p342"/>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800" b="1">
                <a:solidFill>
                  <a:srgbClr val="0C343D"/>
                </a:solidFill>
                <a:latin typeface="Corbel"/>
                <a:ea typeface="Corbel"/>
                <a:cs typeface="Corbel"/>
                <a:sym typeface="Corbel"/>
              </a:rPr>
              <a:t>Quality Improvement: Reducing Stress and Anxiety in Filipino Nurses with Less Than Five Years of Nursing Experience in Nevada Through the Implementation of a Mentorship Program</a:t>
            </a:r>
            <a:endParaRPr sz="28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2800" b="1">
              <a:solidFill>
                <a:srgbClr val="0C343D"/>
              </a:solidFill>
              <a:latin typeface="Corbel"/>
              <a:ea typeface="Corbel"/>
              <a:cs typeface="Corbel"/>
              <a:sym typeface="Corbel"/>
            </a:endParaRPr>
          </a:p>
        </p:txBody>
      </p:sp>
      <p:sp>
        <p:nvSpPr>
          <p:cNvPr id="3174" name="Google Shape;3174;p342"/>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3175" name="Google Shape;3175;p342"/>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3176" name="Google Shape;3176;p342"/>
          <p:cNvPicPr preferRelativeResize="0"/>
          <p:nvPr/>
        </p:nvPicPr>
        <p:blipFill>
          <a:blip r:embed="rId4">
            <a:alphaModFix/>
          </a:blip>
          <a:stretch>
            <a:fillRect/>
          </a:stretch>
        </p:blipFill>
        <p:spPr>
          <a:xfrm>
            <a:off x="1872857" y="3669894"/>
            <a:ext cx="2739746" cy="876024"/>
          </a:xfrm>
          <a:prstGeom prst="rect">
            <a:avLst/>
          </a:prstGeom>
          <a:noFill/>
          <a:ln>
            <a:noFill/>
          </a:ln>
        </p:spPr>
      </p:pic>
      <p:pic>
        <p:nvPicPr>
          <p:cNvPr id="3177" name="Google Shape;3177;p342"/>
          <p:cNvPicPr preferRelativeResize="0"/>
          <p:nvPr/>
        </p:nvPicPr>
        <p:blipFill>
          <a:blip r:embed="rId5">
            <a:alphaModFix/>
          </a:blip>
          <a:stretch>
            <a:fillRect/>
          </a:stretch>
        </p:blipFill>
        <p:spPr>
          <a:xfrm>
            <a:off x="7526425" y="1844225"/>
            <a:ext cx="3938175" cy="3775800"/>
          </a:xfrm>
          <a:prstGeom prst="rect">
            <a:avLst/>
          </a:prstGeom>
          <a:noFill/>
          <a:ln>
            <a:noFill/>
          </a:ln>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Shape 3182"/>
        <p:cNvGrpSpPr/>
        <p:nvPr/>
      </p:nvGrpSpPr>
      <p:grpSpPr>
        <a:xfrm>
          <a:off x="0" y="0"/>
          <a:ext cx="0" cy="0"/>
          <a:chOff x="0" y="0"/>
          <a:chExt cx="0" cy="0"/>
        </a:xfrm>
      </p:grpSpPr>
      <p:pic>
        <p:nvPicPr>
          <p:cNvPr id="3183" name="Google Shape;3183;p343" descr="A screenshot of a cell phone&#10;&#10;Description automatically generated"/>
          <p:cNvPicPr preferRelativeResize="0"/>
          <p:nvPr/>
        </p:nvPicPr>
        <p:blipFill rotWithShape="1">
          <a:blip r:embed="rId3">
            <a:alphaModFix/>
          </a:blip>
          <a:srcRect t="3118" b="11471"/>
          <a:stretch/>
        </p:blipFill>
        <p:spPr>
          <a:xfrm rot="-120000">
            <a:off x="1137837" y="1003258"/>
            <a:ext cx="9916327" cy="4764396"/>
          </a:xfrm>
          <a:prstGeom prst="rect">
            <a:avLst/>
          </a:prstGeom>
          <a:noFill/>
          <a:ln>
            <a:noFill/>
          </a:ln>
        </p:spPr>
      </p:pic>
      <p:pic>
        <p:nvPicPr>
          <p:cNvPr id="3184" name="Google Shape;3184;p343"/>
          <p:cNvPicPr preferRelativeResize="0"/>
          <p:nvPr/>
        </p:nvPicPr>
        <p:blipFill rotWithShape="1">
          <a:blip r:embed="rId4">
            <a:alphaModFix/>
          </a:blip>
          <a:srcRect/>
          <a:stretch/>
        </p:blipFill>
        <p:spPr>
          <a:xfrm>
            <a:off x="0" y="0"/>
            <a:ext cx="12192000" cy="6858000"/>
          </a:xfrm>
          <a:prstGeom prst="rect">
            <a:avLst/>
          </a:prstGeom>
          <a:noFill/>
          <a:ln>
            <a:noFill/>
          </a:ln>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Shape 3188"/>
        <p:cNvGrpSpPr/>
        <p:nvPr/>
      </p:nvGrpSpPr>
      <p:grpSpPr>
        <a:xfrm>
          <a:off x="0" y="0"/>
          <a:ext cx="0" cy="0"/>
          <a:chOff x="0" y="0"/>
          <a:chExt cx="0" cy="0"/>
        </a:xfrm>
      </p:grpSpPr>
      <p:sp>
        <p:nvSpPr>
          <p:cNvPr id="3189" name="Google Shape;3189;p344"/>
          <p:cNvSpPr txBox="1"/>
          <p:nvPr/>
        </p:nvSpPr>
        <p:spPr>
          <a:xfrm>
            <a:off x="1" y="1453018"/>
            <a:ext cx="12209400" cy="4402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0" i="0" u="none" strike="noStrike" cap="none">
                <a:solidFill>
                  <a:schemeClr val="dk1"/>
                </a:solidFill>
                <a:latin typeface="Twentieth Century"/>
                <a:ea typeface="Twentieth Century"/>
                <a:cs typeface="Twentieth Century"/>
                <a:sym typeface="Twentieth Century"/>
              </a:rPr>
              <a:t>Determine the efficacy of the web-based mentorship program.</a:t>
            </a:r>
            <a:endParaRPr/>
          </a:p>
          <a:p>
            <a:pPr marL="0" marR="0" lvl="0" indent="0" algn="l" rtl="0">
              <a:spcBef>
                <a:spcPts val="0"/>
              </a:spcBef>
              <a:spcAft>
                <a:spcPts val="0"/>
              </a:spcAft>
              <a:buNone/>
            </a:pPr>
            <a:endParaRPr sz="40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4000">
                <a:solidFill>
                  <a:schemeClr val="dk1"/>
                </a:solidFill>
                <a:latin typeface="Twentieth Century"/>
                <a:ea typeface="Twentieth Century"/>
                <a:cs typeface="Twentieth Century"/>
                <a:sym typeface="Twentieth Century"/>
              </a:rPr>
              <a:t>Determine if the mentees have reduced stress and anxiety after the mentorship program.</a:t>
            </a:r>
            <a:endParaRPr/>
          </a:p>
          <a:p>
            <a:pPr marL="0" marR="0" lvl="0" indent="0" algn="l" rtl="0">
              <a:spcBef>
                <a:spcPts val="0"/>
              </a:spcBef>
              <a:spcAft>
                <a:spcPts val="0"/>
              </a:spcAft>
              <a:buNone/>
            </a:pPr>
            <a:endParaRPr sz="40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4000">
                <a:solidFill>
                  <a:schemeClr val="dk1"/>
                </a:solidFill>
                <a:latin typeface="Twentieth Century"/>
                <a:ea typeface="Twentieth Century"/>
                <a:cs typeface="Twentieth Century"/>
                <a:sym typeface="Twentieth Century"/>
              </a:rPr>
              <a:t>Describe the strategies utilized in the mentorship program.</a:t>
            </a:r>
            <a:endParaRPr/>
          </a:p>
        </p:txBody>
      </p:sp>
      <p:sp>
        <p:nvSpPr>
          <p:cNvPr id="3190" name="Google Shape;3190;p344"/>
          <p:cNvSpPr txBox="1"/>
          <p:nvPr/>
        </p:nvSpPr>
        <p:spPr>
          <a:xfrm>
            <a:off x="4546948" y="601249"/>
            <a:ext cx="23241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Twentieth Century"/>
                <a:ea typeface="Twentieth Century"/>
                <a:cs typeface="Twentieth Century"/>
                <a:sym typeface="Twentieth Century"/>
              </a:rPr>
              <a:t>Objectives</a:t>
            </a:r>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Shape 3194"/>
        <p:cNvGrpSpPr/>
        <p:nvPr/>
      </p:nvGrpSpPr>
      <p:grpSpPr>
        <a:xfrm>
          <a:off x="0" y="0"/>
          <a:ext cx="0" cy="0"/>
          <a:chOff x="0" y="0"/>
          <a:chExt cx="0" cy="0"/>
        </a:xfrm>
      </p:grpSpPr>
      <p:sp>
        <p:nvSpPr>
          <p:cNvPr id="3195" name="Google Shape;3195;p345"/>
          <p:cNvSpPr txBox="1"/>
          <p:nvPr/>
        </p:nvSpPr>
        <p:spPr>
          <a:xfrm>
            <a:off x="0" y="542260"/>
            <a:ext cx="12192000" cy="6680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wentieth Century"/>
                <a:ea typeface="Twentieth Century"/>
                <a:cs typeface="Twentieth Century"/>
                <a:sym typeface="Twentieth Century"/>
              </a:rPr>
              <a:t>Abstract</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The DNP project showed that a Filipino nurse with less than five years of nursing experience in Nevada reduced stress and anxiety through the implementation of a web-based mentorship program.</a:t>
            </a:r>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The web-based mentorship program was guided by Jean Watson's theory of human caring utilizing the Ten Caritas Processes®. </a:t>
            </a:r>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The participants' recruitment went through an email and a flyer posted on the community partner's website, the Philippine Nurses Association of Nevada, pnanv.org.</a:t>
            </a:r>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A pre and post questionnaire survey was conducted using the Perceived Stress Scale by Mind Garden, Inc. The results were analyzed using Paired Sample T-Test that showed a reduction in the mentees' stress and anxiety after the intervention using a web-based mentorship program.</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Shape 3200"/>
        <p:cNvGrpSpPr/>
        <p:nvPr/>
      </p:nvGrpSpPr>
      <p:grpSpPr>
        <a:xfrm>
          <a:off x="0" y="0"/>
          <a:ext cx="0" cy="0"/>
          <a:chOff x="0" y="0"/>
          <a:chExt cx="0" cy="0"/>
        </a:xfrm>
      </p:grpSpPr>
      <p:sp>
        <p:nvSpPr>
          <p:cNvPr id="3201" name="Google Shape;3201;p346"/>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a:latin typeface="Arial"/>
                <a:ea typeface="Arial"/>
                <a:cs typeface="Arial"/>
                <a:sym typeface="Arial"/>
              </a:rPr>
              <a:t>PROBLEM</a:t>
            </a:r>
            <a:endParaRPr/>
          </a:p>
        </p:txBody>
      </p:sp>
      <p:sp>
        <p:nvSpPr>
          <p:cNvPr id="3202" name="Google Shape;3202;p346"/>
          <p:cNvSpPr txBox="1">
            <a:spLocks noGrp="1"/>
          </p:cNvSpPr>
          <p:nvPr>
            <p:ph type="body" idx="1"/>
          </p:nvPr>
        </p:nvSpPr>
        <p:spPr>
          <a:xfrm>
            <a:off x="913775" y="2367093"/>
            <a:ext cx="10364400" cy="3424200"/>
          </a:xfrm>
          <a:prstGeom prst="rect">
            <a:avLst/>
          </a:prstGeom>
          <a:noFill/>
          <a:ln>
            <a:noFill/>
          </a:ln>
        </p:spPr>
        <p:txBody>
          <a:bodyPr spcFirstLastPara="1" wrap="square" lIns="91425" tIns="45700" rIns="91425" bIns="45700" anchor="t" anchorCtr="0">
            <a:normAutofit fontScale="70000" lnSpcReduction="10000"/>
          </a:bodyPr>
          <a:lstStyle/>
          <a:p>
            <a:pPr marL="0" lvl="0" indent="0" algn="l" rtl="0">
              <a:lnSpc>
                <a:spcPct val="120000"/>
              </a:lnSpc>
              <a:spcBef>
                <a:spcPts val="0"/>
              </a:spcBef>
              <a:spcAft>
                <a:spcPts val="0"/>
              </a:spcAft>
              <a:buSzPct val="100000"/>
              <a:buNone/>
            </a:pPr>
            <a:r>
              <a:rPr lang="en-US" sz="3600">
                <a:latin typeface="Arial"/>
                <a:ea typeface="Arial"/>
                <a:cs typeface="Arial"/>
                <a:sym typeface="Arial"/>
              </a:rPr>
              <a:t>NURSE STAFFING PROBLEM (AMERICAN NURSES ASSOCIATION,2017)</a:t>
            </a:r>
            <a:endParaRPr/>
          </a:p>
          <a:p>
            <a:pPr marL="0" lvl="0" indent="0" algn="l" rtl="0">
              <a:lnSpc>
                <a:spcPct val="120000"/>
              </a:lnSpc>
              <a:spcBef>
                <a:spcPts val="1000"/>
              </a:spcBef>
              <a:spcAft>
                <a:spcPts val="0"/>
              </a:spcAft>
              <a:buSzPct val="100000"/>
              <a:buNone/>
            </a:pPr>
            <a:r>
              <a:rPr lang="en-US" sz="3600">
                <a:latin typeface="Arial"/>
                <a:ea typeface="Arial"/>
                <a:cs typeface="Arial"/>
                <a:sym typeface="Arial"/>
              </a:rPr>
              <a:t>FOREIGN GRADUATE NURSES (JAUREGUI &amp;, 2010)</a:t>
            </a:r>
            <a:endParaRPr/>
          </a:p>
          <a:p>
            <a:pPr marL="0" lvl="0" indent="0" algn="l" rtl="0">
              <a:lnSpc>
                <a:spcPct val="120000"/>
              </a:lnSpc>
              <a:spcBef>
                <a:spcPts val="1000"/>
              </a:spcBef>
              <a:spcAft>
                <a:spcPts val="0"/>
              </a:spcAft>
              <a:buSzPct val="100000"/>
              <a:buNone/>
            </a:pPr>
            <a:r>
              <a:rPr lang="en-US" sz="3600">
                <a:latin typeface="Arial"/>
                <a:ea typeface="Arial"/>
                <a:cs typeface="Arial"/>
                <a:sym typeface="Arial"/>
              </a:rPr>
              <a:t>CHALLENGES IN ASSIMILATION, LANGUAGE BARRIERS AND DISCRIMINATION ARE CAUSING STRESS &amp; ANXIETY (CONNOR, 2016)</a:t>
            </a:r>
            <a:endParaRPr/>
          </a:p>
          <a:p>
            <a:pPr marL="0" lvl="0" indent="0" algn="l" rtl="0">
              <a:lnSpc>
                <a:spcPct val="120000"/>
              </a:lnSpc>
              <a:spcBef>
                <a:spcPts val="1000"/>
              </a:spcBef>
              <a:spcAft>
                <a:spcPts val="0"/>
              </a:spcAft>
              <a:buSzPct val="100000"/>
              <a:buNone/>
            </a:pPr>
            <a:endParaRPr sz="3600">
              <a:latin typeface="Arial"/>
              <a:ea typeface="Arial"/>
              <a:cs typeface="Arial"/>
              <a:sym typeface="Arial"/>
            </a:endParaRPr>
          </a:p>
        </p:txBody>
      </p:sp>
      <p:pic>
        <p:nvPicPr>
          <p:cNvPr id="3203" name="Google Shape;3203;p346"/>
          <p:cNvPicPr preferRelativeResize="0"/>
          <p:nvPr/>
        </p:nvPicPr>
        <p:blipFill rotWithShape="1">
          <a:blip r:embed="rId3">
            <a:alphaModFix/>
          </a:blip>
          <a:srcRect/>
          <a:stretch/>
        </p:blipFill>
        <p:spPr>
          <a:xfrm>
            <a:off x="8238" y="5859632"/>
            <a:ext cx="12191999" cy="998368"/>
          </a:xfrm>
          <a:prstGeom prst="rect">
            <a:avLst/>
          </a:prstGeom>
          <a:noFill/>
          <a:ln>
            <a:noFill/>
          </a:ln>
        </p:spPr>
      </p:pic>
      <p:sp>
        <p:nvSpPr>
          <p:cNvPr id="3204" name="Google Shape;3204;p346"/>
          <p:cNvSpPr/>
          <p:nvPr/>
        </p:nvSpPr>
        <p:spPr>
          <a:xfrm>
            <a:off x="8892473" y="5515164"/>
            <a:ext cx="2280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endParaRPr/>
          </a:p>
        </p:txBody>
      </p:sp>
      <p:pic>
        <p:nvPicPr>
          <p:cNvPr id="3205" name="Google Shape;3205;p346"/>
          <p:cNvPicPr preferRelativeResize="0"/>
          <p:nvPr/>
        </p:nvPicPr>
        <p:blipFill rotWithShape="1">
          <a:blip r:embed="rId4">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Shape 3210"/>
        <p:cNvGrpSpPr/>
        <p:nvPr/>
      </p:nvGrpSpPr>
      <p:grpSpPr>
        <a:xfrm>
          <a:off x="0" y="0"/>
          <a:ext cx="0" cy="0"/>
          <a:chOff x="0" y="0"/>
          <a:chExt cx="0" cy="0"/>
        </a:xfrm>
      </p:grpSpPr>
      <p:sp>
        <p:nvSpPr>
          <p:cNvPr id="3211" name="Google Shape;3211;p347"/>
          <p:cNvSpPr txBox="1">
            <a:spLocks noGrp="1"/>
          </p:cNvSpPr>
          <p:nvPr>
            <p:ph type="title"/>
          </p:nvPr>
        </p:nvSpPr>
        <p:spPr>
          <a:xfrm>
            <a:off x="913775" y="618518"/>
            <a:ext cx="10364400" cy="605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sz="4000">
                <a:latin typeface="Arial"/>
                <a:ea typeface="Arial"/>
                <a:cs typeface="Arial"/>
                <a:sym typeface="Arial"/>
              </a:rPr>
              <a:t>BACKGROUND</a:t>
            </a:r>
            <a:endParaRPr/>
          </a:p>
        </p:txBody>
      </p:sp>
      <p:sp>
        <p:nvSpPr>
          <p:cNvPr id="3212" name="Google Shape;3212;p347"/>
          <p:cNvSpPr txBox="1">
            <a:spLocks noGrp="1"/>
          </p:cNvSpPr>
          <p:nvPr>
            <p:ph type="body" idx="1"/>
          </p:nvPr>
        </p:nvSpPr>
        <p:spPr>
          <a:xfrm>
            <a:off x="838200" y="1448972"/>
            <a:ext cx="10515600" cy="4248300"/>
          </a:xfrm>
          <a:prstGeom prst="rect">
            <a:avLst/>
          </a:prstGeom>
          <a:noFill/>
          <a:ln>
            <a:noFill/>
          </a:ln>
        </p:spPr>
        <p:txBody>
          <a:bodyPr spcFirstLastPara="1" wrap="square" lIns="91425" tIns="45700" rIns="91425" bIns="45700" anchor="t" anchorCtr="0">
            <a:normAutofit fontScale="77500"/>
          </a:bodyPr>
          <a:lstStyle/>
          <a:p>
            <a:pPr marL="228600" lvl="0" indent="-228600" algn="l" rtl="0">
              <a:lnSpc>
                <a:spcPct val="120000"/>
              </a:lnSpc>
              <a:spcBef>
                <a:spcPts val="0"/>
              </a:spcBef>
              <a:spcAft>
                <a:spcPts val="0"/>
              </a:spcAft>
              <a:buSzPct val="100000"/>
              <a:buChar char="•"/>
            </a:pPr>
            <a:r>
              <a:rPr lang="en-US" sz="3600"/>
              <a:t>INSTITUTE OF MEDICINE, AS OF 2018, THERE ARE AN ADDITIONAL 32 MILLION AMERICANS </a:t>
            </a:r>
            <a:endParaRPr/>
          </a:p>
          <a:p>
            <a:pPr marL="228600" lvl="0" indent="-228600" algn="l" rtl="0">
              <a:lnSpc>
                <a:spcPct val="120000"/>
              </a:lnSpc>
              <a:spcBef>
                <a:spcPts val="1000"/>
              </a:spcBef>
              <a:spcAft>
                <a:spcPts val="0"/>
              </a:spcAft>
              <a:buSzPct val="100000"/>
              <a:buChar char="•"/>
            </a:pPr>
            <a:r>
              <a:rPr lang="en-US" sz="3600"/>
              <a:t>3.8 MILLION REGISTERED NURSES NATIONWIDE, BUT ONLY 84.5% ARE EMPLOYED IN NURSING (AACN, 2019)</a:t>
            </a:r>
            <a:endParaRPr/>
          </a:p>
          <a:p>
            <a:pPr marL="228600" lvl="0" indent="-228600" algn="l" rtl="0">
              <a:lnSpc>
                <a:spcPct val="120000"/>
              </a:lnSpc>
              <a:spcBef>
                <a:spcPts val="1000"/>
              </a:spcBef>
              <a:spcAft>
                <a:spcPts val="0"/>
              </a:spcAft>
              <a:buSzPct val="100000"/>
              <a:buChar char="•"/>
            </a:pPr>
            <a:r>
              <a:rPr lang="en-US" sz="3600"/>
              <a:t>PREVENTIVE CARE, GROWING RATES OF CHRONIC CONDITIONS SUCH AS DIABETES AND OBESITY AND DEMAND FOR HEALTHCARE SERVICES FROM THE BABY-BOOM POPULATION          </a:t>
            </a:r>
            <a:r>
              <a:rPr lang="en-US"/>
              <a:t>                                                                                                            (AACN,2019)</a:t>
            </a:r>
            <a:endParaRPr/>
          </a:p>
        </p:txBody>
      </p:sp>
      <p:pic>
        <p:nvPicPr>
          <p:cNvPr id="3213" name="Google Shape;3213;p347"/>
          <p:cNvPicPr preferRelativeResize="0"/>
          <p:nvPr/>
        </p:nvPicPr>
        <p:blipFill rotWithShape="1">
          <a:blip r:embed="rId3">
            <a:alphaModFix/>
          </a:blip>
          <a:srcRect b="14559"/>
          <a:stretch/>
        </p:blipFill>
        <p:spPr>
          <a:xfrm>
            <a:off x="0" y="22302"/>
            <a:ext cx="12192000" cy="5859632"/>
          </a:xfrm>
          <a:prstGeom prst="rect">
            <a:avLst/>
          </a:prstGeom>
          <a:noFill/>
          <a:ln>
            <a:noFill/>
          </a:ln>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Shape 3218"/>
        <p:cNvGrpSpPr/>
        <p:nvPr/>
      </p:nvGrpSpPr>
      <p:grpSpPr>
        <a:xfrm>
          <a:off x="0" y="0"/>
          <a:ext cx="0" cy="0"/>
          <a:chOff x="0" y="0"/>
          <a:chExt cx="0" cy="0"/>
        </a:xfrm>
      </p:grpSpPr>
      <p:sp>
        <p:nvSpPr>
          <p:cNvPr id="3219" name="Google Shape;3219;p348"/>
          <p:cNvSpPr txBox="1">
            <a:spLocks noGrp="1"/>
          </p:cNvSpPr>
          <p:nvPr>
            <p:ph type="title"/>
          </p:nvPr>
        </p:nvSpPr>
        <p:spPr>
          <a:xfrm>
            <a:off x="913775" y="618518"/>
            <a:ext cx="10364400" cy="605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sz="4000">
                <a:latin typeface="Arial"/>
                <a:ea typeface="Arial"/>
                <a:cs typeface="Arial"/>
                <a:sym typeface="Arial"/>
              </a:rPr>
              <a:t>BACKGROUND</a:t>
            </a:r>
            <a:endParaRPr/>
          </a:p>
        </p:txBody>
      </p:sp>
      <p:sp>
        <p:nvSpPr>
          <p:cNvPr id="3220" name="Google Shape;3220;p348"/>
          <p:cNvSpPr txBox="1">
            <a:spLocks noGrp="1"/>
          </p:cNvSpPr>
          <p:nvPr>
            <p:ph type="body" idx="1"/>
          </p:nvPr>
        </p:nvSpPr>
        <p:spPr>
          <a:xfrm>
            <a:off x="838200" y="1448972"/>
            <a:ext cx="10515600" cy="4248300"/>
          </a:xfrm>
          <a:prstGeom prst="rect">
            <a:avLst/>
          </a:prstGeom>
          <a:noFill/>
          <a:ln>
            <a:noFill/>
          </a:ln>
        </p:spPr>
        <p:txBody>
          <a:bodyPr spcFirstLastPara="1" wrap="square" lIns="91425" tIns="45700" rIns="91425" bIns="45700" anchor="t" anchorCtr="0">
            <a:normAutofit fontScale="77500"/>
          </a:bodyPr>
          <a:lstStyle/>
          <a:p>
            <a:pPr marL="228600" lvl="0" indent="-228600" algn="l" rtl="0">
              <a:lnSpc>
                <a:spcPct val="120000"/>
              </a:lnSpc>
              <a:spcBef>
                <a:spcPts val="0"/>
              </a:spcBef>
              <a:spcAft>
                <a:spcPts val="0"/>
              </a:spcAft>
              <a:buSzPct val="100000"/>
              <a:buChar char="•"/>
            </a:pPr>
            <a:r>
              <a:rPr lang="en-US" sz="3600"/>
              <a:t>INSTITUTE OF MEDICINE, AS OF 2018, THERE ARE AN ADDITIONAL 32 MILLION AMERICANS </a:t>
            </a:r>
            <a:endParaRPr/>
          </a:p>
          <a:p>
            <a:pPr marL="228600" lvl="0" indent="-228600" algn="l" rtl="0">
              <a:lnSpc>
                <a:spcPct val="120000"/>
              </a:lnSpc>
              <a:spcBef>
                <a:spcPts val="1000"/>
              </a:spcBef>
              <a:spcAft>
                <a:spcPts val="0"/>
              </a:spcAft>
              <a:buSzPct val="100000"/>
              <a:buChar char="•"/>
            </a:pPr>
            <a:r>
              <a:rPr lang="en-US" sz="3600"/>
              <a:t>3.8 MILLION REGISTERED NURSES NATIONWIDE, BUT ONLY 84.5% ARE EMPLOYED IN NURSING (AACN, 2019)</a:t>
            </a:r>
            <a:endParaRPr/>
          </a:p>
          <a:p>
            <a:pPr marL="228600" lvl="0" indent="-228600" algn="l" rtl="0">
              <a:lnSpc>
                <a:spcPct val="120000"/>
              </a:lnSpc>
              <a:spcBef>
                <a:spcPts val="1000"/>
              </a:spcBef>
              <a:spcAft>
                <a:spcPts val="0"/>
              </a:spcAft>
              <a:buSzPct val="100000"/>
              <a:buChar char="•"/>
            </a:pPr>
            <a:r>
              <a:rPr lang="en-US" sz="3600"/>
              <a:t>PREVENTIVE CARE, GROWING RATES OF CHRONIC CONDITIONS SUCH AS DIABETES AND OBESITY AND DEMAND FOR HEALTHCARE SERVICES FROM THE BABY-BOOM POPULATION          </a:t>
            </a:r>
            <a:r>
              <a:rPr lang="en-US"/>
              <a:t>                                                                                                            (AACN,2019)</a:t>
            </a:r>
            <a:endParaRPr/>
          </a:p>
        </p:txBody>
      </p:sp>
      <p:pic>
        <p:nvPicPr>
          <p:cNvPr id="3221" name="Google Shape;3221;p348"/>
          <p:cNvPicPr preferRelativeResize="0"/>
          <p:nvPr/>
        </p:nvPicPr>
        <p:blipFill rotWithShape="1">
          <a:blip r:embed="rId3">
            <a:alphaModFix/>
          </a:blip>
          <a:srcRect b="14559"/>
          <a:stretch/>
        </p:blipFill>
        <p:spPr>
          <a:xfrm>
            <a:off x="0" y="0"/>
            <a:ext cx="12192000" cy="585963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133"/>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Bridging the Gap</a:t>
            </a:r>
            <a:endParaRPr sz="4400">
              <a:solidFill>
                <a:srgbClr val="C00000"/>
              </a:solidFill>
            </a:endParaRPr>
          </a:p>
        </p:txBody>
      </p:sp>
      <p:pic>
        <p:nvPicPr>
          <p:cNvPr id="907" name="Google Shape;907;p133" descr="Spiritgeek - Blog Home - Spiritual Teacher, Life Coach ..."/>
          <p:cNvPicPr preferRelativeResize="0"/>
          <p:nvPr/>
        </p:nvPicPr>
        <p:blipFill rotWithShape="1">
          <a:blip r:embed="rId3">
            <a:alphaModFix/>
          </a:blip>
          <a:srcRect/>
          <a:stretch/>
        </p:blipFill>
        <p:spPr>
          <a:xfrm>
            <a:off x="1415480" y="1086292"/>
            <a:ext cx="9649072" cy="5439052"/>
          </a:xfrm>
          <a:prstGeom prst="rect">
            <a:avLst/>
          </a:prstGeom>
          <a:noFill/>
          <a:ln>
            <a:noFill/>
          </a:ln>
        </p:spPr>
      </p:pic>
      <p:sp>
        <p:nvSpPr>
          <p:cNvPr id="908" name="Google Shape;908;p133"/>
          <p:cNvSpPr txBox="1"/>
          <p:nvPr/>
        </p:nvSpPr>
        <p:spPr>
          <a:xfrm>
            <a:off x="3863752" y="5506626"/>
            <a:ext cx="50994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Malgun Gothic"/>
                <a:ea typeface="Malgun Gothic"/>
                <a:cs typeface="Malgun Gothic"/>
                <a:sym typeface="Malgun Gothic"/>
              </a:rPr>
              <a:t>Period of transition</a:t>
            </a:r>
            <a:endParaRPr/>
          </a:p>
        </p:txBody>
      </p:sp>
      <p:sp>
        <p:nvSpPr>
          <p:cNvPr id="909" name="Google Shape;909;p133"/>
          <p:cNvSpPr/>
          <p:nvPr/>
        </p:nvSpPr>
        <p:spPr>
          <a:xfrm>
            <a:off x="4583832" y="4221088"/>
            <a:ext cx="2376300" cy="216000"/>
          </a:xfrm>
          <a:prstGeom prst="arc">
            <a:avLst>
              <a:gd name="adj1" fmla="val 16200000"/>
              <a:gd name="adj2" fmla="val 0"/>
            </a:avLst>
          </a:prstGeom>
          <a:noFill/>
          <a:ln w="9525"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algun Gothic"/>
              <a:ea typeface="Malgun Gothic"/>
              <a:cs typeface="Malgun Gothic"/>
              <a:sym typeface="Malgun Gothic"/>
            </a:endParaRPr>
          </a:p>
        </p:txBody>
      </p:sp>
      <p:sp>
        <p:nvSpPr>
          <p:cNvPr id="910" name="Google Shape;910;p133"/>
          <p:cNvSpPr/>
          <p:nvPr/>
        </p:nvSpPr>
        <p:spPr>
          <a:xfrm>
            <a:off x="3647728" y="4293096"/>
            <a:ext cx="4896600" cy="1296000"/>
          </a:xfrm>
          <a:prstGeom prst="curvedUpArrow">
            <a:avLst>
              <a:gd name="adj1" fmla="val 25000"/>
              <a:gd name="adj2" fmla="val 50000"/>
              <a:gd name="adj3" fmla="val 25000"/>
            </a:avLst>
          </a:prstGeom>
          <a:solidFill>
            <a:srgbClr val="FFFF00"/>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algun Gothic"/>
              <a:ea typeface="Malgun Gothic"/>
              <a:cs typeface="Malgun Gothic"/>
              <a:sym typeface="Malgun Gothic"/>
            </a:endParaRP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Shape 3226"/>
        <p:cNvGrpSpPr/>
        <p:nvPr/>
      </p:nvGrpSpPr>
      <p:grpSpPr>
        <a:xfrm>
          <a:off x="0" y="0"/>
          <a:ext cx="0" cy="0"/>
          <a:chOff x="0" y="0"/>
          <a:chExt cx="0" cy="0"/>
        </a:xfrm>
      </p:grpSpPr>
      <p:sp>
        <p:nvSpPr>
          <p:cNvPr id="3227" name="Google Shape;3227;p349"/>
          <p:cNvSpPr txBox="1">
            <a:spLocks noGrp="1"/>
          </p:cNvSpPr>
          <p:nvPr>
            <p:ph type="title"/>
          </p:nvPr>
        </p:nvSpPr>
        <p:spPr>
          <a:xfrm>
            <a:off x="838200" y="225083"/>
            <a:ext cx="10515600" cy="456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sz="3600">
                <a:latin typeface="Arial"/>
                <a:ea typeface="Arial"/>
                <a:cs typeface="Arial"/>
                <a:sym typeface="Arial"/>
              </a:rPr>
              <a:t>CLINICAL QUESTION</a:t>
            </a:r>
            <a:endParaRPr/>
          </a:p>
        </p:txBody>
      </p:sp>
      <p:sp>
        <p:nvSpPr>
          <p:cNvPr id="3228" name="Google Shape;3228;p349"/>
          <p:cNvSpPr txBox="1">
            <a:spLocks noGrp="1"/>
          </p:cNvSpPr>
          <p:nvPr>
            <p:ph type="body" idx="1"/>
          </p:nvPr>
        </p:nvSpPr>
        <p:spPr>
          <a:xfrm>
            <a:off x="838199" y="858130"/>
            <a:ext cx="10711500" cy="50016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20000"/>
              </a:lnSpc>
              <a:spcBef>
                <a:spcPts val="0"/>
              </a:spcBef>
              <a:spcAft>
                <a:spcPts val="0"/>
              </a:spcAft>
              <a:buSzPct val="100000"/>
              <a:buNone/>
            </a:pPr>
            <a:r>
              <a:rPr lang="en-US" sz="2400"/>
              <a:t>WILL THE FILIPINO NURSE, WITH LESS THAN FIVE YEARS OF NURSING EXPERIENCE IN A NEVADA HEALTHCARE SETTING WHO AVAILED A MENTORSHIP PROGRAM FOR TEN WEEKS, EXPERIENCE A REDUCTION IN STRESS AND ANXIETY COMPARED TO THOSE WHO DID NOT? </a:t>
            </a:r>
            <a:endParaRPr/>
          </a:p>
          <a:p>
            <a:pPr marL="0" lvl="0" indent="0" algn="l" rtl="0">
              <a:lnSpc>
                <a:spcPct val="120000"/>
              </a:lnSpc>
              <a:spcBef>
                <a:spcPts val="1000"/>
              </a:spcBef>
              <a:spcAft>
                <a:spcPts val="0"/>
              </a:spcAft>
              <a:buSzPct val="100000"/>
              <a:buNone/>
            </a:pPr>
            <a:r>
              <a:rPr lang="en-US" sz="2400" b="1"/>
              <a:t>P</a:t>
            </a:r>
            <a:r>
              <a:rPr lang="en-US" sz="2400"/>
              <a:t>-FILIPINO NURSE WITH LESS THAN FIVE YEARS OF NURSING EXPERIENCE (MENTEE) AND FILIPINO NURSE WITH SEVEN YEARS OR MORE NURSING EXPERIENCE (MENTOR) IN NEVADA HEALTHCARE SETTING.</a:t>
            </a:r>
            <a:endParaRPr/>
          </a:p>
          <a:p>
            <a:pPr marL="0" lvl="0" indent="0" algn="l" rtl="0">
              <a:lnSpc>
                <a:spcPct val="120000"/>
              </a:lnSpc>
              <a:spcBef>
                <a:spcPts val="1000"/>
              </a:spcBef>
              <a:spcAft>
                <a:spcPts val="0"/>
              </a:spcAft>
              <a:buSzPct val="100000"/>
              <a:buNone/>
            </a:pPr>
            <a:r>
              <a:rPr lang="en-US" sz="2400" b="1"/>
              <a:t>I</a:t>
            </a:r>
            <a:r>
              <a:rPr lang="en-US" sz="2400"/>
              <a:t>-WEB-BASED MENTORSHIP PROGRAM, TEN CARITAS PROCESSES® OF JEAN WATSON'S HUMAN CARING THEORY </a:t>
            </a:r>
            <a:endParaRPr/>
          </a:p>
          <a:p>
            <a:pPr marL="0" lvl="0" indent="0" algn="l" rtl="0">
              <a:lnSpc>
                <a:spcPct val="120000"/>
              </a:lnSpc>
              <a:spcBef>
                <a:spcPts val="1000"/>
              </a:spcBef>
              <a:spcAft>
                <a:spcPts val="0"/>
              </a:spcAft>
              <a:buSzPct val="100000"/>
              <a:buNone/>
            </a:pPr>
            <a:r>
              <a:rPr lang="en-US" sz="2400" b="1"/>
              <a:t>C</a:t>
            </a:r>
            <a:r>
              <a:rPr lang="en-US" sz="2400"/>
              <a:t>- SURVEY THE PARTICIPANTS BEFORE AND AFTER AVAILING OF THE WEB-BASED MENTORSHIP PROGRAM</a:t>
            </a:r>
            <a:endParaRPr/>
          </a:p>
          <a:p>
            <a:pPr marL="0" lvl="0" indent="0" algn="l" rtl="0">
              <a:lnSpc>
                <a:spcPct val="120000"/>
              </a:lnSpc>
              <a:spcBef>
                <a:spcPts val="1000"/>
              </a:spcBef>
              <a:spcAft>
                <a:spcPts val="0"/>
              </a:spcAft>
              <a:buSzPct val="100000"/>
              <a:buNone/>
            </a:pPr>
            <a:r>
              <a:rPr lang="en-US" sz="2400" b="1"/>
              <a:t>O</a:t>
            </a:r>
            <a:r>
              <a:rPr lang="en-US" sz="2400"/>
              <a:t>-PARTICIPANTS WILL REDUCE STRESS AND ANXIETY</a:t>
            </a:r>
            <a:endParaRPr/>
          </a:p>
          <a:p>
            <a:pPr marL="0" lvl="0" indent="0" algn="l" rtl="0">
              <a:lnSpc>
                <a:spcPct val="120000"/>
              </a:lnSpc>
              <a:spcBef>
                <a:spcPts val="1000"/>
              </a:spcBef>
              <a:spcAft>
                <a:spcPts val="0"/>
              </a:spcAft>
              <a:buSzPct val="100000"/>
              <a:buNone/>
            </a:pPr>
            <a:r>
              <a:rPr lang="en-US" sz="2400" b="1"/>
              <a:t>T</a:t>
            </a:r>
            <a:r>
              <a:rPr lang="en-US" sz="2400"/>
              <a:t>-TEN WEEKS</a:t>
            </a:r>
            <a:endParaRPr/>
          </a:p>
        </p:txBody>
      </p:sp>
      <p:pic>
        <p:nvPicPr>
          <p:cNvPr id="3229" name="Google Shape;3229;p349"/>
          <p:cNvPicPr preferRelativeResize="0"/>
          <p:nvPr/>
        </p:nvPicPr>
        <p:blipFill rotWithShape="1">
          <a:blip r:embed="rId3">
            <a:alphaModFix/>
          </a:blip>
          <a:srcRect/>
          <a:stretch/>
        </p:blipFill>
        <p:spPr>
          <a:xfrm>
            <a:off x="8238" y="5859632"/>
            <a:ext cx="12191999" cy="998368"/>
          </a:xfrm>
          <a:prstGeom prst="rect">
            <a:avLst/>
          </a:prstGeom>
          <a:noFill/>
          <a:ln>
            <a:noFill/>
          </a:ln>
        </p:spPr>
      </p:pic>
      <p:pic>
        <p:nvPicPr>
          <p:cNvPr id="3230" name="Google Shape;3230;p349"/>
          <p:cNvPicPr preferRelativeResize="0"/>
          <p:nvPr/>
        </p:nvPicPr>
        <p:blipFill rotWithShape="1">
          <a:blip r:embed="rId4">
            <a:alphaModFix/>
          </a:blip>
          <a:srcRect/>
          <a:stretch/>
        </p:blipFill>
        <p:spPr>
          <a:xfrm>
            <a:off x="0" y="0"/>
            <a:ext cx="12192000" cy="6858000"/>
          </a:xfrm>
          <a:prstGeom prst="rect">
            <a:avLst/>
          </a:prstGeom>
          <a:noFill/>
          <a:ln>
            <a:noFill/>
          </a:ln>
        </p:spPr>
      </p:pic>
      <p:pic>
        <p:nvPicPr>
          <p:cNvPr id="3231" name="Google Shape;3231;p349" descr="Graphical user interface, text, application&#10;&#10;Description automatically generated"/>
          <p:cNvPicPr preferRelativeResize="0"/>
          <p:nvPr/>
        </p:nvPicPr>
        <p:blipFill rotWithShape="1">
          <a:blip r:embed="rId5">
            <a:alphaModFix/>
          </a:blip>
          <a:srcRect/>
          <a:stretch/>
        </p:blipFill>
        <p:spPr>
          <a:xfrm>
            <a:off x="762" y="428"/>
            <a:ext cx="12190477" cy="6857143"/>
          </a:xfrm>
          <a:prstGeom prst="rect">
            <a:avLst/>
          </a:prstGeom>
          <a:noFill/>
          <a:ln>
            <a:noFill/>
          </a:ln>
        </p:spPr>
      </p:pic>
      <p:pic>
        <p:nvPicPr>
          <p:cNvPr id="3232" name="Google Shape;3232;p349" descr="Graphical user interface, text, application&#10;&#10;Description automatically generated"/>
          <p:cNvPicPr preferRelativeResize="0"/>
          <p:nvPr/>
        </p:nvPicPr>
        <p:blipFill rotWithShape="1">
          <a:blip r:embed="rId6">
            <a:alphaModFix/>
          </a:blip>
          <a:srcRect/>
          <a:stretch/>
        </p:blipFill>
        <p:spPr>
          <a:xfrm>
            <a:off x="762" y="428"/>
            <a:ext cx="12190477" cy="685714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Shape 3236"/>
        <p:cNvGrpSpPr/>
        <p:nvPr/>
      </p:nvGrpSpPr>
      <p:grpSpPr>
        <a:xfrm>
          <a:off x="0" y="0"/>
          <a:ext cx="0" cy="0"/>
          <a:chOff x="0" y="0"/>
          <a:chExt cx="0" cy="0"/>
        </a:xfrm>
      </p:grpSpPr>
      <p:sp>
        <p:nvSpPr>
          <p:cNvPr id="3237" name="Google Shape;3237;p350"/>
          <p:cNvSpPr txBox="1"/>
          <p:nvPr/>
        </p:nvSpPr>
        <p:spPr>
          <a:xfrm>
            <a:off x="1913860" y="430458"/>
            <a:ext cx="5007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wentieth Century"/>
                <a:ea typeface="Twentieth Century"/>
                <a:cs typeface="Twentieth Century"/>
                <a:sym typeface="Twentieth Century"/>
              </a:rPr>
              <a:t>LITERATURE REVIEW</a:t>
            </a:r>
            <a:endParaRPr/>
          </a:p>
        </p:txBody>
      </p:sp>
      <p:sp>
        <p:nvSpPr>
          <p:cNvPr id="3238" name="Google Shape;3238;p350"/>
          <p:cNvSpPr txBox="1"/>
          <p:nvPr/>
        </p:nvSpPr>
        <p:spPr>
          <a:xfrm>
            <a:off x="616688" y="1180214"/>
            <a:ext cx="10579500" cy="526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The advancement of technology brought an increased usage of the internet and digital platform that paved the way to web-based interventions (Yang 2019), and that brought virtual mentoring program into the society (Welch 2017). </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According to Brannagan &amp; Oriol (2014), Rand &amp; Pajarillo (2015), virtual mentoring in nursing education improved virtual connections, relationships, and program outcomes.</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As stated by Lewis &amp; Flannery (2016) - virtual mentors could provide a tremendous boost to the mentee's professional network, which can prove invaluable to professional development</a:t>
            </a:r>
            <a:endParaRP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Shape 3242"/>
        <p:cNvGrpSpPr/>
        <p:nvPr/>
      </p:nvGrpSpPr>
      <p:grpSpPr>
        <a:xfrm>
          <a:off x="0" y="0"/>
          <a:ext cx="0" cy="0"/>
          <a:chOff x="0" y="0"/>
          <a:chExt cx="0" cy="0"/>
        </a:xfrm>
      </p:grpSpPr>
      <p:sp>
        <p:nvSpPr>
          <p:cNvPr id="3243" name="Google Shape;3243;p351"/>
          <p:cNvSpPr txBox="1"/>
          <p:nvPr/>
        </p:nvSpPr>
        <p:spPr>
          <a:xfrm>
            <a:off x="1913860" y="430458"/>
            <a:ext cx="5007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wentieth Century"/>
                <a:ea typeface="Twentieth Century"/>
                <a:cs typeface="Twentieth Century"/>
                <a:sym typeface="Twentieth Century"/>
              </a:rPr>
              <a:t>LITERATURE REVIEW</a:t>
            </a:r>
            <a:endParaRPr/>
          </a:p>
        </p:txBody>
      </p:sp>
      <p:sp>
        <p:nvSpPr>
          <p:cNvPr id="3244" name="Google Shape;3244;p351"/>
          <p:cNvSpPr txBox="1"/>
          <p:nvPr/>
        </p:nvSpPr>
        <p:spPr>
          <a:xfrm>
            <a:off x="616688" y="1180214"/>
            <a:ext cx="10579500" cy="535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Garringer et al. (2019) stated that, E-mentoring has grown in popularity since different platforms allow a mentor and a mentee to communicate in a space completely dedicated to their mentoring interaction, such as emails, texting, chatting using a messenger program or social media, and video conferencing.</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The American Nurses Association (2020) – conducted virtual mentorship in 2015 to prevent the high turnover rates, especially young nurses.</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Shape 3249"/>
        <p:cNvGrpSpPr/>
        <p:nvPr/>
      </p:nvGrpSpPr>
      <p:grpSpPr>
        <a:xfrm>
          <a:off x="0" y="0"/>
          <a:ext cx="0" cy="0"/>
          <a:chOff x="0" y="0"/>
          <a:chExt cx="0" cy="0"/>
        </a:xfrm>
      </p:grpSpPr>
      <p:sp>
        <p:nvSpPr>
          <p:cNvPr id="3250" name="Google Shape;3250;p352"/>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Arial"/>
              <a:buNone/>
            </a:pPr>
            <a:r>
              <a:rPr lang="en-US">
                <a:latin typeface="Arial"/>
                <a:ea typeface="Arial"/>
                <a:cs typeface="Arial"/>
                <a:sym typeface="Arial"/>
              </a:rPr>
              <a:t>LITERATURE REVIEW</a:t>
            </a:r>
            <a:endParaRPr/>
          </a:p>
        </p:txBody>
      </p:sp>
      <p:sp>
        <p:nvSpPr>
          <p:cNvPr id="3251" name="Google Shape;3251;p352"/>
          <p:cNvSpPr txBox="1">
            <a:spLocks noGrp="1"/>
          </p:cNvSpPr>
          <p:nvPr>
            <p:ph type="body" idx="1"/>
          </p:nvPr>
        </p:nvSpPr>
        <p:spPr>
          <a:xfrm>
            <a:off x="913775" y="2367093"/>
            <a:ext cx="10364400" cy="3424200"/>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3200"/>
              <a:buChar char="•"/>
            </a:pPr>
            <a:r>
              <a:rPr lang="en-US" sz="3200">
                <a:latin typeface="Arial"/>
                <a:ea typeface="Arial"/>
                <a:cs typeface="Arial"/>
                <a:sym typeface="Arial"/>
              </a:rPr>
              <a:t>AS EVIDENCED BY THE LITERATURES REVIEWED, WEB-BASED MENTORSHIP PROGRAM CAN LEAD TO POSITIVE OUTCOMES AS WE NOW HAVE A PARADIGM SHIFT THAT INVOLVES UTILIZATION OF TECHNOLOGY.</a:t>
            </a:r>
            <a:endParaRPr/>
          </a:p>
        </p:txBody>
      </p:sp>
      <p:pic>
        <p:nvPicPr>
          <p:cNvPr id="3252" name="Google Shape;3252;p352"/>
          <p:cNvPicPr preferRelativeResize="0"/>
          <p:nvPr/>
        </p:nvPicPr>
        <p:blipFill rotWithShape="1">
          <a:blip r:embed="rId3">
            <a:alphaModFix/>
          </a:blip>
          <a:srcRect b="14559"/>
          <a:stretch/>
        </p:blipFill>
        <p:spPr>
          <a:xfrm>
            <a:off x="0" y="0"/>
            <a:ext cx="12192000" cy="5859632"/>
          </a:xfrm>
          <a:prstGeom prst="rect">
            <a:avLst/>
          </a:prstGeom>
          <a:noFill/>
          <a:ln>
            <a:noFill/>
          </a:ln>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Shape 3257"/>
        <p:cNvGrpSpPr/>
        <p:nvPr/>
      </p:nvGrpSpPr>
      <p:grpSpPr>
        <a:xfrm>
          <a:off x="0" y="0"/>
          <a:ext cx="0" cy="0"/>
          <a:chOff x="0" y="0"/>
          <a:chExt cx="0" cy="0"/>
        </a:xfrm>
      </p:grpSpPr>
      <p:sp>
        <p:nvSpPr>
          <p:cNvPr id="3258" name="Google Shape;3258;p353"/>
          <p:cNvSpPr txBox="1">
            <a:spLocks noGrp="1"/>
          </p:cNvSpPr>
          <p:nvPr>
            <p:ph type="title"/>
          </p:nvPr>
        </p:nvSpPr>
        <p:spPr>
          <a:xfrm>
            <a:off x="422031" y="295423"/>
            <a:ext cx="10322100" cy="6189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sz="3400">
                <a:latin typeface="Arial"/>
                <a:ea typeface="Arial"/>
                <a:cs typeface="Arial"/>
                <a:sym typeface="Arial"/>
              </a:rPr>
              <a:t>GUIDING THEORY: JEAN WATSON’S HUMAN CARING THEORY</a:t>
            </a:r>
            <a:endParaRPr/>
          </a:p>
        </p:txBody>
      </p:sp>
      <p:sp>
        <p:nvSpPr>
          <p:cNvPr id="3259" name="Google Shape;3259;p353"/>
          <p:cNvSpPr txBox="1">
            <a:spLocks noGrp="1"/>
          </p:cNvSpPr>
          <p:nvPr>
            <p:ph type="body" idx="1"/>
          </p:nvPr>
        </p:nvSpPr>
        <p:spPr>
          <a:xfrm>
            <a:off x="422031" y="1336432"/>
            <a:ext cx="11324400" cy="5120700"/>
          </a:xfrm>
          <a:prstGeom prst="rect">
            <a:avLst/>
          </a:prstGeom>
          <a:noFill/>
          <a:ln>
            <a:noFill/>
          </a:ln>
        </p:spPr>
        <p:txBody>
          <a:bodyPr spcFirstLastPara="1" wrap="square" lIns="91425" tIns="45700" rIns="91425" bIns="45700" anchor="ctr" anchorCtr="0">
            <a:normAutofit fontScale="85000" lnSpcReduction="10000"/>
          </a:bodyPr>
          <a:lstStyle/>
          <a:p>
            <a:pPr marL="228600" lvl="0" indent="-228600" algn="l" rtl="0">
              <a:lnSpc>
                <a:spcPct val="120000"/>
              </a:lnSpc>
              <a:spcBef>
                <a:spcPts val="0"/>
              </a:spcBef>
              <a:spcAft>
                <a:spcPts val="0"/>
              </a:spcAft>
              <a:buSzPct val="100000"/>
              <a:buChar char="•"/>
            </a:pPr>
            <a:r>
              <a:rPr lang="en-US" sz="2400"/>
              <a:t>CARING SCIENCE EMBRACES THE WHOLE PERSON, THE UNITY OF MINDBODYSPIRIT AS ONE IN RELATION WITH ENVIRONMENT AT ALL LEVELS. </a:t>
            </a:r>
            <a:endParaRPr/>
          </a:p>
          <a:p>
            <a:pPr marL="228600" lvl="0" indent="-228600" algn="l" rtl="0">
              <a:lnSpc>
                <a:spcPct val="120000"/>
              </a:lnSpc>
              <a:spcBef>
                <a:spcPts val="1000"/>
              </a:spcBef>
              <a:spcAft>
                <a:spcPts val="0"/>
              </a:spcAft>
              <a:buSzPct val="100000"/>
              <a:buChar char="•"/>
            </a:pPr>
            <a:r>
              <a:rPr lang="en-US" sz="2400"/>
              <a:t>BRING MEANING AND FOCUS TO NURSING AS DISTINCT HEALTH PROFESSION WITH ITS OWN UNIQUE VALUES, KNOWLEDGE AND PRACTICES, WITH ITS OWN ETHIC AND MISSION TO SOCIETY. </a:t>
            </a:r>
            <a:endParaRPr/>
          </a:p>
          <a:p>
            <a:pPr marL="228600" lvl="0" indent="-228600" algn="l" rtl="0">
              <a:lnSpc>
                <a:spcPct val="120000"/>
              </a:lnSpc>
              <a:spcBef>
                <a:spcPts val="1000"/>
              </a:spcBef>
              <a:spcAft>
                <a:spcPts val="0"/>
              </a:spcAft>
              <a:buSzPct val="100000"/>
              <a:buChar char="•"/>
            </a:pPr>
            <a:r>
              <a:rPr lang="en-US" sz="2400"/>
              <a:t>SUBJECTIVE INNER HEALING PROCESSES AND THE LIFE WORLD OF THE EXPERIENCING PERSON, REQUIRING UNIQUE CARING-HEALING ARTS AND A FRAMEWORK CALLED "CARATIVE FACTORS.“</a:t>
            </a:r>
            <a:endParaRPr/>
          </a:p>
          <a:p>
            <a:pPr marL="228600" lvl="0" indent="-228600" algn="l" rtl="0">
              <a:lnSpc>
                <a:spcPct val="120000"/>
              </a:lnSpc>
              <a:spcBef>
                <a:spcPts val="1000"/>
              </a:spcBef>
              <a:spcAft>
                <a:spcPts val="0"/>
              </a:spcAft>
              <a:buSzPct val="100000"/>
              <a:buChar char="•"/>
            </a:pPr>
            <a:r>
              <a:rPr lang="en-US" sz="2400"/>
              <a:t>THE CARING MODEL OR THEORY CAN ALSO BE CONSIDERED A PHILOSOPHICAL AND MORAL/ETHICAL FOUNDATION FOR PROFESSIONAL NURSING, ONE HAS TO PERSONALLY EXPERIENCE IT; THUS THE MODEL IS BOTH AN INVITATION AND AN OPPORTUNITY TO INTERACT WITH THE IDEAS, EXPERIMENT WITH AND GROW WITHIN THE PHILOSOPHY, AND LIVING IT OUT IN ONE’S PERSONAL/PROFESSIONAL LIFE.</a:t>
            </a:r>
            <a:endParaRPr/>
          </a:p>
          <a:p>
            <a:pPr marL="228600" lvl="0" indent="-158433" algn="l" rtl="0">
              <a:lnSpc>
                <a:spcPct val="120000"/>
              </a:lnSpc>
              <a:spcBef>
                <a:spcPts val="1000"/>
              </a:spcBef>
              <a:spcAft>
                <a:spcPts val="0"/>
              </a:spcAft>
              <a:buSzPct val="100000"/>
              <a:buNone/>
            </a:pPr>
            <a:endParaRPr sz="1300"/>
          </a:p>
          <a:p>
            <a:pPr marL="1371600" lvl="3" indent="0" algn="l" rtl="0">
              <a:lnSpc>
                <a:spcPct val="120000"/>
              </a:lnSpc>
              <a:spcBef>
                <a:spcPts val="500"/>
              </a:spcBef>
              <a:spcAft>
                <a:spcPts val="0"/>
              </a:spcAft>
              <a:buSzPct val="100000"/>
              <a:buNone/>
            </a:pPr>
            <a:r>
              <a:rPr lang="en-US" sz="1300"/>
              <a:t>                                                                                                             (WATSON, 1979, 1985, 1999,2006, 2008)</a:t>
            </a:r>
            <a:endParaRPr/>
          </a:p>
        </p:txBody>
      </p:sp>
      <p:pic>
        <p:nvPicPr>
          <p:cNvPr id="3260" name="Google Shape;3260;p353"/>
          <p:cNvPicPr preferRelativeResize="0"/>
          <p:nvPr/>
        </p:nvPicPr>
        <p:blipFill rotWithShape="1">
          <a:blip r:embed="rId3">
            <a:alphaModFix/>
          </a:blip>
          <a:srcRect/>
          <a:stretch/>
        </p:blipFill>
        <p:spPr>
          <a:xfrm>
            <a:off x="10744203" y="33413"/>
            <a:ext cx="1447797" cy="1142998"/>
          </a:xfrm>
          <a:prstGeom prst="rect">
            <a:avLst/>
          </a:prstGeom>
          <a:noFill/>
          <a:ln>
            <a:noFill/>
          </a:ln>
        </p:spPr>
      </p:pic>
      <p:pic>
        <p:nvPicPr>
          <p:cNvPr id="3261" name="Google Shape;3261;p353"/>
          <p:cNvPicPr preferRelativeResize="0"/>
          <p:nvPr/>
        </p:nvPicPr>
        <p:blipFill rotWithShape="1">
          <a:blip r:embed="rId4">
            <a:alphaModFix/>
          </a:blip>
          <a:srcRect/>
          <a:stretch/>
        </p:blipFill>
        <p:spPr>
          <a:xfrm>
            <a:off x="0" y="10633"/>
            <a:ext cx="12192000" cy="6858000"/>
          </a:xfrm>
          <a:prstGeom prst="rect">
            <a:avLst/>
          </a:prstGeom>
          <a:noFill/>
          <a:ln>
            <a:noFill/>
          </a:ln>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Shape 3266"/>
        <p:cNvGrpSpPr/>
        <p:nvPr/>
      </p:nvGrpSpPr>
      <p:grpSpPr>
        <a:xfrm>
          <a:off x="0" y="0"/>
          <a:ext cx="0" cy="0"/>
          <a:chOff x="0" y="0"/>
          <a:chExt cx="0" cy="0"/>
        </a:xfrm>
      </p:grpSpPr>
      <p:pic>
        <p:nvPicPr>
          <p:cNvPr id="3267" name="Google Shape;3267;p354"/>
          <p:cNvPicPr preferRelativeResize="0"/>
          <p:nvPr/>
        </p:nvPicPr>
        <p:blipFill rotWithShape="1">
          <a:blip r:embed="rId3">
            <a:alphaModFix/>
          </a:blip>
          <a:srcRect/>
          <a:stretch/>
        </p:blipFill>
        <p:spPr>
          <a:xfrm>
            <a:off x="0" y="10633"/>
            <a:ext cx="12192000" cy="6858000"/>
          </a:xfrm>
          <a:prstGeom prst="rect">
            <a:avLst/>
          </a:prstGeom>
          <a:noFill/>
          <a:ln>
            <a:noFill/>
          </a:ln>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Shape 3272"/>
        <p:cNvGrpSpPr/>
        <p:nvPr/>
      </p:nvGrpSpPr>
      <p:grpSpPr>
        <a:xfrm>
          <a:off x="0" y="0"/>
          <a:ext cx="0" cy="0"/>
          <a:chOff x="0" y="0"/>
          <a:chExt cx="0" cy="0"/>
        </a:xfrm>
      </p:grpSpPr>
      <p:pic>
        <p:nvPicPr>
          <p:cNvPr id="3273" name="Google Shape;3273;p355"/>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Shape 3278"/>
        <p:cNvGrpSpPr/>
        <p:nvPr/>
      </p:nvGrpSpPr>
      <p:grpSpPr>
        <a:xfrm>
          <a:off x="0" y="0"/>
          <a:ext cx="0" cy="0"/>
          <a:chOff x="0" y="0"/>
          <a:chExt cx="0" cy="0"/>
        </a:xfrm>
      </p:grpSpPr>
      <p:pic>
        <p:nvPicPr>
          <p:cNvPr id="3279" name="Google Shape;3279;p356"/>
          <p:cNvPicPr preferRelativeResize="0"/>
          <p:nvPr/>
        </p:nvPicPr>
        <p:blipFill rotWithShape="1">
          <a:blip r:embed="rId3">
            <a:alphaModFix/>
          </a:blip>
          <a:srcRect/>
          <a:stretch/>
        </p:blipFill>
        <p:spPr>
          <a:xfrm>
            <a:off x="8238" y="5859632"/>
            <a:ext cx="12191999" cy="998368"/>
          </a:xfrm>
          <a:prstGeom prst="rect">
            <a:avLst/>
          </a:prstGeom>
          <a:noFill/>
          <a:ln>
            <a:noFill/>
          </a:ln>
        </p:spPr>
      </p:pic>
      <p:sp>
        <p:nvSpPr>
          <p:cNvPr id="3280" name="Google Shape;3280;p356"/>
          <p:cNvSpPr txBox="1">
            <a:spLocks noGrp="1"/>
          </p:cNvSpPr>
          <p:nvPr>
            <p:ph type="title"/>
          </p:nvPr>
        </p:nvSpPr>
        <p:spPr>
          <a:xfrm>
            <a:off x="838200" y="365126"/>
            <a:ext cx="10515600" cy="492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200"/>
              <a:buFont typeface="Arial"/>
              <a:buNone/>
            </a:pPr>
            <a:r>
              <a:rPr lang="en-US" sz="3200">
                <a:latin typeface="Arial"/>
                <a:ea typeface="Arial"/>
                <a:cs typeface="Arial"/>
                <a:sym typeface="Arial"/>
              </a:rPr>
              <a:t>METHOD</a:t>
            </a:r>
            <a:endParaRPr/>
          </a:p>
        </p:txBody>
      </p:sp>
      <p:sp>
        <p:nvSpPr>
          <p:cNvPr id="3281" name="Google Shape;3281;p356"/>
          <p:cNvSpPr txBox="1">
            <a:spLocks noGrp="1"/>
          </p:cNvSpPr>
          <p:nvPr>
            <p:ph type="body" idx="1"/>
          </p:nvPr>
        </p:nvSpPr>
        <p:spPr>
          <a:xfrm>
            <a:off x="838200" y="998807"/>
            <a:ext cx="10515600" cy="4684500"/>
          </a:xfrm>
          <a:prstGeom prst="rect">
            <a:avLst/>
          </a:prstGeom>
          <a:noFill/>
          <a:ln>
            <a:noFill/>
          </a:ln>
        </p:spPr>
        <p:txBody>
          <a:bodyPr spcFirstLastPara="1" wrap="square" lIns="91425" tIns="45700" rIns="91425" bIns="45700" anchor="t" anchorCtr="0">
            <a:normAutofit fontScale="62500"/>
          </a:bodyPr>
          <a:lstStyle/>
          <a:p>
            <a:pPr marL="228600" lvl="0" indent="-207645" algn="l" rtl="0">
              <a:lnSpc>
                <a:spcPct val="120000"/>
              </a:lnSpc>
              <a:spcBef>
                <a:spcPts val="0"/>
              </a:spcBef>
              <a:spcAft>
                <a:spcPts val="0"/>
              </a:spcAft>
              <a:buSzPct val="100000"/>
              <a:buChar char="•"/>
            </a:pPr>
            <a:r>
              <a:rPr lang="en-US" sz="2200">
                <a:latin typeface="Arial"/>
                <a:ea typeface="Arial"/>
                <a:cs typeface="Arial"/>
                <a:sym typeface="Arial"/>
              </a:rPr>
              <a:t>QUALITY IMPROVEMENT THAT WILL UTILIZE </a:t>
            </a:r>
            <a:r>
              <a:rPr lang="en-US" sz="2200" b="1">
                <a:latin typeface="Arial"/>
                <a:ea typeface="Arial"/>
                <a:cs typeface="Arial"/>
                <a:sym typeface="Arial"/>
              </a:rPr>
              <a:t>FADE</a:t>
            </a:r>
            <a:r>
              <a:rPr lang="en-US" sz="2200">
                <a:latin typeface="Arial"/>
                <a:ea typeface="Arial"/>
                <a:cs typeface="Arial"/>
                <a:sym typeface="Arial"/>
              </a:rPr>
              <a:t> METHOD:</a:t>
            </a:r>
            <a:endParaRPr/>
          </a:p>
          <a:p>
            <a:pPr marL="685800" lvl="1" indent="-207645" algn="l" rtl="0">
              <a:lnSpc>
                <a:spcPct val="120000"/>
              </a:lnSpc>
              <a:spcBef>
                <a:spcPts val="500"/>
              </a:spcBef>
              <a:spcAft>
                <a:spcPts val="0"/>
              </a:spcAft>
              <a:buSzPct val="100000"/>
              <a:buChar char="•"/>
            </a:pPr>
            <a:r>
              <a:rPr lang="en-US" sz="2200" b="1">
                <a:latin typeface="Arial"/>
                <a:ea typeface="Arial"/>
                <a:cs typeface="Arial"/>
                <a:sym typeface="Arial"/>
              </a:rPr>
              <a:t>FOCUS</a:t>
            </a:r>
            <a:r>
              <a:rPr lang="en-US" sz="2200">
                <a:latin typeface="Arial"/>
                <a:ea typeface="Arial"/>
                <a:cs typeface="Arial"/>
                <a:sym typeface="Arial"/>
              </a:rPr>
              <a:t> – AIMS TO REDUCE THE STRESS AND ANXIETY OF THE FILIPINO NURSE WHO HAS LESS THAN FIVE YEARS OF NURSING EXPERIENCE IN NEVADA.</a:t>
            </a:r>
            <a:endParaRPr/>
          </a:p>
          <a:p>
            <a:pPr marL="685800" lvl="1" indent="-207645" algn="l" rtl="0">
              <a:lnSpc>
                <a:spcPct val="120000"/>
              </a:lnSpc>
              <a:spcBef>
                <a:spcPts val="500"/>
              </a:spcBef>
              <a:spcAft>
                <a:spcPts val="0"/>
              </a:spcAft>
              <a:buSzPct val="100000"/>
              <a:buChar char="•"/>
            </a:pPr>
            <a:r>
              <a:rPr lang="en-US" sz="2200" b="1">
                <a:latin typeface="Arial"/>
                <a:ea typeface="Arial"/>
                <a:cs typeface="Arial"/>
                <a:sym typeface="Arial"/>
              </a:rPr>
              <a:t>ANALYZE </a:t>
            </a:r>
            <a:r>
              <a:rPr lang="en-US" sz="2200">
                <a:latin typeface="Arial"/>
                <a:ea typeface="Arial"/>
                <a:cs typeface="Arial"/>
                <a:sym typeface="Arial"/>
              </a:rPr>
              <a:t>- PRE AND POST QUESTIONNAIRE WILL UTILIZE THE PERCEIVED STRESS SCALE FROM MIND GARDEN, INC., TO DETERMINE THE PARTICIPANTS' STRESS AND ANXIETY LEVEL.</a:t>
            </a:r>
            <a:endParaRPr/>
          </a:p>
          <a:p>
            <a:pPr marL="685800" lvl="1" indent="-207645" algn="l" rtl="0">
              <a:lnSpc>
                <a:spcPct val="120000"/>
              </a:lnSpc>
              <a:spcBef>
                <a:spcPts val="500"/>
              </a:spcBef>
              <a:spcAft>
                <a:spcPts val="0"/>
              </a:spcAft>
              <a:buSzPct val="100000"/>
              <a:buChar char="•"/>
            </a:pPr>
            <a:r>
              <a:rPr lang="en-US" sz="2200" b="1">
                <a:latin typeface="Arial"/>
                <a:ea typeface="Arial"/>
                <a:cs typeface="Arial"/>
                <a:sym typeface="Arial"/>
              </a:rPr>
              <a:t>DEVELOP</a:t>
            </a:r>
            <a:r>
              <a:rPr lang="en-US" sz="2200">
                <a:latin typeface="Arial"/>
                <a:ea typeface="Arial"/>
                <a:cs typeface="Arial"/>
                <a:sym typeface="Arial"/>
              </a:rPr>
              <a:t> - WEB-BASED MENTORSHIP PROGRAM VIA ZOOM MEETING PLATFORM</a:t>
            </a:r>
            <a:endParaRPr/>
          </a:p>
          <a:p>
            <a:pPr marL="685800" lvl="1" indent="-207645" algn="l" rtl="0">
              <a:lnSpc>
                <a:spcPct val="120000"/>
              </a:lnSpc>
              <a:spcBef>
                <a:spcPts val="500"/>
              </a:spcBef>
              <a:spcAft>
                <a:spcPts val="0"/>
              </a:spcAft>
              <a:buSzPct val="100000"/>
              <a:buChar char="•"/>
            </a:pPr>
            <a:r>
              <a:rPr lang="en-US" sz="2200" b="1">
                <a:latin typeface="Arial"/>
                <a:ea typeface="Arial"/>
                <a:cs typeface="Arial"/>
                <a:sym typeface="Arial"/>
              </a:rPr>
              <a:t>EXECUTE</a:t>
            </a:r>
            <a:r>
              <a:rPr lang="en-US" sz="2200">
                <a:latin typeface="Arial"/>
                <a:ea typeface="Arial"/>
                <a:cs typeface="Arial"/>
                <a:sym typeface="Arial"/>
              </a:rPr>
              <a:t> – RECRUITMENT OF PARTICIPANTS WILL START WITH AN EMAIL INVITATION AND A FLIER, CONSENT, DEMOGRAPHIC SURVEY AND REGISTRATION AT THE PNANV.ORG WEBSITE. SEPTEMBER 7 TO NOVEMBER 9, 2020, MENTOR AND MENTEE WILL MEET THIRTY TO SIXTY MINUTES EACH WEEK FOR TEN WEEKS. EACH MEETING WILL ENTAIL A REFLECTIVE DISCUSSION OF EACH OF THE 10 CARITAS PROCESSES®</a:t>
            </a:r>
            <a:endParaRPr/>
          </a:p>
          <a:p>
            <a:pPr marL="685800" lvl="1" indent="-207645" algn="l" rtl="0">
              <a:lnSpc>
                <a:spcPct val="120000"/>
              </a:lnSpc>
              <a:spcBef>
                <a:spcPts val="500"/>
              </a:spcBef>
              <a:spcAft>
                <a:spcPts val="0"/>
              </a:spcAft>
              <a:buSzPct val="100000"/>
              <a:buChar char="•"/>
            </a:pPr>
            <a:r>
              <a:rPr lang="en-US" sz="2200" b="1">
                <a:latin typeface="Arial"/>
                <a:ea typeface="Arial"/>
                <a:cs typeface="Arial"/>
                <a:sym typeface="Arial"/>
              </a:rPr>
              <a:t>EVALUATE</a:t>
            </a:r>
            <a:r>
              <a:rPr lang="en-US" sz="2200">
                <a:latin typeface="Arial"/>
                <a:ea typeface="Arial"/>
                <a:cs typeface="Arial"/>
                <a:sym typeface="Arial"/>
              </a:rPr>
              <a:t> - THE PROGRAM'S EFFECTIVENESS WILL BE EVALUATED WITH THE POST QUESTIONNAIRE USING THE PERCEIVED STRESS SCALE BY MIND GARDEN, INC. AN EVALUATION FORM WILL ALSO BE COMPLETED</a:t>
            </a:r>
            <a:endParaRPr/>
          </a:p>
          <a:p>
            <a:pPr marL="685800" lvl="1" indent="-120332" algn="l" rtl="0">
              <a:lnSpc>
                <a:spcPct val="120000"/>
              </a:lnSpc>
              <a:spcBef>
                <a:spcPts val="500"/>
              </a:spcBef>
              <a:spcAft>
                <a:spcPts val="0"/>
              </a:spcAft>
              <a:buSzPct val="100000"/>
              <a:buNone/>
            </a:pPr>
            <a:endParaRPr sz="2200">
              <a:latin typeface="Arial"/>
              <a:ea typeface="Arial"/>
              <a:cs typeface="Arial"/>
              <a:sym typeface="Arial"/>
            </a:endParaRPr>
          </a:p>
          <a:p>
            <a:pPr marL="457200" lvl="1" indent="0" algn="l" rtl="0">
              <a:lnSpc>
                <a:spcPct val="120000"/>
              </a:lnSpc>
              <a:spcBef>
                <a:spcPts val="500"/>
              </a:spcBef>
              <a:spcAft>
                <a:spcPts val="0"/>
              </a:spcAft>
              <a:buSzPct val="100000"/>
              <a:buNone/>
            </a:pPr>
            <a:r>
              <a:rPr lang="en-US" sz="2200">
                <a:latin typeface="Arial"/>
                <a:ea typeface="Arial"/>
                <a:cs typeface="Arial"/>
                <a:sym typeface="Arial"/>
              </a:rPr>
              <a:t>                                                                                     (MORAN &amp; CONRAD, 2014)</a:t>
            </a:r>
            <a:r>
              <a:rPr lang="en-US" sz="1100">
                <a:latin typeface="Arial"/>
                <a:ea typeface="Arial"/>
                <a:cs typeface="Arial"/>
                <a:sym typeface="Arial"/>
              </a:rPr>
              <a:t>                                </a:t>
            </a:r>
            <a:endParaRPr/>
          </a:p>
        </p:txBody>
      </p:sp>
      <p:pic>
        <p:nvPicPr>
          <p:cNvPr id="3282" name="Google Shape;3282;p356"/>
          <p:cNvPicPr preferRelativeResize="0"/>
          <p:nvPr/>
        </p:nvPicPr>
        <p:blipFill rotWithShape="1">
          <a:blip r:embed="rId4">
            <a:alphaModFix/>
          </a:blip>
          <a:srcRect/>
          <a:stretch/>
        </p:blipFill>
        <p:spPr>
          <a:xfrm>
            <a:off x="0" y="0"/>
            <a:ext cx="12192000" cy="6858000"/>
          </a:xfrm>
          <a:prstGeom prst="rect">
            <a:avLst/>
          </a:prstGeom>
          <a:noFill/>
          <a:ln>
            <a:noFill/>
          </a:ln>
        </p:spPr>
      </p:pic>
      <p:pic>
        <p:nvPicPr>
          <p:cNvPr id="3283" name="Google Shape;3283;p356"/>
          <p:cNvPicPr preferRelativeResize="0"/>
          <p:nvPr/>
        </p:nvPicPr>
        <p:blipFill rotWithShape="1">
          <a:blip r:embed="rId4">
            <a:alphaModFix/>
          </a:blip>
          <a:srcRect l="749" r="60468" b="40352"/>
          <a:stretch/>
        </p:blipFill>
        <p:spPr>
          <a:xfrm>
            <a:off x="108284" y="0"/>
            <a:ext cx="4728300" cy="4090800"/>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Shape 3288"/>
        <p:cNvGrpSpPr/>
        <p:nvPr/>
      </p:nvGrpSpPr>
      <p:grpSpPr>
        <a:xfrm>
          <a:off x="0" y="0"/>
          <a:ext cx="0" cy="0"/>
          <a:chOff x="0" y="0"/>
          <a:chExt cx="0" cy="0"/>
        </a:xfrm>
      </p:grpSpPr>
      <p:pic>
        <p:nvPicPr>
          <p:cNvPr id="3289" name="Google Shape;3289;p357"/>
          <p:cNvPicPr preferRelativeResize="0"/>
          <p:nvPr/>
        </p:nvPicPr>
        <p:blipFill rotWithShape="1">
          <a:blip r:embed="rId3">
            <a:alphaModFix/>
          </a:blip>
          <a:srcRect/>
          <a:stretch/>
        </p:blipFill>
        <p:spPr>
          <a:xfrm>
            <a:off x="0" y="262759"/>
            <a:ext cx="12192000" cy="6858000"/>
          </a:xfrm>
          <a:prstGeom prst="rect">
            <a:avLst/>
          </a:prstGeom>
          <a:noFill/>
          <a:ln>
            <a:noFill/>
          </a:ln>
        </p:spPr>
      </p:pic>
      <p:graphicFrame>
        <p:nvGraphicFramePr>
          <p:cNvPr id="3290" name="Google Shape;3290;p357"/>
          <p:cNvGraphicFramePr/>
          <p:nvPr/>
        </p:nvGraphicFramePr>
        <p:xfrm>
          <a:off x="3095459" y="1147679"/>
          <a:ext cx="3000000" cy="3000000"/>
        </p:xfrm>
        <a:graphic>
          <a:graphicData uri="http://schemas.openxmlformats.org/drawingml/2006/table">
            <a:tbl>
              <a:tblPr>
                <a:noFill/>
                <a:tableStyleId>{C96AEA15-D375-4E6A-9B98-5BBBD62EE1F0}</a:tableStyleId>
              </a:tblPr>
              <a:tblGrid>
                <a:gridCol w="1333475">
                  <a:extLst>
                    <a:ext uri="{9D8B030D-6E8A-4147-A177-3AD203B41FA5}">
                      <a16:colId xmlns:a16="http://schemas.microsoft.com/office/drawing/2014/main" val="20000"/>
                    </a:ext>
                  </a:extLst>
                </a:gridCol>
                <a:gridCol w="804175">
                  <a:extLst>
                    <a:ext uri="{9D8B030D-6E8A-4147-A177-3AD203B41FA5}">
                      <a16:colId xmlns:a16="http://schemas.microsoft.com/office/drawing/2014/main" val="20001"/>
                    </a:ext>
                  </a:extLst>
                </a:gridCol>
                <a:gridCol w="840300">
                  <a:extLst>
                    <a:ext uri="{9D8B030D-6E8A-4147-A177-3AD203B41FA5}">
                      <a16:colId xmlns:a16="http://schemas.microsoft.com/office/drawing/2014/main" val="20002"/>
                    </a:ext>
                  </a:extLst>
                </a:gridCol>
                <a:gridCol w="864650">
                  <a:extLst>
                    <a:ext uri="{9D8B030D-6E8A-4147-A177-3AD203B41FA5}">
                      <a16:colId xmlns:a16="http://schemas.microsoft.com/office/drawing/2014/main" val="20003"/>
                    </a:ext>
                  </a:extLst>
                </a:gridCol>
                <a:gridCol w="804175">
                  <a:extLst>
                    <a:ext uri="{9D8B030D-6E8A-4147-A177-3AD203B41FA5}">
                      <a16:colId xmlns:a16="http://schemas.microsoft.com/office/drawing/2014/main" val="20004"/>
                    </a:ext>
                  </a:extLst>
                </a:gridCol>
                <a:gridCol w="1128500">
                  <a:extLst>
                    <a:ext uri="{9D8B030D-6E8A-4147-A177-3AD203B41FA5}">
                      <a16:colId xmlns:a16="http://schemas.microsoft.com/office/drawing/2014/main" val="20005"/>
                    </a:ext>
                  </a:extLst>
                </a:gridCol>
              </a:tblGrid>
              <a:tr h="356775">
                <a:tc gridSpan="6">
                  <a:txBody>
                    <a:bodyPr/>
                    <a:lstStyle/>
                    <a:p>
                      <a:pPr marL="38100" marR="38100" lvl="0" indent="0" algn="ctr" rtl="0">
                        <a:lnSpc>
                          <a:spcPct val="66666"/>
                        </a:lnSpc>
                        <a:spcBef>
                          <a:spcPts val="0"/>
                        </a:spcBef>
                        <a:spcAft>
                          <a:spcPts val="0"/>
                        </a:spcAft>
                        <a:buNone/>
                      </a:pPr>
                      <a:r>
                        <a:rPr lang="en-US" sz="2400" u="none" strike="noStrike" cap="none"/>
                        <a:t>Descriptive Statistics</a:t>
                      </a:r>
                      <a:endParaRPr sz="2800" u="none" strike="noStrike" cap="none">
                        <a:latin typeface="Times New Roman"/>
                        <a:ea typeface="Times New Roman"/>
                        <a:cs typeface="Times New Roman"/>
                        <a:sym typeface="Times New Roman"/>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6350">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N</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Minimum</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Maximum</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Mean</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Std. Deviation</a:t>
                      </a:r>
                      <a:endParaRPr sz="2800" u="none" strike="noStrike" cap="none">
                        <a:latin typeface="Times New Roman"/>
                        <a:ea typeface="Times New Roman"/>
                        <a:cs typeface="Times New Roman"/>
                        <a:sym typeface="Times New Roman"/>
                      </a:endParaRPr>
                    </a:p>
                  </a:txBody>
                  <a:tcPr marL="0" marR="0" marT="0" marB="0" anchor="b"/>
                </a:tc>
                <a:extLst>
                  <a:ext uri="{0D108BD9-81ED-4DB2-BD59-A6C34878D82A}">
                    <a16:rowId xmlns:a16="http://schemas.microsoft.com/office/drawing/2014/main" val="10001"/>
                  </a:ext>
                </a:extLst>
              </a:tr>
              <a:tr h="344700">
                <a:tc>
                  <a:txBody>
                    <a:bodyPr/>
                    <a:lstStyle/>
                    <a:p>
                      <a:pPr marL="38100" marR="38100" lvl="0" indent="0" algn="l" rtl="0">
                        <a:lnSpc>
                          <a:spcPct val="100000"/>
                        </a:lnSpc>
                        <a:spcBef>
                          <a:spcPts val="0"/>
                        </a:spcBef>
                        <a:spcAft>
                          <a:spcPts val="0"/>
                        </a:spcAft>
                        <a:buNone/>
                      </a:pPr>
                      <a:r>
                        <a:rPr lang="en-US" sz="1600" u="none" strike="noStrike" cap="none"/>
                        <a:t>Age</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22.00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32.00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25.7000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3.19896</a:t>
                      </a:r>
                      <a:endParaRPr sz="28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2"/>
                  </a:ext>
                </a:extLst>
              </a:tr>
              <a:tr h="344700">
                <a:tc>
                  <a:txBody>
                    <a:bodyPr/>
                    <a:lstStyle/>
                    <a:p>
                      <a:pPr marL="38100" marR="38100" lvl="0" indent="0" algn="l" rtl="0">
                        <a:lnSpc>
                          <a:spcPct val="100000"/>
                        </a:lnSpc>
                        <a:spcBef>
                          <a:spcPts val="0"/>
                        </a:spcBef>
                        <a:spcAft>
                          <a:spcPts val="0"/>
                        </a:spcAft>
                        <a:buNone/>
                      </a:pPr>
                      <a:r>
                        <a:rPr lang="en-US" sz="1600" u="none" strike="noStrike" cap="none"/>
                        <a:t>Years as RN</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2.00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.5000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.84984</a:t>
                      </a:r>
                      <a:endParaRPr sz="28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3"/>
                  </a:ext>
                </a:extLst>
              </a:tr>
              <a:tr h="344700">
                <a:tc>
                  <a:txBody>
                    <a:bodyPr/>
                    <a:lstStyle/>
                    <a:p>
                      <a:pPr marL="38100" marR="38100" lvl="0" indent="0" algn="l" rtl="0">
                        <a:lnSpc>
                          <a:spcPct val="100000"/>
                        </a:lnSpc>
                        <a:spcBef>
                          <a:spcPts val="0"/>
                        </a:spcBef>
                        <a:spcAft>
                          <a:spcPts val="0"/>
                        </a:spcAft>
                        <a:buNone/>
                      </a:pPr>
                      <a:r>
                        <a:rPr lang="en-US" sz="1600" u="none" strike="noStrike" cap="none"/>
                        <a:t>EdLevel</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2.00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1.8000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.42164</a:t>
                      </a:r>
                      <a:endParaRPr sz="28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4"/>
                  </a:ext>
                </a:extLst>
              </a:tr>
              <a:tr h="386350">
                <a:tc>
                  <a:txBody>
                    <a:bodyPr/>
                    <a:lstStyle/>
                    <a:p>
                      <a:pPr marL="38100" marR="38100" lvl="0" indent="0" algn="l" rtl="0">
                        <a:lnSpc>
                          <a:spcPct val="100000"/>
                        </a:lnSpc>
                        <a:spcBef>
                          <a:spcPts val="0"/>
                        </a:spcBef>
                        <a:spcAft>
                          <a:spcPts val="0"/>
                        </a:spcAft>
                        <a:buNone/>
                      </a:pPr>
                      <a:r>
                        <a:rPr lang="en-US" sz="1600" u="none" strike="noStrike" cap="none"/>
                        <a:t>Valid N (listwise)</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bl>
          </a:graphicData>
        </a:graphic>
      </p:graphicFrame>
      <p:sp>
        <p:nvSpPr>
          <p:cNvPr id="3291" name="Google Shape;3291;p357"/>
          <p:cNvSpPr txBox="1"/>
          <p:nvPr/>
        </p:nvSpPr>
        <p:spPr>
          <a:xfrm>
            <a:off x="9131576" y="2193009"/>
            <a:ext cx="25749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MENTEES</a:t>
            </a:r>
            <a:endParaRPr/>
          </a:p>
        </p:txBody>
      </p:sp>
      <p:graphicFrame>
        <p:nvGraphicFramePr>
          <p:cNvPr id="3292" name="Google Shape;3292;p357"/>
          <p:cNvGraphicFramePr/>
          <p:nvPr/>
        </p:nvGraphicFramePr>
        <p:xfrm>
          <a:off x="3095457" y="3760051"/>
          <a:ext cx="3000000" cy="3000000"/>
        </p:xfrm>
        <a:graphic>
          <a:graphicData uri="http://schemas.openxmlformats.org/drawingml/2006/table">
            <a:tbl>
              <a:tblPr>
                <a:noFill/>
                <a:tableStyleId>{C96AEA15-D375-4E6A-9B98-5BBBD62EE1F0}</a:tableStyleId>
              </a:tblPr>
              <a:tblGrid>
                <a:gridCol w="1333475">
                  <a:extLst>
                    <a:ext uri="{9D8B030D-6E8A-4147-A177-3AD203B41FA5}">
                      <a16:colId xmlns:a16="http://schemas.microsoft.com/office/drawing/2014/main" val="20000"/>
                    </a:ext>
                  </a:extLst>
                </a:gridCol>
                <a:gridCol w="804175">
                  <a:extLst>
                    <a:ext uri="{9D8B030D-6E8A-4147-A177-3AD203B41FA5}">
                      <a16:colId xmlns:a16="http://schemas.microsoft.com/office/drawing/2014/main" val="20001"/>
                    </a:ext>
                  </a:extLst>
                </a:gridCol>
                <a:gridCol w="840300">
                  <a:extLst>
                    <a:ext uri="{9D8B030D-6E8A-4147-A177-3AD203B41FA5}">
                      <a16:colId xmlns:a16="http://schemas.microsoft.com/office/drawing/2014/main" val="20002"/>
                    </a:ext>
                  </a:extLst>
                </a:gridCol>
                <a:gridCol w="864650">
                  <a:extLst>
                    <a:ext uri="{9D8B030D-6E8A-4147-A177-3AD203B41FA5}">
                      <a16:colId xmlns:a16="http://schemas.microsoft.com/office/drawing/2014/main" val="20003"/>
                    </a:ext>
                  </a:extLst>
                </a:gridCol>
                <a:gridCol w="804175">
                  <a:extLst>
                    <a:ext uri="{9D8B030D-6E8A-4147-A177-3AD203B41FA5}">
                      <a16:colId xmlns:a16="http://schemas.microsoft.com/office/drawing/2014/main" val="20004"/>
                    </a:ext>
                  </a:extLst>
                </a:gridCol>
                <a:gridCol w="1128500">
                  <a:extLst>
                    <a:ext uri="{9D8B030D-6E8A-4147-A177-3AD203B41FA5}">
                      <a16:colId xmlns:a16="http://schemas.microsoft.com/office/drawing/2014/main" val="20005"/>
                    </a:ext>
                  </a:extLst>
                </a:gridCol>
              </a:tblGrid>
              <a:tr h="366000">
                <a:tc gridSpan="6">
                  <a:txBody>
                    <a:bodyPr/>
                    <a:lstStyle/>
                    <a:p>
                      <a:pPr marL="38100" marR="38100" lvl="0" indent="0" algn="ctr" rtl="0">
                        <a:lnSpc>
                          <a:spcPct val="66666"/>
                        </a:lnSpc>
                        <a:spcBef>
                          <a:spcPts val="0"/>
                        </a:spcBef>
                        <a:spcAft>
                          <a:spcPts val="0"/>
                        </a:spcAft>
                        <a:buNone/>
                      </a:pPr>
                      <a:r>
                        <a:rPr lang="en-US" sz="2400" u="none" strike="noStrike" cap="none"/>
                        <a:t>Descriptive Statistics</a:t>
                      </a:r>
                      <a:endParaRPr sz="2800" u="none" strike="noStrike" cap="none">
                        <a:latin typeface="Times New Roman"/>
                        <a:ea typeface="Times New Roman"/>
                        <a:cs typeface="Times New Roman"/>
                        <a:sym typeface="Times New Roman"/>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81450">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N</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Minimum</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Maximum</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Mean</a:t>
                      </a:r>
                      <a:endParaRPr sz="2800" u="none" strike="noStrike" cap="none">
                        <a:latin typeface="Times New Roman"/>
                        <a:ea typeface="Times New Roman"/>
                        <a:cs typeface="Times New Roman"/>
                        <a:sym typeface="Times New Roman"/>
                      </a:endParaRPr>
                    </a:p>
                  </a:txBody>
                  <a:tcPr marL="0" marR="0" marT="0" marB="0" anchor="b"/>
                </a:tc>
                <a:tc>
                  <a:txBody>
                    <a:bodyPr/>
                    <a:lstStyle/>
                    <a:p>
                      <a:pPr marL="38100" marR="38100" lvl="0" indent="0" algn="ctr" rtl="0">
                        <a:lnSpc>
                          <a:spcPct val="100000"/>
                        </a:lnSpc>
                        <a:spcBef>
                          <a:spcPts val="0"/>
                        </a:spcBef>
                        <a:spcAft>
                          <a:spcPts val="0"/>
                        </a:spcAft>
                        <a:buNone/>
                      </a:pPr>
                      <a:r>
                        <a:rPr lang="en-US" sz="1600" u="none" strike="noStrike" cap="none"/>
                        <a:t>Std. Deviation</a:t>
                      </a:r>
                      <a:endParaRPr sz="2800" u="none" strike="noStrike" cap="none">
                        <a:latin typeface="Times New Roman"/>
                        <a:ea typeface="Times New Roman"/>
                        <a:cs typeface="Times New Roman"/>
                        <a:sym typeface="Times New Roman"/>
                      </a:endParaRPr>
                    </a:p>
                  </a:txBody>
                  <a:tcPr marL="0" marR="0" marT="0" marB="0" anchor="b"/>
                </a:tc>
                <a:extLst>
                  <a:ext uri="{0D108BD9-81ED-4DB2-BD59-A6C34878D82A}">
                    <a16:rowId xmlns:a16="http://schemas.microsoft.com/office/drawing/2014/main" val="10001"/>
                  </a:ext>
                </a:extLst>
              </a:tr>
              <a:tr h="353600">
                <a:tc>
                  <a:txBody>
                    <a:bodyPr/>
                    <a:lstStyle/>
                    <a:p>
                      <a:pPr marL="38100" marR="38100" lvl="0" indent="0" algn="l" rtl="0">
                        <a:lnSpc>
                          <a:spcPct val="100000"/>
                        </a:lnSpc>
                        <a:spcBef>
                          <a:spcPts val="0"/>
                        </a:spcBef>
                        <a:spcAft>
                          <a:spcPts val="0"/>
                        </a:spcAft>
                        <a:buNone/>
                      </a:pPr>
                      <a:r>
                        <a:rPr lang="en-US" sz="1600" u="none" strike="noStrike" cap="none"/>
                        <a:t>Age</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43.00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62.00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51.3000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6.01941</a:t>
                      </a:r>
                      <a:endParaRPr sz="28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2"/>
                  </a:ext>
                </a:extLst>
              </a:tr>
              <a:tr h="353600">
                <a:tc>
                  <a:txBody>
                    <a:bodyPr/>
                    <a:lstStyle/>
                    <a:p>
                      <a:pPr marL="38100" marR="38100" lvl="0" indent="0" algn="l" rtl="0">
                        <a:lnSpc>
                          <a:spcPct val="100000"/>
                        </a:lnSpc>
                        <a:spcBef>
                          <a:spcPts val="0"/>
                        </a:spcBef>
                        <a:spcAft>
                          <a:spcPts val="0"/>
                        </a:spcAft>
                        <a:buNone/>
                      </a:pPr>
                      <a:r>
                        <a:rPr lang="en-US" sz="1600" u="none" strike="noStrike" cap="none"/>
                        <a:t>Years as RN</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8.00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31.00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18.0000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8.21922</a:t>
                      </a:r>
                      <a:endParaRPr sz="28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3"/>
                  </a:ext>
                </a:extLst>
              </a:tr>
              <a:tr h="353600">
                <a:tc>
                  <a:txBody>
                    <a:bodyPr/>
                    <a:lstStyle/>
                    <a:p>
                      <a:pPr marL="38100" marR="38100" lvl="0" indent="0" algn="l" rtl="0">
                        <a:lnSpc>
                          <a:spcPct val="100000"/>
                        </a:lnSpc>
                        <a:spcBef>
                          <a:spcPts val="0"/>
                        </a:spcBef>
                        <a:spcAft>
                          <a:spcPts val="0"/>
                        </a:spcAft>
                        <a:buNone/>
                      </a:pPr>
                      <a:r>
                        <a:rPr lang="en-US" sz="1600" u="none" strike="noStrike" cap="none"/>
                        <a:t>EdLevel</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4.00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2.9000</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1.10050</a:t>
                      </a:r>
                      <a:endParaRPr sz="2800" u="none" strike="noStrike" cap="none">
                        <a:latin typeface="Times New Roman"/>
                        <a:ea typeface="Times New Roman"/>
                        <a:cs typeface="Times New Roman"/>
                        <a:sym typeface="Times New Roman"/>
                      </a:endParaRPr>
                    </a:p>
                  </a:txBody>
                  <a:tcPr marL="0" marR="0" marT="0" marB="0"/>
                </a:tc>
                <a:extLst>
                  <a:ext uri="{0D108BD9-81ED-4DB2-BD59-A6C34878D82A}">
                    <a16:rowId xmlns:a16="http://schemas.microsoft.com/office/drawing/2014/main" val="10004"/>
                  </a:ext>
                </a:extLst>
              </a:tr>
              <a:tr h="481450">
                <a:tc>
                  <a:txBody>
                    <a:bodyPr/>
                    <a:lstStyle/>
                    <a:p>
                      <a:pPr marL="38100" marR="38100" lvl="0" indent="0" algn="l" rtl="0">
                        <a:lnSpc>
                          <a:spcPct val="100000"/>
                        </a:lnSpc>
                        <a:spcBef>
                          <a:spcPts val="0"/>
                        </a:spcBef>
                        <a:spcAft>
                          <a:spcPts val="0"/>
                        </a:spcAft>
                        <a:buNone/>
                      </a:pPr>
                      <a:r>
                        <a:rPr lang="en-US" sz="1600" u="none" strike="noStrike" cap="none"/>
                        <a:t>Valid N (listwise)</a:t>
                      </a:r>
                      <a:endParaRPr sz="2800" u="none" strike="noStrike" cap="none">
                        <a:latin typeface="Times New Roman"/>
                        <a:ea typeface="Times New Roman"/>
                        <a:cs typeface="Times New Roman"/>
                        <a:sym typeface="Times New Roman"/>
                      </a:endParaRPr>
                    </a:p>
                  </a:txBody>
                  <a:tcPr marL="0" marR="0" marT="0" marB="0"/>
                </a:tc>
                <a:tc>
                  <a:txBody>
                    <a:bodyPr/>
                    <a:lstStyle/>
                    <a:p>
                      <a:pPr marL="38100" marR="38100" lvl="0" indent="0" algn="r" rtl="0">
                        <a:lnSpc>
                          <a:spcPct val="100000"/>
                        </a:lnSpc>
                        <a:spcBef>
                          <a:spcPts val="0"/>
                        </a:spcBef>
                        <a:spcAft>
                          <a:spcPts val="0"/>
                        </a:spcAft>
                        <a:buNone/>
                      </a:pPr>
                      <a:r>
                        <a:rPr lang="en-US" sz="1600" u="none" strike="noStrike" cap="none"/>
                        <a:t>10</a:t>
                      </a:r>
                      <a:endParaRPr sz="2800" u="none" strike="noStrike" cap="none">
                        <a:latin typeface="Times New Roman"/>
                        <a:ea typeface="Times New Roman"/>
                        <a:cs typeface="Times New Roman"/>
                        <a:sym typeface="Times New Roman"/>
                      </a:endParaRPr>
                    </a:p>
                  </a:txBody>
                  <a:tcPr marL="0" marR="0" marT="0" marB="0"/>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tc>
                  <a:txBody>
                    <a:bodyPr/>
                    <a:lstStyle/>
                    <a:p>
                      <a:pPr marL="0" marR="0" lvl="0" indent="0" algn="l" rtl="0">
                        <a:spcBef>
                          <a:spcPts val="0"/>
                        </a:spcBef>
                        <a:spcAft>
                          <a:spcPts val="0"/>
                        </a:spcAft>
                        <a:buNone/>
                      </a:pPr>
                      <a:r>
                        <a:rPr lang="en-US" sz="2800" u="none" strike="noStrike" cap="none"/>
                        <a:t> </a:t>
                      </a:r>
                      <a:endParaRPr sz="2800" u="none" strike="noStrike" cap="none">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bl>
          </a:graphicData>
        </a:graphic>
      </p:graphicFrame>
      <p:sp>
        <p:nvSpPr>
          <p:cNvPr id="3293" name="Google Shape;3293;p357"/>
          <p:cNvSpPr txBox="1"/>
          <p:nvPr/>
        </p:nvSpPr>
        <p:spPr>
          <a:xfrm>
            <a:off x="136634" y="3691759"/>
            <a:ext cx="3037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wentieth Century"/>
                <a:ea typeface="Twentieth Century"/>
                <a:cs typeface="Twentieth Century"/>
                <a:sym typeface="Twentieth Century"/>
              </a:rPr>
              <a:t>PARTICIPANTS</a:t>
            </a:r>
            <a:endParaRPr/>
          </a:p>
        </p:txBody>
      </p:sp>
      <p:sp>
        <p:nvSpPr>
          <p:cNvPr id="3294" name="Google Shape;3294;p357"/>
          <p:cNvSpPr txBox="1"/>
          <p:nvPr/>
        </p:nvSpPr>
        <p:spPr>
          <a:xfrm>
            <a:off x="3698685" y="5188211"/>
            <a:ext cx="623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a:t>
            </a:r>
            <a:endParaRPr/>
          </a:p>
        </p:txBody>
      </p:sp>
      <p:sp>
        <p:nvSpPr>
          <p:cNvPr id="3295" name="Google Shape;3295;p357"/>
          <p:cNvSpPr txBox="1"/>
          <p:nvPr/>
        </p:nvSpPr>
        <p:spPr>
          <a:xfrm>
            <a:off x="3518575" y="6562018"/>
            <a:ext cx="60840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 1-Associate, 2-Bachelors, 3-Masters, 4-Doctoral</a:t>
            </a:r>
            <a:endParaRPr/>
          </a:p>
        </p:txBody>
      </p:sp>
      <p:sp>
        <p:nvSpPr>
          <p:cNvPr id="3296" name="Google Shape;3296;p357"/>
          <p:cNvSpPr txBox="1"/>
          <p:nvPr/>
        </p:nvSpPr>
        <p:spPr>
          <a:xfrm>
            <a:off x="9131576" y="4664991"/>
            <a:ext cx="2187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MENTORS</a:t>
            </a:r>
            <a:endParaRPr/>
          </a:p>
        </p:txBody>
      </p:sp>
      <p:sp>
        <p:nvSpPr>
          <p:cNvPr id="3297" name="Google Shape;3297;p357"/>
          <p:cNvSpPr txBox="1"/>
          <p:nvPr/>
        </p:nvSpPr>
        <p:spPr>
          <a:xfrm>
            <a:off x="3698684" y="2491973"/>
            <a:ext cx="623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a:t>
            </a:r>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Shape 3301"/>
        <p:cNvGrpSpPr/>
        <p:nvPr/>
      </p:nvGrpSpPr>
      <p:grpSpPr>
        <a:xfrm>
          <a:off x="0" y="0"/>
          <a:ext cx="0" cy="0"/>
          <a:chOff x="0" y="0"/>
          <a:chExt cx="0" cy="0"/>
        </a:xfrm>
      </p:grpSpPr>
      <p:sp>
        <p:nvSpPr>
          <p:cNvPr id="3302" name="Google Shape;3302;p358"/>
          <p:cNvSpPr txBox="1"/>
          <p:nvPr/>
        </p:nvSpPr>
        <p:spPr>
          <a:xfrm>
            <a:off x="0" y="967563"/>
            <a:ext cx="12192000" cy="523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Data Analysis</a:t>
            </a:r>
            <a:endParaRPr/>
          </a:p>
          <a:p>
            <a:pPr marL="0" marR="0" lvl="0" indent="0" algn="l" rtl="0">
              <a:spcBef>
                <a:spcPts val="0"/>
              </a:spcBef>
              <a:spcAft>
                <a:spcPts val="0"/>
              </a:spcAft>
              <a:buNone/>
            </a:pPr>
            <a:endParaRPr sz="18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The demographic survey showed; that the age of mentees who participated ranged from 22 to 32 years old. The years of nursing experience of the mentees varied between less than a year to 2 years. Meanwhile, the mentors were between 43 to 62 years old. The years of nursing experience of the mentors were from 8 years to 31 years.</a:t>
            </a:r>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Among the 10 mentees, there were 2 with associate degrees and 8 with bachelors’ degrees. Among the 10 mentors, 1 had an associate degree, 3 with bachelors’ degrees, 2 with masters’ degrees, and 4 with doctoral degrees. </a:t>
            </a:r>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400">
                <a:solidFill>
                  <a:schemeClr val="dk1"/>
                </a:solidFill>
                <a:latin typeface="Twentieth Century"/>
                <a:ea typeface="Twentieth Century"/>
                <a:cs typeface="Twentieth Century"/>
                <a:sym typeface="Twentieth Century"/>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134"/>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C00000"/>
              </a:buClr>
              <a:buSzPts val="4000"/>
              <a:buFont typeface="Arial"/>
              <a:buNone/>
            </a:pPr>
            <a:r>
              <a:rPr lang="en-US" sz="4000">
                <a:solidFill>
                  <a:srgbClr val="C00000"/>
                </a:solidFill>
              </a:rPr>
              <a:t>Bridging the Gap</a:t>
            </a:r>
            <a:endParaRPr/>
          </a:p>
        </p:txBody>
      </p:sp>
      <p:pic>
        <p:nvPicPr>
          <p:cNvPr id="917" name="Google Shape;917;p134"/>
          <p:cNvPicPr preferRelativeResize="0">
            <a:picLocks noGrp="1"/>
          </p:cNvPicPr>
          <p:nvPr>
            <p:ph type="body" idx="2"/>
          </p:nvPr>
        </p:nvPicPr>
        <p:blipFill rotWithShape="1">
          <a:blip r:embed="rId3">
            <a:alphaModFix/>
          </a:blip>
          <a:srcRect/>
          <a:stretch/>
        </p:blipFill>
        <p:spPr>
          <a:xfrm>
            <a:off x="839416" y="1273652"/>
            <a:ext cx="3512400" cy="4758000"/>
          </a:xfrm>
          <a:prstGeom prst="rect">
            <a:avLst/>
          </a:prstGeom>
          <a:noFill/>
          <a:ln>
            <a:noFill/>
          </a:ln>
        </p:spPr>
      </p:pic>
      <p:sp>
        <p:nvSpPr>
          <p:cNvPr id="918" name="Google Shape;918;p134"/>
          <p:cNvSpPr txBox="1">
            <a:spLocks noGrp="1"/>
          </p:cNvSpPr>
          <p:nvPr>
            <p:ph type="body" idx="1"/>
          </p:nvPr>
        </p:nvSpPr>
        <p:spPr>
          <a:xfrm>
            <a:off x="335360" y="6031795"/>
            <a:ext cx="5587500" cy="720000"/>
          </a:xfrm>
          <a:prstGeom prst="rect">
            <a:avLst/>
          </a:prstGeom>
          <a:noFill/>
          <a:ln>
            <a:noFill/>
          </a:ln>
        </p:spPr>
        <p:txBody>
          <a:bodyPr spcFirstLastPara="1" wrap="square" lIns="91425" tIns="45700" rIns="91425" bIns="45700" anchor="ctr" anchorCtr="0">
            <a:normAutofit fontScale="85000"/>
          </a:bodyPr>
          <a:lstStyle/>
          <a:p>
            <a:pPr marL="0" lvl="0" indent="0" algn="l" rtl="0">
              <a:spcBef>
                <a:spcPts val="0"/>
              </a:spcBef>
              <a:spcAft>
                <a:spcPts val="0"/>
              </a:spcAft>
              <a:buClr>
                <a:srgbClr val="4F6128"/>
              </a:buClr>
              <a:buSzPct val="100000"/>
              <a:buNone/>
            </a:pPr>
            <a:r>
              <a:rPr lang="en-US" sz="2000" b="1" i="0" u="none" strike="noStrike">
                <a:solidFill>
                  <a:srgbClr val="4F6128"/>
                </a:solidFill>
                <a:latin typeface="Arial"/>
                <a:ea typeface="Arial"/>
                <a:cs typeface="Arial"/>
                <a:sym typeface="Arial"/>
              </a:rPr>
              <a:t>Institute of Medicine. (2010). </a:t>
            </a:r>
            <a:r>
              <a:rPr lang="en-US" sz="2000" b="1" i="1" u="none" strike="noStrike">
                <a:solidFill>
                  <a:srgbClr val="4F6128"/>
                </a:solidFill>
                <a:latin typeface="Arial"/>
                <a:ea typeface="Arial"/>
                <a:cs typeface="Arial"/>
                <a:sym typeface="Arial"/>
              </a:rPr>
              <a:t>The future of nursing</a:t>
            </a:r>
            <a:r>
              <a:rPr lang="en-US" sz="2000" b="1" i="0" u="none" strike="noStrike">
                <a:solidFill>
                  <a:srgbClr val="4F6128"/>
                </a:solidFill>
                <a:latin typeface="Arial"/>
                <a:ea typeface="Arial"/>
                <a:cs typeface="Arial"/>
                <a:sym typeface="Arial"/>
              </a:rPr>
              <a:t>.  Available from URL: http://doi</a:t>
            </a:r>
            <a:r>
              <a:rPr lang="en-US" b="0" i="0">
                <a:solidFill>
                  <a:srgbClr val="4F6128"/>
                </a:solidFill>
                <a:latin typeface="Arial"/>
                <a:ea typeface="Arial"/>
                <a:cs typeface="Arial"/>
                <a:sym typeface="Arial"/>
              </a:rPr>
              <a:t>: </a:t>
            </a:r>
            <a:r>
              <a:rPr lang="en-US" b="1" i="0" u="sng" strike="noStrike">
                <a:solidFill>
                  <a:srgbClr val="4F6128"/>
                </a:solidFill>
                <a:latin typeface="Arial"/>
                <a:ea typeface="Arial"/>
                <a:cs typeface="Arial"/>
                <a:sym typeface="Arial"/>
                <a:hlinkClick r:id="rId4">
                  <a:extLst>
                    <a:ext uri="{A12FA001-AC4F-418D-AE19-62706E023703}">
                      <ahyp:hlinkClr xmlns:ahyp="http://schemas.microsoft.com/office/drawing/2018/hyperlinkcolor" val="tx"/>
                    </a:ext>
                  </a:extLst>
                </a:hlinkClick>
              </a:rPr>
              <a:t>10.17226/12956</a:t>
            </a:r>
            <a:endParaRPr b="1" i="0">
              <a:solidFill>
                <a:srgbClr val="4F6128"/>
              </a:solidFill>
              <a:latin typeface="Arial"/>
              <a:ea typeface="Arial"/>
              <a:cs typeface="Arial"/>
              <a:sym typeface="Arial"/>
            </a:endParaRPr>
          </a:p>
        </p:txBody>
      </p:sp>
      <p:pic>
        <p:nvPicPr>
          <p:cNvPr id="919" name="Google Shape;919;p134"/>
          <p:cNvPicPr preferRelativeResize="0"/>
          <p:nvPr/>
        </p:nvPicPr>
        <p:blipFill rotWithShape="1">
          <a:blip r:embed="rId5">
            <a:alphaModFix/>
          </a:blip>
          <a:srcRect/>
          <a:stretch/>
        </p:blipFill>
        <p:spPr>
          <a:xfrm>
            <a:off x="7149225" y="882125"/>
            <a:ext cx="3599800" cy="4205725"/>
          </a:xfrm>
          <a:prstGeom prst="rect">
            <a:avLst/>
          </a:prstGeom>
          <a:noFill/>
          <a:ln>
            <a:noFill/>
          </a:ln>
        </p:spPr>
      </p:pic>
      <p:sp>
        <p:nvSpPr>
          <p:cNvPr id="920" name="Google Shape;920;p134"/>
          <p:cNvSpPr txBox="1"/>
          <p:nvPr/>
        </p:nvSpPr>
        <p:spPr>
          <a:xfrm>
            <a:off x="6093300" y="5087857"/>
            <a:ext cx="6098700" cy="193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a:solidFill>
                  <a:srgbClr val="4F6128"/>
                </a:solidFill>
                <a:latin typeface="Arial"/>
                <a:ea typeface="Arial"/>
                <a:cs typeface="Arial"/>
                <a:sym typeface="Arial"/>
              </a:rPr>
              <a:t>National Academies of Sciences, Engineering, and Medicine. 2021. </a:t>
            </a:r>
            <a:r>
              <a:rPr lang="en-US" sz="2000" b="1" i="1">
                <a:solidFill>
                  <a:srgbClr val="4F6128"/>
                </a:solidFill>
                <a:latin typeface="Arial"/>
                <a:ea typeface="Arial"/>
                <a:cs typeface="Arial"/>
                <a:sym typeface="Arial"/>
              </a:rPr>
              <a:t>The Future of Nursing 2020-2030: Charting a Path toAchieve Health Equity</a:t>
            </a:r>
            <a:r>
              <a:rPr lang="en-US" sz="2000" b="1" i="0">
                <a:solidFill>
                  <a:srgbClr val="4F6128"/>
                </a:solidFill>
                <a:latin typeface="Arial"/>
                <a:ea typeface="Arial"/>
                <a:cs typeface="Arial"/>
                <a:sym typeface="Arial"/>
              </a:rPr>
              <a:t>. Washington, DC: The National Academies Press. https://doi.org/10.17226/25982.</a:t>
            </a:r>
            <a:endParaRPr sz="2000" b="1">
              <a:solidFill>
                <a:srgbClr val="4F6128"/>
              </a:solidFill>
              <a:latin typeface="Arial"/>
              <a:ea typeface="Arial"/>
              <a:cs typeface="Arial"/>
              <a:sym typeface="Arial"/>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Shape 3306"/>
        <p:cNvGrpSpPr/>
        <p:nvPr/>
      </p:nvGrpSpPr>
      <p:grpSpPr>
        <a:xfrm>
          <a:off x="0" y="0"/>
          <a:ext cx="0" cy="0"/>
          <a:chOff x="0" y="0"/>
          <a:chExt cx="0" cy="0"/>
        </a:xfrm>
      </p:grpSpPr>
      <p:pic>
        <p:nvPicPr>
          <p:cNvPr id="3307" name="Google Shape;3307;p359"/>
          <p:cNvPicPr preferRelativeResize="0"/>
          <p:nvPr/>
        </p:nvPicPr>
        <p:blipFill rotWithShape="1">
          <a:blip r:embed="rId3">
            <a:alphaModFix/>
          </a:blip>
          <a:srcRect/>
          <a:stretch/>
        </p:blipFill>
        <p:spPr>
          <a:xfrm>
            <a:off x="0" y="262759"/>
            <a:ext cx="12192000" cy="6858000"/>
          </a:xfrm>
          <a:prstGeom prst="rect">
            <a:avLst/>
          </a:prstGeom>
          <a:noFill/>
          <a:ln>
            <a:noFill/>
          </a:ln>
        </p:spPr>
      </p:pic>
      <p:sp>
        <p:nvSpPr>
          <p:cNvPr id="3308" name="Google Shape;3308;p359"/>
          <p:cNvSpPr txBox="1"/>
          <p:nvPr/>
        </p:nvSpPr>
        <p:spPr>
          <a:xfrm>
            <a:off x="252410" y="2814596"/>
            <a:ext cx="25749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EFFECT OF</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WEB-BASED </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MENTORSHIP</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ON THE </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10</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MENTEES</a:t>
            </a:r>
            <a:endParaRPr/>
          </a:p>
        </p:txBody>
      </p:sp>
      <p:pic>
        <p:nvPicPr>
          <p:cNvPr id="3309" name="Google Shape;3309;p359" descr="Table&#10;&#10;Description automatically generated"/>
          <p:cNvPicPr preferRelativeResize="0"/>
          <p:nvPr/>
        </p:nvPicPr>
        <p:blipFill rotWithShape="1">
          <a:blip r:embed="rId4">
            <a:alphaModFix/>
          </a:blip>
          <a:srcRect/>
          <a:stretch/>
        </p:blipFill>
        <p:spPr>
          <a:xfrm>
            <a:off x="1978571" y="1015191"/>
            <a:ext cx="8300546" cy="4649885"/>
          </a:xfrm>
          <a:prstGeom prst="rect">
            <a:avLst/>
          </a:prstGeom>
          <a:noFill/>
          <a:ln>
            <a:noFill/>
          </a:ln>
        </p:spPr>
      </p:pic>
      <p:pic>
        <p:nvPicPr>
          <p:cNvPr id="3310" name="Google Shape;3310;p359"/>
          <p:cNvPicPr preferRelativeResize="0"/>
          <p:nvPr/>
        </p:nvPicPr>
        <p:blipFill rotWithShape="1">
          <a:blip r:embed="rId5">
            <a:alphaModFix/>
          </a:blip>
          <a:srcRect/>
          <a:stretch/>
        </p:blipFill>
        <p:spPr>
          <a:xfrm>
            <a:off x="1978570" y="5665075"/>
            <a:ext cx="8300546" cy="1324303"/>
          </a:xfrm>
          <a:prstGeom prst="rect">
            <a:avLst/>
          </a:prstGeom>
          <a:noFill/>
          <a:ln>
            <a:noFill/>
          </a:ln>
        </p:spPr>
      </p:pic>
      <p:sp>
        <p:nvSpPr>
          <p:cNvPr id="3311" name="Google Shape;3311;p359"/>
          <p:cNvSpPr txBox="1"/>
          <p:nvPr/>
        </p:nvSpPr>
        <p:spPr>
          <a:xfrm>
            <a:off x="10300137" y="4926274"/>
            <a:ext cx="25749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SIGNIFICANT</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CHANGE ON</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THE</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MENTEES</a:t>
            </a:r>
            <a:endParaRPr/>
          </a:p>
        </p:txBody>
      </p:sp>
      <p:sp>
        <p:nvSpPr>
          <p:cNvPr id="3312" name="Google Shape;3312;p359"/>
          <p:cNvSpPr/>
          <p:nvPr/>
        </p:nvSpPr>
        <p:spPr>
          <a:xfrm rot="8873747">
            <a:off x="10297322" y="6097803"/>
            <a:ext cx="700522" cy="621531"/>
          </a:xfrm>
          <a:prstGeom prst="rightArrow">
            <a:avLst>
              <a:gd name="adj1" fmla="val 50000"/>
              <a:gd name="adj2" fmla="val 50000"/>
            </a:avLst>
          </a:prstGeom>
          <a:solidFill>
            <a:schemeClr val="accent1"/>
          </a:solidFill>
          <a:ln w="15875" cap="flat" cmpd="sng">
            <a:solidFill>
              <a:srgbClr val="2276A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Shape 3316"/>
        <p:cNvGrpSpPr/>
        <p:nvPr/>
      </p:nvGrpSpPr>
      <p:grpSpPr>
        <a:xfrm>
          <a:off x="0" y="0"/>
          <a:ext cx="0" cy="0"/>
          <a:chOff x="0" y="0"/>
          <a:chExt cx="0" cy="0"/>
        </a:xfrm>
      </p:grpSpPr>
      <p:pic>
        <p:nvPicPr>
          <p:cNvPr id="3317" name="Google Shape;3317;p360"/>
          <p:cNvPicPr preferRelativeResize="0"/>
          <p:nvPr/>
        </p:nvPicPr>
        <p:blipFill rotWithShape="1">
          <a:blip r:embed="rId3">
            <a:alphaModFix/>
          </a:blip>
          <a:srcRect/>
          <a:stretch/>
        </p:blipFill>
        <p:spPr>
          <a:xfrm>
            <a:off x="0" y="262759"/>
            <a:ext cx="12192000" cy="6858000"/>
          </a:xfrm>
          <a:prstGeom prst="rect">
            <a:avLst/>
          </a:prstGeom>
          <a:noFill/>
          <a:ln>
            <a:noFill/>
          </a:ln>
        </p:spPr>
      </p:pic>
      <p:pic>
        <p:nvPicPr>
          <p:cNvPr id="3318" name="Google Shape;3318;p360"/>
          <p:cNvPicPr preferRelativeResize="0"/>
          <p:nvPr/>
        </p:nvPicPr>
        <p:blipFill rotWithShape="1">
          <a:blip r:embed="rId4">
            <a:alphaModFix/>
          </a:blip>
          <a:srcRect/>
          <a:stretch/>
        </p:blipFill>
        <p:spPr>
          <a:xfrm>
            <a:off x="1968882" y="1243745"/>
            <a:ext cx="8804222" cy="5293688"/>
          </a:xfrm>
          <a:prstGeom prst="rect">
            <a:avLst/>
          </a:prstGeom>
          <a:noFill/>
          <a:ln>
            <a:noFill/>
          </a:ln>
        </p:spPr>
      </p:pic>
      <p:sp>
        <p:nvSpPr>
          <p:cNvPr id="3319" name="Google Shape;3319;p360"/>
          <p:cNvSpPr txBox="1"/>
          <p:nvPr/>
        </p:nvSpPr>
        <p:spPr>
          <a:xfrm>
            <a:off x="252410" y="2814596"/>
            <a:ext cx="25749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EFFECT OF</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WEB-BASED </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MENTORSHIP</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ON THE </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10</a:t>
            </a:r>
            <a:endParaRPr/>
          </a:p>
          <a:p>
            <a:pPr marL="0" marR="0" lvl="0" indent="0" algn="l" rtl="0">
              <a:spcBef>
                <a:spcPts val="0"/>
              </a:spcBef>
              <a:spcAft>
                <a:spcPts val="0"/>
              </a:spcAft>
              <a:buNone/>
            </a:pPr>
            <a:r>
              <a:rPr lang="en-US" sz="1800">
                <a:solidFill>
                  <a:schemeClr val="dk1"/>
                </a:solidFill>
                <a:latin typeface="Twentieth Century"/>
                <a:ea typeface="Twentieth Century"/>
                <a:cs typeface="Twentieth Century"/>
                <a:sym typeface="Twentieth Century"/>
              </a:rPr>
              <a:t>MENTEES</a:t>
            </a:r>
            <a:endParaRP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Shape 3324"/>
        <p:cNvGrpSpPr/>
        <p:nvPr/>
      </p:nvGrpSpPr>
      <p:grpSpPr>
        <a:xfrm>
          <a:off x="0" y="0"/>
          <a:ext cx="0" cy="0"/>
          <a:chOff x="0" y="0"/>
          <a:chExt cx="0" cy="0"/>
        </a:xfrm>
      </p:grpSpPr>
      <p:pic>
        <p:nvPicPr>
          <p:cNvPr id="3325" name="Google Shape;3325;p361"/>
          <p:cNvPicPr preferRelativeResize="0"/>
          <p:nvPr/>
        </p:nvPicPr>
        <p:blipFill rotWithShape="1">
          <a:blip r:embed="rId3">
            <a:alphaModFix/>
          </a:blip>
          <a:srcRect/>
          <a:stretch/>
        </p:blipFill>
        <p:spPr>
          <a:xfrm>
            <a:off x="8238" y="5859632"/>
            <a:ext cx="12191999" cy="998368"/>
          </a:xfrm>
          <a:prstGeom prst="rect">
            <a:avLst/>
          </a:prstGeom>
          <a:noFill/>
          <a:ln>
            <a:noFill/>
          </a:ln>
        </p:spPr>
      </p:pic>
      <p:pic>
        <p:nvPicPr>
          <p:cNvPr id="3326" name="Google Shape;3326;p361"/>
          <p:cNvPicPr preferRelativeResize="0"/>
          <p:nvPr/>
        </p:nvPicPr>
        <p:blipFill rotWithShape="1">
          <a:blip r:embed="rId4">
            <a:alphaModFix/>
          </a:blip>
          <a:srcRect/>
          <a:stretch/>
        </p:blipFill>
        <p:spPr>
          <a:xfrm>
            <a:off x="3272588" y="224588"/>
            <a:ext cx="5496473" cy="6433141"/>
          </a:xfrm>
          <a:prstGeom prst="rect">
            <a:avLst/>
          </a:prstGeom>
          <a:noFill/>
          <a:ln w="38100" cap="flat" cmpd="sng">
            <a:solidFill>
              <a:schemeClr val="accent2"/>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Shape 3330"/>
        <p:cNvGrpSpPr/>
        <p:nvPr/>
      </p:nvGrpSpPr>
      <p:grpSpPr>
        <a:xfrm>
          <a:off x="0" y="0"/>
          <a:ext cx="0" cy="0"/>
          <a:chOff x="0" y="0"/>
          <a:chExt cx="0" cy="0"/>
        </a:xfrm>
      </p:grpSpPr>
      <p:sp>
        <p:nvSpPr>
          <p:cNvPr id="3331" name="Google Shape;3331;p362"/>
          <p:cNvSpPr txBox="1"/>
          <p:nvPr/>
        </p:nvSpPr>
        <p:spPr>
          <a:xfrm>
            <a:off x="0" y="1084520"/>
            <a:ext cx="12192000" cy="5695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Implications for Nursing Practice</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The web-based mentorship program was effective in reducing stress and anxiety of the Filipino Nurse with less than five years of nursing experience in Nevada.</a:t>
            </a:r>
            <a:endParaRPr/>
          </a:p>
          <a:p>
            <a:pPr marL="285750" marR="0" lvl="0" indent="-107950" algn="l" rtl="0">
              <a:spcBef>
                <a:spcPts val="0"/>
              </a:spcBef>
              <a:spcAft>
                <a:spcPts val="0"/>
              </a:spcAft>
              <a:buClr>
                <a:schemeClr val="dk1"/>
              </a:buClr>
              <a:buSzPts val="2800"/>
              <a:buFont typeface="Arial"/>
              <a:buNone/>
            </a:pPr>
            <a:endParaRPr sz="2800">
              <a:solidFill>
                <a:schemeClr val="dk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“The program is a great tool for new nurses.”</a:t>
            </a:r>
            <a:endParaRPr/>
          </a:p>
          <a:p>
            <a:pPr marL="285750" marR="0" lvl="0" indent="-107950" algn="l" rtl="0">
              <a:spcBef>
                <a:spcPts val="0"/>
              </a:spcBef>
              <a:spcAft>
                <a:spcPts val="0"/>
              </a:spcAft>
              <a:buClr>
                <a:schemeClr val="dk1"/>
              </a:buClr>
              <a:buSzPts val="2800"/>
              <a:buFont typeface="Arial"/>
              <a:buNone/>
            </a:pPr>
            <a:endParaRPr sz="2800">
              <a:solidFill>
                <a:schemeClr val="dk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Developed strategies to reduce stress and anxiety.</a:t>
            </a:r>
            <a:endParaRPr/>
          </a:p>
          <a:p>
            <a:pPr marL="285750" marR="0" lvl="0" indent="-107950" algn="l" rtl="0">
              <a:spcBef>
                <a:spcPts val="0"/>
              </a:spcBef>
              <a:spcAft>
                <a:spcPts val="0"/>
              </a:spcAft>
              <a:buClr>
                <a:schemeClr val="dk1"/>
              </a:buClr>
              <a:buSzPts val="2800"/>
              <a:buFont typeface="Arial"/>
              <a:buNone/>
            </a:pPr>
            <a:endParaRPr sz="2800">
              <a:solidFill>
                <a:schemeClr val="dk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Encouraged confidence, efficiency and effectiveness. Therefore, quality nursing care and excellent patient care outcomes will ensue.</a:t>
            </a:r>
            <a:endParaRPr/>
          </a:p>
          <a:p>
            <a:pPr marL="285750" marR="0" lvl="0" indent="-107950" algn="l" rtl="0">
              <a:spcBef>
                <a:spcPts val="0"/>
              </a:spcBef>
              <a:spcAft>
                <a:spcPts val="0"/>
              </a:spcAft>
              <a:buClr>
                <a:schemeClr val="dk1"/>
              </a:buClr>
              <a:buSzPts val="2800"/>
              <a:buFont typeface="Arial"/>
              <a:buNone/>
            </a:pPr>
            <a:endParaRPr sz="2800">
              <a:solidFill>
                <a:schemeClr val="dk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Professional advancement and encouraged retention.</a:t>
            </a:r>
            <a:endParaRP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Shape 3335"/>
        <p:cNvGrpSpPr/>
        <p:nvPr/>
      </p:nvGrpSpPr>
      <p:grpSpPr>
        <a:xfrm>
          <a:off x="0" y="0"/>
          <a:ext cx="0" cy="0"/>
          <a:chOff x="0" y="0"/>
          <a:chExt cx="0" cy="0"/>
        </a:xfrm>
      </p:grpSpPr>
      <p:sp>
        <p:nvSpPr>
          <p:cNvPr id="3336" name="Google Shape;3336;p363"/>
          <p:cNvSpPr txBox="1"/>
          <p:nvPr/>
        </p:nvSpPr>
        <p:spPr>
          <a:xfrm>
            <a:off x="0" y="669850"/>
            <a:ext cx="12192000" cy="5695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Limitations</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457200" marR="0" lvl="0" indent="-45720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The focus of the project was on the Filipino nurse (mentee) with less than five years of nursing experience in Nevada health care setting. In the future the Filipino nurse (mentor) with more than seven years of nursing experience will also become part of the web-based mentorship program experiencing the Ten Caritas Processes of Jean Watson.</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457200" marR="0" lvl="0" indent="-457200" algn="l" rtl="0">
              <a:spcBef>
                <a:spcPts val="0"/>
              </a:spcBef>
              <a:spcAft>
                <a:spcPts val="0"/>
              </a:spcAft>
              <a:buClr>
                <a:schemeClr val="dk1"/>
              </a:buClr>
              <a:buSzPts val="2800"/>
              <a:buFont typeface="Arial"/>
              <a:buChar char="•"/>
            </a:pPr>
            <a:r>
              <a:rPr lang="en-US" sz="2800">
                <a:solidFill>
                  <a:schemeClr val="dk1"/>
                </a:solidFill>
                <a:latin typeface="Twentieth Century"/>
                <a:ea typeface="Twentieth Century"/>
                <a:cs typeface="Twentieth Century"/>
                <a:sym typeface="Twentieth Century"/>
              </a:rPr>
              <a:t>There was small number of participants. The community partner, the Philippine Nurses Association of Nevada will adopt the program and will open it to all members.</a:t>
            </a:r>
            <a:endParaRPr/>
          </a:p>
          <a:p>
            <a:pPr marL="0" marR="0" lvl="0" indent="0" algn="l" rtl="0">
              <a:spcBef>
                <a:spcPts val="0"/>
              </a:spcBef>
              <a:spcAft>
                <a:spcPts val="0"/>
              </a:spcAft>
              <a:buNone/>
            </a:pPr>
            <a:endParaRPr sz="2800">
              <a:solidFill>
                <a:schemeClr val="dk1"/>
              </a:solidFill>
              <a:latin typeface="Twentieth Century"/>
              <a:ea typeface="Twentieth Century"/>
              <a:cs typeface="Twentieth Century"/>
              <a:sym typeface="Twentieth Century"/>
            </a:endParaRPr>
          </a:p>
          <a:p>
            <a:pPr marL="457200" marR="0" lvl="0" indent="-279400" algn="l" rtl="0">
              <a:spcBef>
                <a:spcPts val="0"/>
              </a:spcBef>
              <a:spcAft>
                <a:spcPts val="0"/>
              </a:spcAft>
              <a:buClr>
                <a:schemeClr val="dk1"/>
              </a:buClr>
              <a:buSzPts val="2800"/>
              <a:buFont typeface="Arial"/>
              <a:buNone/>
            </a:pPr>
            <a:endParaRPr sz="2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Shape 3340"/>
        <p:cNvGrpSpPr/>
        <p:nvPr/>
      </p:nvGrpSpPr>
      <p:grpSpPr>
        <a:xfrm>
          <a:off x="0" y="0"/>
          <a:ext cx="0" cy="0"/>
          <a:chOff x="0" y="0"/>
          <a:chExt cx="0" cy="0"/>
        </a:xfrm>
      </p:grpSpPr>
      <p:sp>
        <p:nvSpPr>
          <p:cNvPr id="3341" name="Google Shape;3341;p364"/>
          <p:cNvSpPr txBox="1">
            <a:spLocks noGrp="1"/>
          </p:cNvSpPr>
          <p:nvPr>
            <p:ph type="title"/>
          </p:nvPr>
        </p:nvSpPr>
        <p:spPr>
          <a:xfrm>
            <a:off x="913775" y="618517"/>
            <a:ext cx="10364400" cy="1596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Twentieth Century"/>
              <a:buNone/>
            </a:pPr>
            <a:r>
              <a:rPr lang="en-US"/>
              <a:t>CONCLUSION</a:t>
            </a:r>
            <a:endParaRPr/>
          </a:p>
        </p:txBody>
      </p:sp>
      <p:sp>
        <p:nvSpPr>
          <p:cNvPr id="3342" name="Google Shape;3342;p364"/>
          <p:cNvSpPr txBox="1"/>
          <p:nvPr/>
        </p:nvSpPr>
        <p:spPr>
          <a:xfrm>
            <a:off x="1562988" y="1998921"/>
            <a:ext cx="10236300" cy="224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wentieth Century"/>
                <a:ea typeface="Twentieth Century"/>
                <a:cs typeface="Twentieth Century"/>
                <a:sym typeface="Twentieth Century"/>
              </a:rPr>
              <a:t>The web-based mentorship program was effective in reducing the stress and anxiety of the Filipino nurses with less than five years of nursing experience in Nevada as indicated in the results of the Perceived Stress Scale survey by Mind Garden, Inc. which was measured before and after the program.</a:t>
            </a:r>
            <a:endParaRP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Shape 3347"/>
        <p:cNvGrpSpPr/>
        <p:nvPr/>
      </p:nvGrpSpPr>
      <p:grpSpPr>
        <a:xfrm>
          <a:off x="0" y="0"/>
          <a:ext cx="0" cy="0"/>
          <a:chOff x="0" y="0"/>
          <a:chExt cx="0" cy="0"/>
        </a:xfrm>
      </p:grpSpPr>
      <p:sp>
        <p:nvSpPr>
          <p:cNvPr id="3348" name="Google Shape;3348;p365"/>
          <p:cNvSpPr txBox="1">
            <a:spLocks noGrp="1"/>
          </p:cNvSpPr>
          <p:nvPr>
            <p:ph type="body" idx="1"/>
          </p:nvPr>
        </p:nvSpPr>
        <p:spPr>
          <a:xfrm>
            <a:off x="913775" y="2367093"/>
            <a:ext cx="10364400" cy="3424200"/>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9600"/>
              <a:buNone/>
            </a:pPr>
            <a:r>
              <a:rPr lang="en-US" sz="9600">
                <a:latin typeface="Bad Script"/>
                <a:ea typeface="Bad Script"/>
                <a:cs typeface="Bad Script"/>
                <a:sym typeface="Bad Script"/>
              </a:rPr>
              <a:t>THANK YOU</a:t>
            </a:r>
            <a:endParaRPr/>
          </a:p>
        </p:txBody>
      </p:sp>
      <p:pic>
        <p:nvPicPr>
          <p:cNvPr id="3349" name="Google Shape;3349;p365"/>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Shape 3354"/>
        <p:cNvGrpSpPr/>
        <p:nvPr/>
      </p:nvGrpSpPr>
      <p:grpSpPr>
        <a:xfrm>
          <a:off x="0" y="0"/>
          <a:ext cx="0" cy="0"/>
          <a:chOff x="0" y="0"/>
          <a:chExt cx="0" cy="0"/>
        </a:xfrm>
      </p:grpSpPr>
      <p:sp>
        <p:nvSpPr>
          <p:cNvPr id="3355" name="Google Shape;3355;p366"/>
          <p:cNvSpPr txBox="1">
            <a:spLocks noGrp="1"/>
          </p:cNvSpPr>
          <p:nvPr>
            <p:ph type="title"/>
          </p:nvPr>
        </p:nvSpPr>
        <p:spPr>
          <a:xfrm>
            <a:off x="534572" y="239151"/>
            <a:ext cx="11169600" cy="4221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a:latin typeface="Arial"/>
                <a:ea typeface="Arial"/>
                <a:cs typeface="Arial"/>
                <a:sym typeface="Arial"/>
              </a:rPr>
              <a:t>REFERENCES</a:t>
            </a:r>
            <a:endParaRPr/>
          </a:p>
        </p:txBody>
      </p:sp>
      <p:sp>
        <p:nvSpPr>
          <p:cNvPr id="3356" name="Google Shape;3356;p366"/>
          <p:cNvSpPr txBox="1">
            <a:spLocks noGrp="1"/>
          </p:cNvSpPr>
          <p:nvPr>
            <p:ph type="body" idx="1"/>
          </p:nvPr>
        </p:nvSpPr>
        <p:spPr>
          <a:xfrm>
            <a:off x="838200" y="1111349"/>
            <a:ext cx="10515600" cy="45720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20000"/>
              </a:lnSpc>
              <a:spcBef>
                <a:spcPts val="0"/>
              </a:spcBef>
              <a:spcAft>
                <a:spcPts val="0"/>
              </a:spcAft>
              <a:buSzPct val="100000"/>
              <a:buNone/>
            </a:pPr>
            <a:r>
              <a:rPr lang="en-US">
                <a:latin typeface="Arial"/>
                <a:ea typeface="Arial"/>
                <a:cs typeface="Arial"/>
                <a:sym typeface="Arial"/>
              </a:rPr>
              <a:t>AMERICAN ASSOCIATION OF COLLEGES OF NURSING. (2019). NURSING FACT SHEET. RETRIEVED FROM 	</a:t>
            </a:r>
            <a:r>
              <a:rPr lang="en-US" u="sng">
                <a:solidFill>
                  <a:schemeClr val="hlink"/>
                </a:solidFill>
                <a:latin typeface="Arial"/>
                <a:ea typeface="Arial"/>
                <a:cs typeface="Arial"/>
                <a:sym typeface="Arial"/>
                <a:hlinkClick r:id="rId3"/>
              </a:rPr>
              <a:t>HTTPS://WWW.AACNNURSING.ORG/NEWS-INFORMATION/FACT-SHEETS/NURSING-FACT-SHEET</a:t>
            </a:r>
            <a:endParaRPr>
              <a:latin typeface="Arial"/>
              <a:ea typeface="Arial"/>
              <a:cs typeface="Arial"/>
              <a:sym typeface="Arial"/>
            </a:endParaRPr>
          </a:p>
          <a:p>
            <a:pPr marL="0" lvl="0" indent="0" algn="l" rtl="0">
              <a:lnSpc>
                <a:spcPct val="120000"/>
              </a:lnSpc>
              <a:spcBef>
                <a:spcPts val="1000"/>
              </a:spcBef>
              <a:spcAft>
                <a:spcPts val="0"/>
              </a:spcAft>
              <a:buSzPct val="100000"/>
              <a:buNone/>
            </a:pPr>
            <a:r>
              <a:rPr lang="en-US">
                <a:latin typeface="Arial"/>
                <a:ea typeface="Arial"/>
                <a:cs typeface="Arial"/>
                <a:sym typeface="Arial"/>
              </a:rPr>
              <a:t>AMERICAN NURSES ASSOCIATION. (2017). NURSE STAFFING CRISIS. RETRIEVED FROM 	HTTPS://WWW.NURSINGWORLD.ORG/PRACTICE-POLICY/NURSE-STAFFING/NURSE-STAFFING-	CRISIS/</a:t>
            </a:r>
            <a:endParaRPr/>
          </a:p>
          <a:p>
            <a:pPr marL="0" lvl="0" indent="0" algn="l" rtl="0">
              <a:lnSpc>
                <a:spcPct val="120000"/>
              </a:lnSpc>
              <a:spcBef>
                <a:spcPts val="1000"/>
              </a:spcBef>
              <a:spcAft>
                <a:spcPts val="0"/>
              </a:spcAft>
              <a:buSzPct val="100000"/>
              <a:buNone/>
            </a:pPr>
            <a:r>
              <a:rPr lang="en-US">
                <a:latin typeface="Arial"/>
                <a:ea typeface="Arial"/>
                <a:cs typeface="Arial"/>
                <a:sym typeface="Arial"/>
              </a:rPr>
              <a:t>BORINES, Z. G. (2018). IMPLEMENTATION OF THE MENTORSHIP PROGRAM IN THE EMERGENCY 	DEPARTMENT  </a:t>
            </a:r>
            <a:r>
              <a:rPr lang="en-US" u="sng">
                <a:solidFill>
                  <a:schemeClr val="hlink"/>
                </a:solidFill>
                <a:latin typeface="Arial"/>
                <a:ea typeface="Arial"/>
                <a:cs typeface="Arial"/>
                <a:sym typeface="Arial"/>
                <a:hlinkClick r:id="rId4"/>
              </a:rPr>
              <a:t>HTTPS://WWW.DOCTORSOFNURSINGPRACTICE.ORG/WP-</a:t>
            </a:r>
            <a:r>
              <a:rPr lang="en-US">
                <a:latin typeface="Arial"/>
                <a:ea typeface="Arial"/>
                <a:cs typeface="Arial"/>
                <a:sym typeface="Arial"/>
              </a:rPr>
              <a:t>	CONTENT/UPLOADS/PROJECT_FORM/COMPLETE_250218114436.PDF</a:t>
            </a:r>
            <a:endParaRPr/>
          </a:p>
          <a:p>
            <a:pPr marL="0" lvl="0" indent="0" algn="l" rtl="0">
              <a:lnSpc>
                <a:spcPct val="120000"/>
              </a:lnSpc>
              <a:spcBef>
                <a:spcPts val="1000"/>
              </a:spcBef>
              <a:spcAft>
                <a:spcPts val="0"/>
              </a:spcAft>
              <a:buSzPct val="100000"/>
              <a:buNone/>
            </a:pPr>
            <a:r>
              <a:rPr lang="en-US">
                <a:latin typeface="Arial"/>
                <a:ea typeface="Arial"/>
                <a:cs typeface="Arial"/>
                <a:sym typeface="Arial"/>
              </a:rPr>
              <a:t>HAYASHI, T. L. (2018). EXPLORING THE DEVELOPMENTAL INFLUENCE OF MENTORING ON THE POSITIVE 	CAREER OUTCOMES OF ASIAN PACIFIC ISLANDER PROFESSIONALS. PROQUEST 	DISSERTATIONS &amp; THESES GLOBAL. </a:t>
            </a:r>
            <a:r>
              <a:rPr lang="en-US" u="sng">
                <a:solidFill>
                  <a:schemeClr val="hlink"/>
                </a:solidFill>
                <a:latin typeface="Arial"/>
                <a:ea typeface="Arial"/>
                <a:cs typeface="Arial"/>
                <a:sym typeface="Arial"/>
                <a:hlinkClick r:id="rId5"/>
              </a:rPr>
              <a:t>HTTP://DX.DOI.ORG/10828478</a:t>
            </a:r>
            <a:endParaRPr>
              <a:latin typeface="Arial"/>
              <a:ea typeface="Arial"/>
              <a:cs typeface="Arial"/>
              <a:sym typeface="Arial"/>
            </a:endParaRPr>
          </a:p>
          <a:p>
            <a:pPr marL="0" lvl="0" indent="0" algn="l" rtl="0">
              <a:lnSpc>
                <a:spcPct val="120000"/>
              </a:lnSpc>
              <a:spcBef>
                <a:spcPts val="1000"/>
              </a:spcBef>
              <a:spcAft>
                <a:spcPts val="0"/>
              </a:spcAft>
              <a:buSzPct val="100000"/>
              <a:buNone/>
            </a:pPr>
            <a:r>
              <a:rPr lang="en-US">
                <a:latin typeface="Arial"/>
                <a:ea typeface="Arial"/>
                <a:cs typeface="Arial"/>
                <a:sym typeface="Arial"/>
              </a:rPr>
              <a:t>CONNOR, J. B. (2016). CULTURAL INFLUENCE ON COPING STRATEGIES OF FILIPINO IMMIGRANT 	NURSES. SAGE, 64(5), 1-7. HTTP://DX.DOI.ORG/ 10.1177/2165079916630553</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Shape 3361"/>
        <p:cNvGrpSpPr/>
        <p:nvPr/>
      </p:nvGrpSpPr>
      <p:grpSpPr>
        <a:xfrm>
          <a:off x="0" y="0"/>
          <a:ext cx="0" cy="0"/>
          <a:chOff x="0" y="0"/>
          <a:chExt cx="0" cy="0"/>
        </a:xfrm>
      </p:grpSpPr>
      <p:sp>
        <p:nvSpPr>
          <p:cNvPr id="3362" name="Google Shape;3362;p367"/>
          <p:cNvSpPr txBox="1">
            <a:spLocks noGrp="1"/>
          </p:cNvSpPr>
          <p:nvPr>
            <p:ph type="title"/>
          </p:nvPr>
        </p:nvSpPr>
        <p:spPr>
          <a:xfrm>
            <a:off x="913775" y="618518"/>
            <a:ext cx="10364400" cy="5349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a:latin typeface="Arial"/>
                <a:ea typeface="Arial"/>
                <a:cs typeface="Arial"/>
                <a:sym typeface="Arial"/>
              </a:rPr>
              <a:t>REFERENCES</a:t>
            </a:r>
            <a:endParaRPr/>
          </a:p>
        </p:txBody>
      </p:sp>
      <p:sp>
        <p:nvSpPr>
          <p:cNvPr id="3363" name="Google Shape;3363;p367"/>
          <p:cNvSpPr txBox="1">
            <a:spLocks noGrp="1"/>
          </p:cNvSpPr>
          <p:nvPr>
            <p:ph type="body" idx="1"/>
          </p:nvPr>
        </p:nvSpPr>
        <p:spPr>
          <a:xfrm>
            <a:off x="838200" y="1453243"/>
            <a:ext cx="10515600" cy="44064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120000"/>
              </a:lnSpc>
              <a:spcBef>
                <a:spcPts val="0"/>
              </a:spcBef>
              <a:spcAft>
                <a:spcPts val="0"/>
              </a:spcAft>
              <a:buSzPts val="2000"/>
              <a:buNone/>
            </a:pPr>
            <a:r>
              <a:rPr lang="en-US">
                <a:latin typeface="Arial"/>
                <a:ea typeface="Arial"/>
                <a:cs typeface="Arial"/>
                <a:sym typeface="Arial"/>
              </a:rPr>
              <a:t>INSTITUTE OF MEDICINE. (2011). THE FUTURE OF NURSING: LEADING CHANGE, 	ADVANCING 	HEALTH. RETRIEVED FROM DOI: </a:t>
            </a:r>
            <a:r>
              <a:rPr lang="en-US" u="sng">
                <a:solidFill>
                  <a:schemeClr val="hlink"/>
                </a:solidFill>
                <a:latin typeface="Arial"/>
                <a:ea typeface="Arial"/>
                <a:cs typeface="Arial"/>
                <a:sym typeface="Arial"/>
                <a:hlinkClick r:id="rId3"/>
              </a:rPr>
              <a:t>HTTPS://DOI.ORG/10.17226/12956</a:t>
            </a:r>
            <a:endParaRPr>
              <a:latin typeface="Arial"/>
              <a:ea typeface="Arial"/>
              <a:cs typeface="Arial"/>
              <a:sym typeface="Arial"/>
            </a:endParaRPr>
          </a:p>
          <a:p>
            <a:pPr marL="0" lvl="0" indent="0" algn="l" rtl="0">
              <a:lnSpc>
                <a:spcPct val="120000"/>
              </a:lnSpc>
              <a:spcBef>
                <a:spcPts val="1000"/>
              </a:spcBef>
              <a:spcAft>
                <a:spcPts val="0"/>
              </a:spcAft>
              <a:buSzPts val="2000"/>
              <a:buNone/>
            </a:pPr>
            <a:r>
              <a:rPr lang="en-US">
                <a:latin typeface="Arial"/>
                <a:ea typeface="Arial"/>
                <a:cs typeface="Arial"/>
                <a:sym typeface="Arial"/>
              </a:rPr>
              <a:t>JAUREGUI, A. B., &amp; XU, Y. (2010). TRANSITION INTO PRACTICE: EXPERIENCES OF 	FILIPINO 	PHYSICIAN-TURNED NURSE PRACTITIONERS. JOURNAL OF TRANSCULTURAL NURSING, 	21(3), 257-264. HTTP://DX.DOI.ORG/ 10.1177/1043659609358787</a:t>
            </a:r>
            <a:endParaRPr/>
          </a:p>
          <a:p>
            <a:pPr marL="0" lvl="0" indent="0" algn="l" rtl="0">
              <a:lnSpc>
                <a:spcPct val="120000"/>
              </a:lnSpc>
              <a:spcBef>
                <a:spcPts val="1000"/>
              </a:spcBef>
              <a:spcAft>
                <a:spcPts val="0"/>
              </a:spcAft>
              <a:buSzPts val="2000"/>
              <a:buNone/>
            </a:pPr>
            <a:r>
              <a:rPr lang="en-US">
                <a:latin typeface="Arial"/>
                <a:ea typeface="Arial"/>
                <a:cs typeface="Arial"/>
                <a:sym typeface="Arial"/>
              </a:rPr>
              <a:t>LECK, J. D., &amp; WOOD, P. M. (2013). FORMING TRUST IN E-MENTORING: A RESEARCH AGENDA. 	AMERICAN JOURNAL OF INDUSTRIAL AND BUSINESS MANAGEMENT, 3(1), 101-109. 	</a:t>
            </a:r>
            <a:r>
              <a:rPr lang="en-US" u="sng">
                <a:solidFill>
                  <a:schemeClr val="hlink"/>
                </a:solidFill>
                <a:latin typeface="Arial"/>
                <a:ea typeface="Arial"/>
                <a:cs typeface="Arial"/>
                <a:sym typeface="Arial"/>
                <a:hlinkClick r:id="rId4"/>
              </a:rPr>
              <a:t>HTTP://DX.DOI.ORG/10.4236/AJIBM.2013.31013</a:t>
            </a:r>
            <a:endParaRPr>
              <a:latin typeface="Arial"/>
              <a:ea typeface="Arial"/>
              <a:cs typeface="Arial"/>
              <a:sym typeface="Arial"/>
            </a:endParaRPr>
          </a:p>
          <a:p>
            <a:pPr marL="0" lvl="0" indent="0" algn="l" rtl="0">
              <a:lnSpc>
                <a:spcPct val="120000"/>
              </a:lnSpc>
              <a:spcBef>
                <a:spcPts val="1000"/>
              </a:spcBef>
              <a:spcAft>
                <a:spcPts val="0"/>
              </a:spcAft>
              <a:buSzPts val="2000"/>
              <a:buNone/>
            </a:pPr>
            <a:r>
              <a:rPr lang="en-US">
                <a:latin typeface="Arial"/>
                <a:ea typeface="Arial"/>
                <a:cs typeface="Arial"/>
                <a:sym typeface="Arial"/>
              </a:rPr>
              <a:t>MORAN, K., BURSON, R., &amp; CONRAD, D. (2014). THE DOCTOR OF NURSING PRACTICE 	SCHOLARLY PROJECT A FRAMEWORK FOR SUCCESS. BURLINGTON, MA: JONES &amp; 	BARTLETT LEARNING</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Shape 3368"/>
        <p:cNvGrpSpPr/>
        <p:nvPr/>
      </p:nvGrpSpPr>
      <p:grpSpPr>
        <a:xfrm>
          <a:off x="0" y="0"/>
          <a:ext cx="0" cy="0"/>
          <a:chOff x="0" y="0"/>
          <a:chExt cx="0" cy="0"/>
        </a:xfrm>
      </p:grpSpPr>
      <p:sp>
        <p:nvSpPr>
          <p:cNvPr id="3369" name="Google Shape;3369;p368"/>
          <p:cNvSpPr txBox="1">
            <a:spLocks noGrp="1"/>
          </p:cNvSpPr>
          <p:nvPr>
            <p:ph type="title"/>
          </p:nvPr>
        </p:nvSpPr>
        <p:spPr>
          <a:xfrm>
            <a:off x="913775" y="618517"/>
            <a:ext cx="10364400" cy="379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a:latin typeface="Arial"/>
                <a:ea typeface="Arial"/>
                <a:cs typeface="Arial"/>
                <a:sym typeface="Arial"/>
              </a:rPr>
              <a:t>REFERENCES</a:t>
            </a:r>
            <a:endParaRPr/>
          </a:p>
        </p:txBody>
      </p:sp>
      <p:sp>
        <p:nvSpPr>
          <p:cNvPr id="3370" name="Google Shape;3370;p368"/>
          <p:cNvSpPr txBox="1">
            <a:spLocks noGrp="1"/>
          </p:cNvSpPr>
          <p:nvPr>
            <p:ph type="body" idx="1"/>
          </p:nvPr>
        </p:nvSpPr>
        <p:spPr>
          <a:xfrm>
            <a:off x="838200" y="1453243"/>
            <a:ext cx="10515600" cy="4406400"/>
          </a:xfrm>
          <a:prstGeom prst="rect">
            <a:avLst/>
          </a:prstGeom>
          <a:noFill/>
          <a:ln>
            <a:noFill/>
          </a:ln>
        </p:spPr>
        <p:txBody>
          <a:bodyPr spcFirstLastPara="1" wrap="square" lIns="91425" tIns="45700" rIns="91425" bIns="45700" anchor="t" anchorCtr="0">
            <a:normAutofit fontScale="77500"/>
          </a:bodyPr>
          <a:lstStyle/>
          <a:p>
            <a:pPr marL="0" lvl="0" indent="0" algn="l" rtl="0">
              <a:lnSpc>
                <a:spcPct val="120000"/>
              </a:lnSpc>
              <a:spcBef>
                <a:spcPts val="0"/>
              </a:spcBef>
              <a:spcAft>
                <a:spcPts val="0"/>
              </a:spcAft>
              <a:buSzPct val="100000"/>
              <a:buNone/>
            </a:pPr>
            <a:r>
              <a:rPr lang="en-US">
                <a:latin typeface="Arial"/>
                <a:ea typeface="Arial"/>
                <a:cs typeface="Arial"/>
                <a:sym typeface="Arial"/>
              </a:rPr>
              <a:t>NEVADA STATE BOARD OF NURSING ANNUAL REPORT FISCAL YEAR 2018/2019. (). 	</a:t>
            </a:r>
            <a:r>
              <a:rPr lang="en-US" u="sng">
                <a:solidFill>
                  <a:schemeClr val="hlink"/>
                </a:solidFill>
                <a:latin typeface="Arial"/>
                <a:ea typeface="Arial"/>
                <a:cs typeface="Arial"/>
                <a:sym typeface="Arial"/>
                <a:hlinkClick r:id="rId3"/>
              </a:rPr>
              <a:t>HTTPS://NEVADANURSINGBOARD.ORG/WP-CONTENT/UPLOADS/2019/12/18.19-ANNUAL-</a:t>
            </a:r>
            <a:r>
              <a:rPr lang="en-US">
                <a:latin typeface="Arial"/>
                <a:ea typeface="Arial"/>
                <a:cs typeface="Arial"/>
                <a:sym typeface="Arial"/>
              </a:rPr>
              <a:t>	REPORT.PDF</a:t>
            </a:r>
            <a:endParaRPr/>
          </a:p>
          <a:p>
            <a:pPr marL="0" lvl="0" indent="0" algn="l" rtl="0">
              <a:lnSpc>
                <a:spcPct val="120000"/>
              </a:lnSpc>
              <a:spcBef>
                <a:spcPts val="1000"/>
              </a:spcBef>
              <a:spcAft>
                <a:spcPts val="0"/>
              </a:spcAft>
              <a:buSzPct val="100000"/>
              <a:buNone/>
            </a:pPr>
            <a:r>
              <a:rPr lang="en-US">
                <a:latin typeface="Arial"/>
                <a:ea typeface="Arial"/>
                <a:cs typeface="Arial"/>
                <a:sym typeface="Arial"/>
              </a:rPr>
              <a:t>PITTMAN, P., FOLSOM, A., &amp; BASS, E. (2010). U.S.-BASED RECRUITMENT OF FOREIGN-	EDUCATED NURSES: 	IMPLICATIONS OF AN EMERGING INDUSTRY. AM.J. NURS, 110(6), 38-48. RETRIEVED FROM 	HTTPS://HSRC.HIMMELFARB.GWU.EDU/SPHHS_POLICY_FACPUBS/1340</a:t>
            </a:r>
            <a:endParaRPr/>
          </a:p>
          <a:p>
            <a:pPr marL="0" lvl="0" indent="0" algn="l" rtl="0">
              <a:lnSpc>
                <a:spcPct val="120000"/>
              </a:lnSpc>
              <a:spcBef>
                <a:spcPts val="1000"/>
              </a:spcBef>
              <a:spcAft>
                <a:spcPts val="0"/>
              </a:spcAft>
              <a:buSzPct val="100000"/>
              <a:buNone/>
            </a:pPr>
            <a:r>
              <a:rPr lang="en-US">
                <a:latin typeface="Arial"/>
                <a:ea typeface="Arial"/>
                <a:cs typeface="Arial"/>
                <a:sym typeface="Arial"/>
              </a:rPr>
              <a:t>ROGERS, D. F. (2020). A CORRELATIONAL STUDY: E-MENTORING, PERCEPTIONS OF E-MENTORING AND 	THE ACTUAL CAREER ADVANCEMENT OF WOMEN IN EDUCATIONAL LEADERSHIP. PROQUEST  	DISSERTATIONS 	PUBLISHING. RETRIEVED FROM </a:t>
            </a:r>
            <a:r>
              <a:rPr lang="en-US" u="sng">
                <a:solidFill>
                  <a:schemeClr val="hlink"/>
                </a:solidFill>
                <a:latin typeface="Arial"/>
                <a:ea typeface="Arial"/>
                <a:cs typeface="Arial"/>
                <a:sym typeface="Arial"/>
                <a:hlinkClick r:id="rId4"/>
              </a:rPr>
              <a:t>HTTPS://SEARCH-PROQUEST-</a:t>
            </a:r>
            <a:r>
              <a:rPr lang="en-US">
                <a:latin typeface="Arial"/>
                <a:ea typeface="Arial"/>
                <a:cs typeface="Arial"/>
                <a:sym typeface="Arial"/>
              </a:rPr>
              <a:t>	COM.UNR.IDM.OCLC.ORG/DOCVIEW/2390191805?ACCOUNTID=452&amp;PQ-ORIGSITE=SUMMON</a:t>
            </a:r>
            <a:endParaRPr/>
          </a:p>
          <a:p>
            <a:pPr marL="0" lvl="0" indent="0" algn="l" rtl="0">
              <a:lnSpc>
                <a:spcPct val="120000"/>
              </a:lnSpc>
              <a:spcBef>
                <a:spcPts val="1000"/>
              </a:spcBef>
              <a:spcAft>
                <a:spcPts val="0"/>
              </a:spcAft>
              <a:buSzPct val="100000"/>
              <a:buNone/>
            </a:pPr>
            <a:r>
              <a:rPr lang="en-US">
                <a:latin typeface="Arial"/>
                <a:ea typeface="Arial"/>
                <a:cs typeface="Arial"/>
                <a:sym typeface="Arial"/>
              </a:rPr>
              <a:t>WEI, H., &amp; WATSON, J. (2019, JAN 10). HEALTHCARE INTERPROFESSIONAL TEAM MEMBERS’ 	PERSPECTIVES ON HUMAN CARING: A DIRECTED CONTENT ANALYSIS STUDY. INT J NURS 	SCI, 6(1), 17-23. HTTP://DX.DOI.ORG/DOI: 10.1016/J.IJNSS.2018.12.001</a:t>
            </a:r>
            <a:endParaRPr/>
          </a:p>
          <a:p>
            <a:pPr marL="228600" lvl="0" indent="-111125" algn="l" rtl="0">
              <a:lnSpc>
                <a:spcPct val="120000"/>
              </a:lnSpc>
              <a:spcBef>
                <a:spcPts val="1000"/>
              </a:spcBef>
              <a:spcAft>
                <a:spcPts val="0"/>
              </a:spcAft>
              <a:buSzPct val="100000"/>
              <a:buNone/>
            </a:pPr>
            <a:endParaRPr>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135"/>
          <p:cNvSpPr txBox="1">
            <a:spLocks noGrp="1"/>
          </p:cNvSpPr>
          <p:nvPr>
            <p:ph type="title"/>
          </p:nvPr>
        </p:nvSpPr>
        <p:spPr>
          <a:xfrm>
            <a:off x="609600" y="16778"/>
            <a:ext cx="115824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KEY MESSAGE - 1</a:t>
            </a:r>
            <a:endParaRPr/>
          </a:p>
        </p:txBody>
      </p:sp>
      <p:sp>
        <p:nvSpPr>
          <p:cNvPr id="927" name="Google Shape;927;p135"/>
          <p:cNvSpPr txBox="1">
            <a:spLocks noGrp="1"/>
          </p:cNvSpPr>
          <p:nvPr>
            <p:ph type="body" idx="1"/>
          </p:nvPr>
        </p:nvSpPr>
        <p:spPr>
          <a:xfrm>
            <a:off x="770942" y="5589240"/>
            <a:ext cx="11175000" cy="720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4F6128"/>
              </a:buClr>
              <a:buSzPts val="2000"/>
              <a:buNone/>
            </a:pPr>
            <a:r>
              <a:rPr lang="en-US" sz="2000" i="0" u="none" strike="noStrike">
                <a:solidFill>
                  <a:srgbClr val="4F6128"/>
                </a:solidFill>
                <a:latin typeface="EB Garamond"/>
                <a:ea typeface="EB Garamond"/>
                <a:cs typeface="EB Garamond"/>
                <a:sym typeface="EB Garamond"/>
              </a:rPr>
              <a:t>Institute of Medicine. (2010). </a:t>
            </a:r>
            <a:r>
              <a:rPr lang="en-US" sz="2000" i="1" u="none" strike="noStrike">
                <a:solidFill>
                  <a:srgbClr val="4F6128"/>
                </a:solidFill>
                <a:latin typeface="EB Garamond"/>
                <a:ea typeface="EB Garamond"/>
                <a:cs typeface="EB Garamond"/>
                <a:sym typeface="EB Garamond"/>
              </a:rPr>
              <a:t>The future of nursing</a:t>
            </a:r>
            <a:r>
              <a:rPr lang="en-US" sz="2000" i="0" u="none" strike="noStrike">
                <a:solidFill>
                  <a:srgbClr val="4F6128"/>
                </a:solidFill>
                <a:latin typeface="EB Garamond"/>
                <a:ea typeface="EB Garamond"/>
                <a:cs typeface="EB Garamond"/>
                <a:sym typeface="EB Garamond"/>
              </a:rPr>
              <a:t>. Available from URL: http://www.IOM.edu</a:t>
            </a:r>
            <a:endParaRPr>
              <a:solidFill>
                <a:srgbClr val="4F6128"/>
              </a:solidFill>
            </a:endParaRPr>
          </a:p>
        </p:txBody>
      </p:sp>
      <p:sp>
        <p:nvSpPr>
          <p:cNvPr id="928" name="Google Shape;928;p135"/>
          <p:cNvSpPr txBox="1">
            <a:spLocks noGrp="1"/>
          </p:cNvSpPr>
          <p:nvPr>
            <p:ph type="body" idx="2"/>
          </p:nvPr>
        </p:nvSpPr>
        <p:spPr>
          <a:xfrm>
            <a:off x="1127447" y="2492895"/>
            <a:ext cx="10461900" cy="1440300"/>
          </a:xfrm>
          <a:prstGeom prst="rect">
            <a:avLst/>
          </a:prstGeom>
          <a:solidFill>
            <a:srgbClr val="FFFF99"/>
          </a:solidFill>
          <a:ln w="9525" cap="flat" cmpd="sng">
            <a:solidFill>
              <a:schemeClr val="dk1"/>
            </a:solidFill>
            <a:prstDash val="solid"/>
            <a:round/>
            <a:headEnd type="none" w="sm" len="sm"/>
            <a:tailEnd type="none" w="sm" len="sm"/>
          </a:ln>
        </p:spPr>
        <p:txBody>
          <a:bodyPr spcFirstLastPara="1" wrap="square" lIns="396000" tIns="45700" rIns="91425" bIns="45700" anchor="t" anchorCtr="0">
            <a:noAutofit/>
          </a:bodyPr>
          <a:lstStyle/>
          <a:p>
            <a:pPr marL="0" lvl="0" indent="0" algn="l" rtl="0">
              <a:spcBef>
                <a:spcPts val="0"/>
              </a:spcBef>
              <a:spcAft>
                <a:spcPts val="0"/>
              </a:spcAft>
              <a:buClr>
                <a:srgbClr val="0000FF"/>
              </a:buClr>
              <a:buSzPts val="3200"/>
              <a:buNone/>
            </a:pPr>
            <a:r>
              <a:rPr lang="en-US" sz="3200">
                <a:solidFill>
                  <a:srgbClr val="0000FF"/>
                </a:solidFill>
              </a:rPr>
              <a:t>N</a:t>
            </a:r>
            <a:r>
              <a:rPr lang="en-US" sz="3200" b="0" i="0" u="none" strike="noStrike">
                <a:solidFill>
                  <a:srgbClr val="0000FF"/>
                </a:solidFill>
              </a:rPr>
              <a:t>urses should practice to the full extent of their</a:t>
            </a:r>
            <a:endParaRPr/>
          </a:p>
          <a:p>
            <a:pPr marL="0" lvl="0" indent="0" algn="l" rtl="0">
              <a:spcBef>
                <a:spcPts val="640"/>
              </a:spcBef>
              <a:spcAft>
                <a:spcPts val="0"/>
              </a:spcAft>
              <a:buClr>
                <a:srgbClr val="0000FF"/>
              </a:buClr>
              <a:buSzPts val="3200"/>
              <a:buNone/>
            </a:pPr>
            <a:r>
              <a:rPr lang="en-US" sz="3200" b="0" i="0" u="none" strike="noStrike">
                <a:solidFill>
                  <a:srgbClr val="0000FF"/>
                </a:solidFill>
              </a:rPr>
              <a:t>education and training</a:t>
            </a:r>
            <a:endParaRPr/>
          </a:p>
          <a:p>
            <a:pPr marL="0" lvl="0" indent="0" algn="l" rtl="0">
              <a:spcBef>
                <a:spcPts val="640"/>
              </a:spcBef>
              <a:spcAft>
                <a:spcPts val="0"/>
              </a:spcAft>
              <a:buClr>
                <a:srgbClr val="3F3F3F"/>
              </a:buClr>
              <a:buSzPts val="3200"/>
              <a:buNone/>
            </a:pPr>
            <a:endParaRPr sz="3200" b="0" i="0" u="none" strike="noStrike">
              <a:solidFill>
                <a:srgbClr val="0000FF"/>
              </a:solidFill>
            </a:endParaRP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Shape 3375"/>
        <p:cNvGrpSpPr/>
        <p:nvPr/>
      </p:nvGrpSpPr>
      <p:grpSpPr>
        <a:xfrm>
          <a:off x="0" y="0"/>
          <a:ext cx="0" cy="0"/>
          <a:chOff x="0" y="0"/>
          <a:chExt cx="0" cy="0"/>
        </a:xfrm>
      </p:grpSpPr>
      <p:sp>
        <p:nvSpPr>
          <p:cNvPr id="3376" name="Google Shape;3376;p369"/>
          <p:cNvSpPr txBox="1">
            <a:spLocks noGrp="1"/>
          </p:cNvSpPr>
          <p:nvPr>
            <p:ph type="title"/>
          </p:nvPr>
        </p:nvSpPr>
        <p:spPr>
          <a:xfrm>
            <a:off x="913775" y="618517"/>
            <a:ext cx="10364400" cy="379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a:latin typeface="Arial"/>
                <a:ea typeface="Arial"/>
                <a:cs typeface="Arial"/>
                <a:sym typeface="Arial"/>
              </a:rPr>
              <a:t>REFERENCES</a:t>
            </a:r>
            <a:endParaRPr/>
          </a:p>
        </p:txBody>
      </p:sp>
      <p:sp>
        <p:nvSpPr>
          <p:cNvPr id="3377" name="Google Shape;3377;p369"/>
          <p:cNvSpPr txBox="1">
            <a:spLocks noGrp="1"/>
          </p:cNvSpPr>
          <p:nvPr>
            <p:ph type="body" idx="1"/>
          </p:nvPr>
        </p:nvSpPr>
        <p:spPr>
          <a:xfrm>
            <a:off x="838200" y="1223889"/>
            <a:ext cx="10515600" cy="46356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2000"/>
              <a:buNone/>
            </a:pPr>
            <a:r>
              <a:rPr lang="en-US">
                <a:latin typeface="Arial"/>
                <a:ea typeface="Arial"/>
                <a:cs typeface="Arial"/>
                <a:sym typeface="Arial"/>
              </a:rPr>
              <a:t>WELCH, S. (2017, JANUARY 24). VIRTUAL MENTORING PROGRAM WITHIN AN ONLINE DOCTORAL 	NURSING EDUCATION PROGRAM: A PHENOMENOLOGICAL STUDY. INTERNATIONAL J	JOURNAL OF NURSING EDUCATION SCHOLARSHIP.                       	</a:t>
            </a:r>
            <a:r>
              <a:rPr lang="en-US" u="sng">
                <a:solidFill>
                  <a:schemeClr val="hlink"/>
                </a:solidFill>
                <a:latin typeface="Arial"/>
                <a:ea typeface="Arial"/>
                <a:cs typeface="Arial"/>
                <a:sym typeface="Arial"/>
                <a:hlinkClick r:id="rId3"/>
              </a:rPr>
              <a:t>HTTP://DX.DOI.ORG/10.1515/IJNES-2016-0049</a:t>
            </a:r>
            <a:endParaRPr>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381"/>
        <p:cNvGrpSpPr/>
        <p:nvPr/>
      </p:nvGrpSpPr>
      <p:grpSpPr>
        <a:xfrm>
          <a:off x="0" y="0"/>
          <a:ext cx="0" cy="0"/>
          <a:chOff x="0" y="0"/>
          <a:chExt cx="0" cy="0"/>
        </a:xfrm>
      </p:grpSpPr>
      <p:sp>
        <p:nvSpPr>
          <p:cNvPr id="3382" name="Google Shape;3382;p370"/>
          <p:cNvSpPr txBox="1"/>
          <p:nvPr/>
        </p:nvSpPr>
        <p:spPr>
          <a:xfrm>
            <a:off x="6721825" y="5620025"/>
            <a:ext cx="54702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700">
                <a:solidFill>
                  <a:srgbClr val="0C343D"/>
                </a:solidFill>
                <a:latin typeface="Corbel"/>
                <a:ea typeface="Corbel"/>
                <a:cs typeface="Corbel"/>
                <a:sym typeface="Corbel"/>
              </a:rPr>
              <a:t>Flora Dado Sayson, DNP, MSN, RN </a:t>
            </a:r>
            <a:endParaRPr sz="27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383" name="Google Shape;3383;p370"/>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800" b="1">
                <a:solidFill>
                  <a:srgbClr val="0C343D"/>
                </a:solidFill>
                <a:latin typeface="Corbel"/>
                <a:ea typeface="Corbel"/>
                <a:cs typeface="Corbel"/>
                <a:sym typeface="Corbel"/>
              </a:rPr>
              <a:t>Quality Improvement: Reducing Stress and Anxiety in Filipino Nurses with Less Than Five Years of Nursing Experience in Nevada Through the Implementation of a Mentorship Program</a:t>
            </a:r>
            <a:endParaRPr sz="28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2800" b="1">
              <a:solidFill>
                <a:srgbClr val="0C343D"/>
              </a:solidFill>
              <a:latin typeface="Corbel"/>
              <a:ea typeface="Corbel"/>
              <a:cs typeface="Corbel"/>
              <a:sym typeface="Corbel"/>
            </a:endParaRPr>
          </a:p>
        </p:txBody>
      </p:sp>
      <p:pic>
        <p:nvPicPr>
          <p:cNvPr id="3384" name="Google Shape;3384;p370"/>
          <p:cNvPicPr preferRelativeResize="0"/>
          <p:nvPr/>
        </p:nvPicPr>
        <p:blipFill rotWithShape="1">
          <a:blip r:embed="rId3">
            <a:alphaModFix/>
          </a:blip>
          <a:srcRect l="13391" t="24852" r="15606" b="37374"/>
          <a:stretch/>
        </p:blipFill>
        <p:spPr>
          <a:xfrm>
            <a:off x="2722926" y="5620022"/>
            <a:ext cx="2631949" cy="498198"/>
          </a:xfrm>
          <a:prstGeom prst="rect">
            <a:avLst/>
          </a:prstGeom>
          <a:noFill/>
          <a:ln>
            <a:noFill/>
          </a:ln>
        </p:spPr>
      </p:pic>
      <p:pic>
        <p:nvPicPr>
          <p:cNvPr id="3385" name="Google Shape;3385;p370"/>
          <p:cNvPicPr preferRelativeResize="0"/>
          <p:nvPr/>
        </p:nvPicPr>
        <p:blipFill>
          <a:blip r:embed="rId4">
            <a:alphaModFix/>
          </a:blip>
          <a:stretch>
            <a:fillRect/>
          </a:stretch>
        </p:blipFill>
        <p:spPr>
          <a:xfrm>
            <a:off x="3081527" y="6269471"/>
            <a:ext cx="1914753" cy="498201"/>
          </a:xfrm>
          <a:prstGeom prst="rect">
            <a:avLst/>
          </a:prstGeom>
          <a:noFill/>
          <a:ln>
            <a:noFill/>
          </a:ln>
        </p:spPr>
      </p:pic>
      <p:pic>
        <p:nvPicPr>
          <p:cNvPr id="3386" name="Google Shape;3386;p370"/>
          <p:cNvPicPr preferRelativeResize="0"/>
          <p:nvPr/>
        </p:nvPicPr>
        <p:blipFill>
          <a:blip r:embed="rId5">
            <a:alphaModFix/>
          </a:blip>
          <a:stretch>
            <a:fillRect/>
          </a:stretch>
        </p:blipFill>
        <p:spPr>
          <a:xfrm>
            <a:off x="7526425" y="1844225"/>
            <a:ext cx="3938175" cy="3775800"/>
          </a:xfrm>
          <a:prstGeom prst="rect">
            <a:avLst/>
          </a:prstGeom>
          <a:noFill/>
          <a:ln>
            <a:noFill/>
          </a:ln>
        </p:spPr>
      </p:pic>
      <p:pic>
        <p:nvPicPr>
          <p:cNvPr id="3387" name="Google Shape;3387;p370" title="F.Sayson Presentation.mp4">
            <a:hlinkClick r:id="rId6"/>
          </p:cNvPr>
          <p:cNvPicPr preferRelativeResize="0"/>
          <p:nvPr/>
        </p:nvPicPr>
        <p:blipFill>
          <a:blip r:embed="rId7">
            <a:alphaModFix/>
          </a:blip>
          <a:stretch>
            <a:fillRect/>
          </a:stretch>
        </p:blipFill>
        <p:spPr>
          <a:xfrm>
            <a:off x="1254275" y="1844225"/>
            <a:ext cx="5787976" cy="3617501"/>
          </a:xfrm>
          <a:prstGeom prst="rect">
            <a:avLst/>
          </a:prstGeom>
          <a:noFill/>
          <a:ln>
            <a:noFill/>
          </a:ln>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391"/>
        <p:cNvGrpSpPr/>
        <p:nvPr/>
      </p:nvGrpSpPr>
      <p:grpSpPr>
        <a:xfrm>
          <a:off x="0" y="0"/>
          <a:ext cx="0" cy="0"/>
          <a:chOff x="0" y="0"/>
          <a:chExt cx="0" cy="0"/>
        </a:xfrm>
      </p:grpSpPr>
      <p:pic>
        <p:nvPicPr>
          <p:cNvPr id="3392" name="Google Shape;3392;p371" title="F.Sayson Presentation.mp4">
            <a:hlinkClick r:id="rId3"/>
          </p:cNvPr>
          <p:cNvPicPr preferRelativeResize="0"/>
          <p:nvPr/>
        </p:nvPicPr>
        <p:blipFill>
          <a:blip r:embed="rId4">
            <a:alphaModFix/>
          </a:blip>
          <a:stretch>
            <a:fillRect/>
          </a:stretch>
        </p:blipFill>
        <p:spPr>
          <a:xfrm>
            <a:off x="925925" y="48625"/>
            <a:ext cx="10485119" cy="6553199"/>
          </a:xfrm>
          <a:prstGeom prst="rect">
            <a:avLst/>
          </a:prstGeom>
          <a:noFill/>
          <a:ln>
            <a:noFill/>
          </a:ln>
        </p:spPr>
      </p:pic>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396"/>
        <p:cNvGrpSpPr/>
        <p:nvPr/>
      </p:nvGrpSpPr>
      <p:grpSpPr>
        <a:xfrm>
          <a:off x="0" y="0"/>
          <a:ext cx="0" cy="0"/>
          <a:chOff x="0" y="0"/>
          <a:chExt cx="0" cy="0"/>
        </a:xfrm>
      </p:grpSpPr>
      <p:pic>
        <p:nvPicPr>
          <p:cNvPr id="3397" name="Google Shape;3397;p372"/>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3398" name="Google Shape;3398;p372"/>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3399" name="Google Shape;3399;p372"/>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3400" name="Google Shape;3400;p372"/>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3401" name="Google Shape;3401;p372"/>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3402" name="Google Shape;3402;p372"/>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3403" name="Google Shape;3403;p372"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3404" name="Google Shape;3404;p372"/>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408"/>
        <p:cNvGrpSpPr/>
        <p:nvPr/>
      </p:nvGrpSpPr>
      <p:grpSpPr>
        <a:xfrm>
          <a:off x="0" y="0"/>
          <a:ext cx="0" cy="0"/>
          <a:chOff x="0" y="0"/>
          <a:chExt cx="0" cy="0"/>
        </a:xfrm>
      </p:grpSpPr>
      <p:pic>
        <p:nvPicPr>
          <p:cNvPr id="3409" name="Google Shape;3409;p373"/>
          <p:cNvPicPr preferRelativeResize="0"/>
          <p:nvPr/>
        </p:nvPicPr>
        <p:blipFill>
          <a:blip r:embed="rId3">
            <a:alphaModFix/>
          </a:blip>
          <a:stretch>
            <a:fillRect/>
          </a:stretch>
        </p:blipFill>
        <p:spPr>
          <a:xfrm>
            <a:off x="1774799" y="143425"/>
            <a:ext cx="8464525" cy="6540801"/>
          </a:xfrm>
          <a:prstGeom prst="rect">
            <a:avLst/>
          </a:prstGeom>
          <a:noFill/>
          <a:ln>
            <a:noFill/>
          </a:ln>
        </p:spPr>
      </p:pic>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413"/>
        <p:cNvGrpSpPr/>
        <p:nvPr/>
      </p:nvGrpSpPr>
      <p:grpSpPr>
        <a:xfrm>
          <a:off x="0" y="0"/>
          <a:ext cx="0" cy="0"/>
          <a:chOff x="0" y="0"/>
          <a:chExt cx="0" cy="0"/>
        </a:xfrm>
      </p:grpSpPr>
      <p:sp>
        <p:nvSpPr>
          <p:cNvPr id="3414" name="Google Shape;3414;p374"/>
          <p:cNvSpPr txBox="1"/>
          <p:nvPr/>
        </p:nvSpPr>
        <p:spPr>
          <a:xfrm>
            <a:off x="8248200" y="5846990"/>
            <a:ext cx="3943800" cy="8391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300">
                <a:solidFill>
                  <a:srgbClr val="0C343D"/>
                </a:solidFill>
                <a:latin typeface="Corbel"/>
                <a:ea typeface="Corbel"/>
                <a:cs typeface="Corbel"/>
                <a:sym typeface="Corbel"/>
              </a:rPr>
              <a:t>Judy E. Santelices, BSN, RN</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415" name="Google Shape;3415;p374"/>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3900" b="1">
                <a:solidFill>
                  <a:srgbClr val="0C343D"/>
                </a:solidFill>
                <a:latin typeface="Corbel"/>
                <a:ea typeface="Corbel"/>
                <a:cs typeface="Corbel"/>
                <a:sym typeface="Corbel"/>
              </a:rPr>
              <a:t>Sepsis Pathway of Treatment (SPOT) Bundle Awareness</a:t>
            </a:r>
            <a:endParaRPr sz="3900" b="1">
              <a:solidFill>
                <a:srgbClr val="0C343D"/>
              </a:solidFill>
              <a:latin typeface="Corbel"/>
              <a:ea typeface="Corbel"/>
              <a:cs typeface="Corbel"/>
              <a:sym typeface="Corbel"/>
            </a:endParaRPr>
          </a:p>
        </p:txBody>
      </p:sp>
      <p:pic>
        <p:nvPicPr>
          <p:cNvPr id="3416" name="Google Shape;3416;p374"/>
          <p:cNvPicPr preferRelativeResize="0"/>
          <p:nvPr/>
        </p:nvPicPr>
        <p:blipFill>
          <a:blip r:embed="rId3">
            <a:alphaModFix/>
          </a:blip>
          <a:stretch>
            <a:fillRect/>
          </a:stretch>
        </p:blipFill>
        <p:spPr>
          <a:xfrm>
            <a:off x="9121174" y="2996686"/>
            <a:ext cx="2370075" cy="2850313"/>
          </a:xfrm>
          <a:prstGeom prst="rect">
            <a:avLst/>
          </a:prstGeom>
          <a:noFill/>
          <a:ln>
            <a:noFill/>
          </a:ln>
          <a:effectLst>
            <a:outerShdw blurRad="57150" dist="19050" dir="5400000" algn="bl" rotWithShape="0">
              <a:srgbClr val="000000">
                <a:alpha val="50000"/>
              </a:srgbClr>
            </a:outerShdw>
          </a:effectLst>
        </p:spPr>
      </p:pic>
      <p:sp>
        <p:nvSpPr>
          <p:cNvPr id="3417" name="Google Shape;3417;p374"/>
          <p:cNvSpPr txBox="1"/>
          <p:nvPr/>
        </p:nvSpPr>
        <p:spPr>
          <a:xfrm>
            <a:off x="4208225" y="5861554"/>
            <a:ext cx="4575900" cy="810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300">
                <a:solidFill>
                  <a:srgbClr val="0C343D"/>
                </a:solidFill>
                <a:latin typeface="Corbel"/>
                <a:ea typeface="Corbel"/>
                <a:cs typeface="Corbel"/>
                <a:sym typeface="Corbel"/>
              </a:rPr>
              <a:t>Irish Ann B. Florendo, BSN, RN</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418" name="Google Shape;3418;p374"/>
          <p:cNvSpPr txBox="1"/>
          <p:nvPr/>
        </p:nvSpPr>
        <p:spPr>
          <a:xfrm>
            <a:off x="213900" y="4170367"/>
            <a:ext cx="6930600" cy="13590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2700">
                <a:solidFill>
                  <a:srgbClr val="0C343D"/>
                </a:solidFill>
                <a:latin typeface="Times New Roman"/>
                <a:ea typeface="Times New Roman"/>
                <a:cs typeface="Times New Roman"/>
                <a:sym typeface="Times New Roman"/>
              </a:rPr>
              <a:t>42</a:t>
            </a:r>
            <a:r>
              <a:rPr lang="en-US" sz="2700" baseline="30000">
                <a:solidFill>
                  <a:srgbClr val="0C343D"/>
                </a:solidFill>
                <a:latin typeface="Times New Roman"/>
                <a:ea typeface="Times New Roman"/>
                <a:cs typeface="Times New Roman"/>
                <a:sym typeface="Times New Roman"/>
              </a:rPr>
              <a:t>nd</a:t>
            </a:r>
            <a:r>
              <a:rPr lang="en-US" sz="2700">
                <a:solidFill>
                  <a:srgbClr val="0C343D"/>
                </a:solidFill>
                <a:latin typeface="Times New Roman"/>
                <a:ea typeface="Times New Roman"/>
                <a:cs typeface="Times New Roman"/>
                <a:sym typeface="Times New Roman"/>
              </a:rPr>
              <a:t> Annual &amp; 2</a:t>
            </a:r>
            <a:r>
              <a:rPr lang="en-US" sz="2700" baseline="30000">
                <a:solidFill>
                  <a:srgbClr val="0C343D"/>
                </a:solidFill>
                <a:latin typeface="Times New Roman"/>
                <a:ea typeface="Times New Roman"/>
                <a:cs typeface="Times New Roman"/>
                <a:sym typeface="Times New Roman"/>
              </a:rPr>
              <a:t>nd</a:t>
            </a:r>
            <a:r>
              <a:rPr lang="en-US" sz="2700">
                <a:solidFill>
                  <a:srgbClr val="0C343D"/>
                </a:solidFill>
                <a:latin typeface="Times New Roman"/>
                <a:ea typeface="Times New Roman"/>
                <a:cs typeface="Times New Roman"/>
                <a:sym typeface="Times New Roman"/>
              </a:rPr>
              <a:t> Virtual Convention</a:t>
            </a:r>
            <a:endParaRPr sz="27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2700">
                <a:solidFill>
                  <a:srgbClr val="0C343D"/>
                </a:solidFill>
                <a:latin typeface="Times New Roman"/>
                <a:ea typeface="Times New Roman"/>
                <a:cs typeface="Times New Roman"/>
                <a:sym typeface="Times New Roman"/>
              </a:rPr>
              <a:t>  August 6</a:t>
            </a:r>
            <a:r>
              <a:rPr lang="en-US" sz="2700" baseline="30000">
                <a:solidFill>
                  <a:srgbClr val="0C343D"/>
                </a:solidFill>
                <a:latin typeface="Times New Roman"/>
                <a:ea typeface="Times New Roman"/>
                <a:cs typeface="Times New Roman"/>
                <a:sym typeface="Times New Roman"/>
              </a:rPr>
              <a:t>th</a:t>
            </a:r>
            <a:r>
              <a:rPr lang="en-US" sz="2700">
                <a:solidFill>
                  <a:srgbClr val="0C343D"/>
                </a:solidFill>
                <a:latin typeface="Times New Roman"/>
                <a:ea typeface="Times New Roman"/>
                <a:cs typeface="Times New Roman"/>
                <a:sym typeface="Times New Roman"/>
              </a:rPr>
              <a:t> &amp; 7</a:t>
            </a:r>
            <a:r>
              <a:rPr lang="en-US" sz="2700" baseline="30000">
                <a:solidFill>
                  <a:srgbClr val="0C343D"/>
                </a:solidFill>
                <a:latin typeface="Times New Roman"/>
                <a:ea typeface="Times New Roman"/>
                <a:cs typeface="Times New Roman"/>
                <a:sym typeface="Times New Roman"/>
              </a:rPr>
              <a:t>th</a:t>
            </a:r>
            <a:r>
              <a:rPr lang="en-US" sz="2700">
                <a:solidFill>
                  <a:srgbClr val="0C343D"/>
                </a:solidFill>
                <a:latin typeface="Times New Roman"/>
                <a:ea typeface="Times New Roman"/>
                <a:cs typeface="Times New Roman"/>
                <a:sym typeface="Times New Roman"/>
              </a:rPr>
              <a:t>, 2021</a:t>
            </a:r>
            <a:endParaRPr sz="2700">
              <a:solidFill>
                <a:srgbClr val="0C343D"/>
              </a:solidFill>
              <a:latin typeface="Times New Roman"/>
              <a:ea typeface="Times New Roman"/>
              <a:cs typeface="Times New Roman"/>
              <a:sym typeface="Times New Roman"/>
            </a:endParaRPr>
          </a:p>
        </p:txBody>
      </p:sp>
      <p:pic>
        <p:nvPicPr>
          <p:cNvPr id="3419" name="Google Shape;3419;p374"/>
          <p:cNvPicPr preferRelativeResize="0"/>
          <p:nvPr/>
        </p:nvPicPr>
        <p:blipFill rotWithShape="1">
          <a:blip r:embed="rId4">
            <a:alphaModFix/>
          </a:blip>
          <a:srcRect l="13391" t="24852" r="15606" b="37374"/>
          <a:stretch/>
        </p:blipFill>
        <p:spPr>
          <a:xfrm>
            <a:off x="1251599" y="2117325"/>
            <a:ext cx="3430384" cy="891239"/>
          </a:xfrm>
          <a:prstGeom prst="rect">
            <a:avLst/>
          </a:prstGeom>
          <a:noFill/>
          <a:ln>
            <a:noFill/>
          </a:ln>
        </p:spPr>
      </p:pic>
      <p:pic>
        <p:nvPicPr>
          <p:cNvPr id="3420" name="Google Shape;3420;p374"/>
          <p:cNvPicPr preferRelativeResize="0"/>
          <p:nvPr/>
        </p:nvPicPr>
        <p:blipFill>
          <a:blip r:embed="rId5">
            <a:alphaModFix/>
          </a:blip>
          <a:stretch>
            <a:fillRect/>
          </a:stretch>
        </p:blipFill>
        <p:spPr>
          <a:xfrm>
            <a:off x="1358035" y="3279141"/>
            <a:ext cx="2495617" cy="891244"/>
          </a:xfrm>
          <a:prstGeom prst="rect">
            <a:avLst/>
          </a:prstGeom>
          <a:noFill/>
          <a:ln>
            <a:noFill/>
          </a:ln>
        </p:spPr>
      </p:pic>
      <p:pic>
        <p:nvPicPr>
          <p:cNvPr id="3421" name="Google Shape;3421;p374"/>
          <p:cNvPicPr preferRelativeResize="0"/>
          <p:nvPr/>
        </p:nvPicPr>
        <p:blipFill>
          <a:blip r:embed="rId6">
            <a:alphaModFix/>
          </a:blip>
          <a:stretch>
            <a:fillRect/>
          </a:stretch>
        </p:blipFill>
        <p:spPr>
          <a:xfrm>
            <a:off x="6195821" y="3008573"/>
            <a:ext cx="2370079" cy="2872075"/>
          </a:xfrm>
          <a:prstGeom prst="rect">
            <a:avLst/>
          </a:prstGeom>
          <a:noFill/>
          <a:ln>
            <a:noFill/>
          </a:ln>
        </p:spPr>
      </p:pic>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path path="circle">
            <a:fillToRect l="100000" t="100000"/>
          </a:path>
          <a:tileRect r="-100000" b="-100000"/>
        </a:gradFill>
        <a:effectLst/>
      </p:bgPr>
    </p:bg>
    <p:spTree>
      <p:nvGrpSpPr>
        <p:cNvPr id="1" name="Shape 3426"/>
        <p:cNvGrpSpPr/>
        <p:nvPr/>
      </p:nvGrpSpPr>
      <p:grpSpPr>
        <a:xfrm>
          <a:off x="0" y="0"/>
          <a:ext cx="0" cy="0"/>
          <a:chOff x="0" y="0"/>
          <a:chExt cx="0" cy="0"/>
        </a:xfrm>
      </p:grpSpPr>
      <p:sp>
        <p:nvSpPr>
          <p:cNvPr id="3427" name="Google Shape;3427;p375"/>
          <p:cNvSpPr txBox="1">
            <a:spLocks noGrp="1"/>
          </p:cNvSpPr>
          <p:nvPr>
            <p:ph type="title"/>
          </p:nvPr>
        </p:nvSpPr>
        <p:spPr>
          <a:xfrm>
            <a:off x="3229147" y="5237532"/>
            <a:ext cx="7374900" cy="689400"/>
          </a:xfrm>
          <a:prstGeom prst="rect">
            <a:avLst/>
          </a:prstGeom>
          <a:solidFill>
            <a:srgbClr val="0033CC"/>
          </a:solidFill>
          <a:ln>
            <a:noFill/>
          </a:ln>
          <a:effectLst>
            <a:outerShdw blurRad="190500" dist="228600" dir="2700000" algn="ctr">
              <a:srgbClr val="000000">
                <a:alpha val="29800"/>
              </a:srgbClr>
            </a:outerShdw>
          </a:effectLst>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000"/>
              <a:buFont typeface="Twentieth Century"/>
              <a:buNone/>
            </a:pPr>
            <a:r>
              <a:rPr lang="en-US" sz="4000" cap="none">
                <a:solidFill>
                  <a:srgbClr val="FFFF00"/>
                </a:solidFill>
              </a:rPr>
              <a:t>DCVAMC Evidence Based Practice</a:t>
            </a:r>
            <a:endParaRPr sz="6000" cap="none">
              <a:solidFill>
                <a:srgbClr val="FFFF00"/>
              </a:solidFill>
            </a:endParaRPr>
          </a:p>
        </p:txBody>
      </p:sp>
      <p:pic>
        <p:nvPicPr>
          <p:cNvPr id="3428" name="Google Shape;3428;p375"/>
          <p:cNvPicPr preferRelativeResize="0"/>
          <p:nvPr/>
        </p:nvPicPr>
        <p:blipFill rotWithShape="1">
          <a:blip r:embed="rId3">
            <a:alphaModFix/>
          </a:blip>
          <a:srcRect/>
          <a:stretch/>
        </p:blipFill>
        <p:spPr>
          <a:xfrm>
            <a:off x="3493377" y="453827"/>
            <a:ext cx="5205300" cy="1240800"/>
          </a:xfrm>
          <a:prstGeom prst="roundRect">
            <a:avLst>
              <a:gd name="adj" fmla="val 8594"/>
            </a:avLst>
          </a:prstGeom>
          <a:solidFill>
            <a:srgbClr val="ECECEC"/>
          </a:solidFill>
          <a:ln>
            <a:noFill/>
          </a:ln>
          <a:effectLst>
            <a:reflection stA="38000" endPos="28000" dist="5000" dir="5400000" fadeDir="5400012" sy="-100000" algn="bl" rotWithShape="0"/>
          </a:effectLst>
        </p:spPr>
      </p:pic>
      <p:sp>
        <p:nvSpPr>
          <p:cNvPr id="3429" name="Google Shape;3429;p375"/>
          <p:cNvSpPr txBox="1"/>
          <p:nvPr/>
        </p:nvSpPr>
        <p:spPr>
          <a:xfrm>
            <a:off x="949127" y="1983079"/>
            <a:ext cx="10876200" cy="1155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0000"/>
              </a:buClr>
              <a:buSzPts val="4000"/>
              <a:buFont typeface="Arial Rounded"/>
              <a:buNone/>
            </a:pPr>
            <a:r>
              <a:rPr lang="en-US" sz="4000" b="1" i="0" u="none" strike="noStrike" cap="none">
                <a:solidFill>
                  <a:srgbClr val="FF0000"/>
                </a:solidFill>
                <a:latin typeface="Arial Rounded"/>
                <a:ea typeface="Arial Rounded"/>
                <a:cs typeface="Arial Rounded"/>
                <a:sym typeface="Arial Rounded"/>
              </a:rPr>
              <a:t>SEPSIS PATHWAY OF TREATMENT (SPOT)  BUNDLE  AWARENESS</a:t>
            </a:r>
            <a:endParaRPr/>
          </a:p>
        </p:txBody>
      </p:sp>
      <p:pic>
        <p:nvPicPr>
          <p:cNvPr id="3430" name="Google Shape;3430;p375"/>
          <p:cNvPicPr preferRelativeResize="0"/>
          <p:nvPr/>
        </p:nvPicPr>
        <p:blipFill rotWithShape="1">
          <a:blip r:embed="rId4">
            <a:alphaModFix/>
          </a:blip>
          <a:srcRect/>
          <a:stretch/>
        </p:blipFill>
        <p:spPr>
          <a:xfrm>
            <a:off x="949127" y="5034373"/>
            <a:ext cx="2220600" cy="1417800"/>
          </a:xfrm>
          <a:prstGeom prst="roundRect">
            <a:avLst>
              <a:gd name="adj" fmla="val 8594"/>
            </a:avLst>
          </a:prstGeom>
          <a:solidFill>
            <a:srgbClr val="ECECEC"/>
          </a:solidFill>
          <a:ln>
            <a:noFill/>
          </a:ln>
          <a:effectLst>
            <a:reflection stA="38000" endPos="28000" dist="5000" dir="5400000" fadeDir="5400012" sy="-100000" algn="bl" rotWithShape="0"/>
          </a:effectLst>
        </p:spPr>
      </p:pic>
      <p:sp>
        <p:nvSpPr>
          <p:cNvPr id="3431" name="Google Shape;3431;p375"/>
          <p:cNvSpPr txBox="1">
            <a:spLocks noGrp="1"/>
          </p:cNvSpPr>
          <p:nvPr>
            <p:ph type="body" idx="1"/>
          </p:nvPr>
        </p:nvSpPr>
        <p:spPr>
          <a:xfrm>
            <a:off x="1198942" y="3427261"/>
            <a:ext cx="9794100" cy="1886700"/>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3600"/>
              <a:buNone/>
            </a:pPr>
            <a:r>
              <a:rPr lang="en-US" sz="3600" b="1" cap="none">
                <a:solidFill>
                  <a:srgbClr val="FFE07D"/>
                </a:solidFill>
                <a:latin typeface="Balthazar"/>
                <a:ea typeface="Balthazar"/>
                <a:cs typeface="Balthazar"/>
                <a:sym typeface="Balthazar"/>
              </a:rPr>
              <a:t>Judy  Enriquez  Santelices, bsn, rn  </a:t>
            </a:r>
            <a:endParaRPr/>
          </a:p>
          <a:p>
            <a:pPr marL="0" lvl="0" indent="0" algn="ctr" rtl="0">
              <a:lnSpc>
                <a:spcPct val="120000"/>
              </a:lnSpc>
              <a:spcBef>
                <a:spcPts val="1000"/>
              </a:spcBef>
              <a:spcAft>
                <a:spcPts val="0"/>
              </a:spcAft>
              <a:buSzPts val="3600"/>
              <a:buNone/>
            </a:pPr>
            <a:r>
              <a:rPr lang="en-US" sz="3600" b="1" cap="none">
                <a:solidFill>
                  <a:srgbClr val="FFE07D"/>
                </a:solidFill>
                <a:latin typeface="Balthazar"/>
                <a:ea typeface="Balthazar"/>
                <a:cs typeface="Balthazar"/>
                <a:sym typeface="Balthazar"/>
              </a:rPr>
              <a:t>Irish Ann B. Florendo, bsn, rn</a:t>
            </a:r>
            <a:endParaRPr sz="2400" b="1" cap="none">
              <a:solidFill>
                <a:srgbClr val="FFE07D"/>
              </a:solidFill>
              <a:latin typeface="Balthazar"/>
              <a:ea typeface="Balthazar"/>
              <a:cs typeface="Balthazar"/>
              <a:sym typeface="Balthazar"/>
            </a:endParaRPr>
          </a:p>
        </p:txBody>
      </p:sp>
      <p:pic>
        <p:nvPicPr>
          <p:cNvPr id="3432" name="Google Shape;3432;p375"/>
          <p:cNvPicPr preferRelativeResize="0"/>
          <p:nvPr/>
        </p:nvPicPr>
        <p:blipFill rotWithShape="1">
          <a:blip r:embed="rId5">
            <a:alphaModFix/>
          </a:blip>
          <a:srcRect/>
          <a:stretch/>
        </p:blipFill>
        <p:spPr>
          <a:xfrm>
            <a:off x="10993058" y="610954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9">
                                            <p:txEl>
                                              <p:pRg st="0" end="0"/>
                                            </p:txEl>
                                          </p:spTgt>
                                        </p:tgtEl>
                                        <p:attrNameLst>
                                          <p:attrName>style.visibility</p:attrName>
                                        </p:attrNameLst>
                                      </p:cBhvr>
                                      <p:to>
                                        <p:strVal val="visible"/>
                                      </p:to>
                                    </p:set>
                                    <p:animEffect transition="in" filter="fade">
                                      <p:cBhvr>
                                        <p:cTn id="7" dur="1000"/>
                                        <p:tgtEl>
                                          <p:spTgt spid="34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27"/>
                                        </p:tgtEl>
                                        <p:attrNameLst>
                                          <p:attrName>style.visibility</p:attrName>
                                        </p:attrNameLst>
                                      </p:cBhvr>
                                      <p:to>
                                        <p:strVal val="visible"/>
                                      </p:to>
                                    </p:set>
                                    <p:animEffect transition="in" filter="fade">
                                      <p:cBhvr>
                                        <p:cTn id="12" dur="1000"/>
                                        <p:tgtEl>
                                          <p:spTgt spid="34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32"/>
                                        </p:tgtEl>
                                        <p:attrNameLst>
                                          <p:attrName>style.visibility</p:attrName>
                                        </p:attrNameLst>
                                      </p:cBhvr>
                                      <p:to>
                                        <p:strVal val="visible"/>
                                      </p:to>
                                    </p:set>
                                    <p:animEffect transition="in" filter="fade">
                                      <p:cBhvr>
                                        <p:cTn id="17" dur="5000"/>
                                        <p:tgtEl>
                                          <p:spTgt spid="3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path path="circle">
            <a:fillToRect l="100000" b="100000"/>
          </a:path>
          <a:tileRect t="-100000" r="-100000"/>
        </a:gradFill>
        <a:effectLst/>
      </p:bgPr>
    </p:bg>
    <p:spTree>
      <p:nvGrpSpPr>
        <p:cNvPr id="1" name="Shape 3437"/>
        <p:cNvGrpSpPr/>
        <p:nvPr/>
      </p:nvGrpSpPr>
      <p:grpSpPr>
        <a:xfrm>
          <a:off x="0" y="0"/>
          <a:ext cx="0" cy="0"/>
          <a:chOff x="0" y="0"/>
          <a:chExt cx="0" cy="0"/>
        </a:xfrm>
      </p:grpSpPr>
      <p:sp>
        <p:nvSpPr>
          <p:cNvPr id="3438" name="Google Shape;3438;p376"/>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b="0" i="0" u="none" strike="noStrike" cap="none">
              <a:solidFill>
                <a:srgbClr val="FF0000"/>
              </a:solidFill>
              <a:latin typeface="Twentieth Century"/>
              <a:ea typeface="Twentieth Century"/>
              <a:cs typeface="Twentieth Century"/>
              <a:sym typeface="Twentieth Century"/>
            </a:endParaRPr>
          </a:p>
        </p:txBody>
      </p:sp>
      <p:sp>
        <p:nvSpPr>
          <p:cNvPr id="3439" name="Google Shape;3439;p376"/>
          <p:cNvSpPr/>
          <p:nvPr/>
        </p:nvSpPr>
        <p:spPr>
          <a:xfrm>
            <a:off x="2245900" y="514200"/>
            <a:ext cx="7727100" cy="120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i="0" u="none" strike="noStrike" cap="none">
                <a:solidFill>
                  <a:srgbClr val="FF0000"/>
                </a:solidFill>
                <a:latin typeface="Arial Rounded"/>
                <a:ea typeface="Arial Rounded"/>
                <a:cs typeface="Arial Rounded"/>
                <a:sym typeface="Arial Rounded"/>
              </a:rPr>
              <a:t>O b j e c t i v e s</a:t>
            </a:r>
            <a:endParaRPr/>
          </a:p>
        </p:txBody>
      </p:sp>
      <p:sp>
        <p:nvSpPr>
          <p:cNvPr id="3440" name="Google Shape;3440;p376"/>
          <p:cNvSpPr/>
          <p:nvPr/>
        </p:nvSpPr>
        <p:spPr>
          <a:xfrm>
            <a:off x="965877" y="2142513"/>
            <a:ext cx="10478700" cy="3662400"/>
          </a:xfrm>
          <a:prstGeom prst="rect">
            <a:avLst/>
          </a:prstGeom>
          <a:noFill/>
          <a:ln>
            <a:noFill/>
          </a:ln>
        </p:spPr>
        <p:txBody>
          <a:bodyPr spcFirstLastPara="1" wrap="square" lIns="91425" tIns="45700" rIns="91425" bIns="45700" anchor="t" anchorCtr="0">
            <a:noAutofit/>
          </a:bodyPr>
          <a:lstStyle/>
          <a:p>
            <a:pPr marL="571500" marR="0" lvl="0" indent="-571500" algn="l" rtl="0">
              <a:spcBef>
                <a:spcPts val="0"/>
              </a:spcBef>
              <a:spcAft>
                <a:spcPts val="0"/>
              </a:spcAft>
              <a:buClr>
                <a:srgbClr val="FFE07D"/>
              </a:buClr>
              <a:buSzPts val="3600"/>
              <a:buFont typeface="Noto Sans Symbols"/>
              <a:buChar char="▪"/>
            </a:pPr>
            <a:r>
              <a:rPr lang="en-US" sz="3600">
                <a:solidFill>
                  <a:srgbClr val="FFE07D"/>
                </a:solidFill>
                <a:latin typeface="Twentieth Century"/>
                <a:ea typeface="Twentieth Century"/>
                <a:cs typeface="Twentieth Century"/>
                <a:sym typeface="Twentieth Century"/>
              </a:rPr>
              <a:t>To enhance SPOT bundle awareness among nursing staff using evidence-based sepsis protocol</a:t>
            </a:r>
            <a:endParaRPr/>
          </a:p>
          <a:p>
            <a:pPr marL="571500" marR="0" lvl="0" indent="-571500" algn="l" rtl="0">
              <a:spcBef>
                <a:spcPts val="0"/>
              </a:spcBef>
              <a:spcAft>
                <a:spcPts val="0"/>
              </a:spcAft>
              <a:buClr>
                <a:srgbClr val="FFE07D"/>
              </a:buClr>
              <a:buSzPts val="3600"/>
              <a:buFont typeface="Noto Sans Symbols"/>
              <a:buChar char="▪"/>
            </a:pPr>
            <a:r>
              <a:rPr lang="en-US" sz="3600">
                <a:solidFill>
                  <a:srgbClr val="FFE07D"/>
                </a:solidFill>
                <a:latin typeface="Twentieth Century"/>
                <a:ea typeface="Twentieth Century"/>
                <a:cs typeface="Twentieth Century"/>
                <a:sym typeface="Twentieth Century"/>
              </a:rPr>
              <a:t>Integrate the new sepsis bundle recommendations </a:t>
            </a:r>
            <a:endParaRPr/>
          </a:p>
          <a:p>
            <a:pPr marL="0" marR="0" lvl="0" indent="0" algn="l" rtl="0">
              <a:spcBef>
                <a:spcPts val="0"/>
              </a:spcBef>
              <a:spcAft>
                <a:spcPts val="0"/>
              </a:spcAft>
              <a:buNone/>
            </a:pPr>
            <a:endParaRPr sz="800">
              <a:solidFill>
                <a:srgbClr val="FFE07D"/>
              </a:solidFill>
              <a:latin typeface="Twentieth Century"/>
              <a:ea typeface="Twentieth Century"/>
              <a:cs typeface="Twentieth Century"/>
              <a:sym typeface="Twentieth Century"/>
            </a:endParaRPr>
          </a:p>
          <a:p>
            <a:pPr marL="571500" marR="0" lvl="0" indent="-571500" algn="l" rtl="0">
              <a:spcBef>
                <a:spcPts val="0"/>
              </a:spcBef>
              <a:spcAft>
                <a:spcPts val="0"/>
              </a:spcAft>
              <a:buClr>
                <a:srgbClr val="FFE07D"/>
              </a:buClr>
              <a:buSzPts val="3600"/>
              <a:buFont typeface="Noto Sans Symbols"/>
              <a:buChar char="▪"/>
            </a:pPr>
            <a:r>
              <a:rPr lang="en-US" sz="3600">
                <a:solidFill>
                  <a:srgbClr val="FFE07D"/>
                </a:solidFill>
                <a:latin typeface="Twentieth Century"/>
                <a:ea typeface="Twentieth Century"/>
                <a:cs typeface="Twentieth Century"/>
                <a:sym typeface="Twentieth Century"/>
              </a:rPr>
              <a:t>Promote early identification of septic patients</a:t>
            </a:r>
            <a:endParaRPr/>
          </a:p>
          <a:p>
            <a:pPr marL="0" marR="0" lvl="0" indent="0" algn="l" rtl="0">
              <a:spcBef>
                <a:spcPts val="0"/>
              </a:spcBef>
              <a:spcAft>
                <a:spcPts val="0"/>
              </a:spcAft>
              <a:buNone/>
            </a:pPr>
            <a:endParaRPr sz="800">
              <a:solidFill>
                <a:srgbClr val="FFE07D"/>
              </a:solidFill>
              <a:latin typeface="Twentieth Century"/>
              <a:ea typeface="Twentieth Century"/>
              <a:cs typeface="Twentieth Century"/>
              <a:sym typeface="Twentieth Century"/>
            </a:endParaRPr>
          </a:p>
          <a:p>
            <a:pPr marL="571500" marR="0" lvl="0" indent="-571500" algn="l" rtl="0">
              <a:spcBef>
                <a:spcPts val="0"/>
              </a:spcBef>
              <a:spcAft>
                <a:spcPts val="0"/>
              </a:spcAft>
              <a:buClr>
                <a:srgbClr val="FFE07D"/>
              </a:buClr>
              <a:buSzPts val="3600"/>
              <a:buFont typeface="Noto Sans Symbols"/>
              <a:buChar char="▪"/>
            </a:pPr>
            <a:r>
              <a:rPr lang="en-US" sz="3600">
                <a:solidFill>
                  <a:srgbClr val="FFE07D"/>
                </a:solidFill>
                <a:latin typeface="Twentieth Century"/>
                <a:ea typeface="Twentieth Century"/>
                <a:cs typeface="Twentieth Century"/>
                <a:sym typeface="Twentieth Century"/>
              </a:rPr>
              <a:t>Expedite management and to evaluate implementation process to improve outcome.</a:t>
            </a:r>
            <a:r>
              <a:rPr lang="en-US" sz="2800">
                <a:solidFill>
                  <a:srgbClr val="FFE07D"/>
                </a:solidFill>
                <a:latin typeface="Twentieth Century"/>
                <a:ea typeface="Twentieth Century"/>
                <a:cs typeface="Twentieth Century"/>
                <a:sym typeface="Twentieth Century"/>
              </a:rPr>
              <a:t> </a:t>
            </a:r>
            <a:r>
              <a:rPr lang="en-US" sz="2400">
                <a:solidFill>
                  <a:srgbClr val="FFE07D"/>
                </a:solidFill>
                <a:latin typeface="Twentieth Century"/>
                <a:ea typeface="Twentieth Century"/>
                <a:cs typeface="Twentieth Century"/>
                <a:sym typeface="Twentieth Century"/>
              </a:rPr>
              <a:t>   </a:t>
            </a:r>
            <a:endParaRPr/>
          </a:p>
        </p:txBody>
      </p:sp>
      <p:pic>
        <p:nvPicPr>
          <p:cNvPr id="3441" name="Google Shape;3441;p376"/>
          <p:cNvPicPr preferRelativeResize="0"/>
          <p:nvPr/>
        </p:nvPicPr>
        <p:blipFill rotWithShape="1">
          <a:blip r:embed="rId3">
            <a:alphaModFix/>
          </a:blip>
          <a:srcRect/>
          <a:stretch/>
        </p:blipFill>
        <p:spPr>
          <a:xfrm>
            <a:off x="10705571" y="560185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40">
                                            <p:txEl>
                                              <p:pRg st="0" end="0"/>
                                            </p:txEl>
                                          </p:spTgt>
                                        </p:tgtEl>
                                        <p:attrNameLst>
                                          <p:attrName>style.visibility</p:attrName>
                                        </p:attrNameLst>
                                      </p:cBhvr>
                                      <p:to>
                                        <p:strVal val="visible"/>
                                      </p:to>
                                    </p:set>
                                    <p:animEffect transition="in" filter="fade">
                                      <p:cBhvr>
                                        <p:cTn id="7" dur="9"/>
                                        <p:tgtEl>
                                          <p:spTgt spid="34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40">
                                            <p:txEl>
                                              <p:pRg st="1" end="1"/>
                                            </p:txEl>
                                          </p:spTgt>
                                        </p:tgtEl>
                                        <p:attrNameLst>
                                          <p:attrName>style.visibility</p:attrName>
                                        </p:attrNameLst>
                                      </p:cBhvr>
                                      <p:to>
                                        <p:strVal val="visible"/>
                                      </p:to>
                                    </p:set>
                                    <p:animEffect transition="in" filter="fade">
                                      <p:cBhvr>
                                        <p:cTn id="12" dur="9"/>
                                        <p:tgtEl>
                                          <p:spTgt spid="34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40">
                                            <p:txEl>
                                              <p:pRg st="2" end="2"/>
                                            </p:txEl>
                                          </p:spTgt>
                                        </p:tgtEl>
                                        <p:attrNameLst>
                                          <p:attrName>style.visibility</p:attrName>
                                        </p:attrNameLst>
                                      </p:cBhvr>
                                      <p:to>
                                        <p:strVal val="visible"/>
                                      </p:to>
                                    </p:set>
                                    <p:animEffect transition="in" filter="fade">
                                      <p:cBhvr>
                                        <p:cTn id="17" dur="9"/>
                                        <p:tgtEl>
                                          <p:spTgt spid="344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40">
                                            <p:txEl>
                                              <p:pRg st="3" end="3"/>
                                            </p:txEl>
                                          </p:spTgt>
                                        </p:tgtEl>
                                        <p:attrNameLst>
                                          <p:attrName>style.visibility</p:attrName>
                                        </p:attrNameLst>
                                      </p:cBhvr>
                                      <p:to>
                                        <p:strVal val="visible"/>
                                      </p:to>
                                    </p:set>
                                    <p:animEffect transition="in" filter="fade">
                                      <p:cBhvr>
                                        <p:cTn id="22" dur="9"/>
                                        <p:tgtEl>
                                          <p:spTgt spid="344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40">
                                            <p:txEl>
                                              <p:pRg st="4" end="4"/>
                                            </p:txEl>
                                          </p:spTgt>
                                        </p:tgtEl>
                                        <p:attrNameLst>
                                          <p:attrName>style.visibility</p:attrName>
                                        </p:attrNameLst>
                                      </p:cBhvr>
                                      <p:to>
                                        <p:strVal val="visible"/>
                                      </p:to>
                                    </p:set>
                                    <p:animEffect transition="in" filter="fade">
                                      <p:cBhvr>
                                        <p:cTn id="27" dur="9"/>
                                        <p:tgtEl>
                                          <p:spTgt spid="344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40">
                                            <p:txEl>
                                              <p:pRg st="5" end="5"/>
                                            </p:txEl>
                                          </p:spTgt>
                                        </p:tgtEl>
                                        <p:attrNameLst>
                                          <p:attrName>style.visibility</p:attrName>
                                        </p:attrNameLst>
                                      </p:cBhvr>
                                      <p:to>
                                        <p:strVal val="visible"/>
                                      </p:to>
                                    </p:set>
                                    <p:animEffect transition="in" filter="fade">
                                      <p:cBhvr>
                                        <p:cTn id="32" dur="9"/>
                                        <p:tgtEl>
                                          <p:spTgt spid="344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41"/>
                                        </p:tgtEl>
                                        <p:attrNameLst>
                                          <p:attrName>style.visibility</p:attrName>
                                        </p:attrNameLst>
                                      </p:cBhvr>
                                      <p:to>
                                        <p:strVal val="visible"/>
                                      </p:to>
                                    </p:set>
                                    <p:animEffect transition="in" filter="fade">
                                      <p:cBhvr>
                                        <p:cTn id="37" dur="5000"/>
                                        <p:tgtEl>
                                          <p:spTgt spid="3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2700006" scaled="0"/>
        </a:gradFill>
        <a:effectLst/>
      </p:bgPr>
    </p:bg>
    <p:spTree>
      <p:nvGrpSpPr>
        <p:cNvPr id="1" name="Shape 3446"/>
        <p:cNvGrpSpPr/>
        <p:nvPr/>
      </p:nvGrpSpPr>
      <p:grpSpPr>
        <a:xfrm>
          <a:off x="0" y="0"/>
          <a:ext cx="0" cy="0"/>
          <a:chOff x="0" y="0"/>
          <a:chExt cx="0" cy="0"/>
        </a:xfrm>
      </p:grpSpPr>
      <p:sp>
        <p:nvSpPr>
          <p:cNvPr id="3447" name="Google Shape;3447;p377"/>
          <p:cNvSpPr/>
          <p:nvPr/>
        </p:nvSpPr>
        <p:spPr>
          <a:xfrm>
            <a:off x="1248937" y="1851102"/>
            <a:ext cx="10195500" cy="3802500"/>
          </a:xfrm>
          <a:prstGeom prst="horizontalScroll">
            <a:avLst>
              <a:gd name="adj" fmla="val 12500"/>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3448" name="Google Shape;3448;p377"/>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b="0" i="0" u="none" strike="noStrike" cap="none">
              <a:solidFill>
                <a:srgbClr val="FF0000"/>
              </a:solidFill>
              <a:latin typeface="Twentieth Century"/>
              <a:ea typeface="Twentieth Century"/>
              <a:cs typeface="Twentieth Century"/>
              <a:sym typeface="Twentieth Century"/>
            </a:endParaRPr>
          </a:p>
        </p:txBody>
      </p:sp>
      <p:sp>
        <p:nvSpPr>
          <p:cNvPr id="3449" name="Google Shape;3449;p377"/>
          <p:cNvSpPr/>
          <p:nvPr/>
        </p:nvSpPr>
        <p:spPr>
          <a:xfrm>
            <a:off x="3711925" y="569299"/>
            <a:ext cx="53304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7200"/>
              <a:buFont typeface="Arial Rounded"/>
              <a:buNone/>
            </a:pPr>
            <a:r>
              <a:rPr lang="en-US" sz="7200" b="1" i="0" u="none" strike="noStrike" cap="none">
                <a:solidFill>
                  <a:srgbClr val="FF0000"/>
                </a:solidFill>
                <a:latin typeface="Arial Rounded"/>
                <a:ea typeface="Arial Rounded"/>
                <a:cs typeface="Arial Rounded"/>
                <a:sym typeface="Arial Rounded"/>
              </a:rPr>
              <a:t>P u r p o s e</a:t>
            </a:r>
            <a:endParaRPr/>
          </a:p>
        </p:txBody>
      </p:sp>
      <p:sp>
        <p:nvSpPr>
          <p:cNvPr id="3450" name="Google Shape;3450;p377"/>
          <p:cNvSpPr/>
          <p:nvPr/>
        </p:nvSpPr>
        <p:spPr>
          <a:xfrm>
            <a:off x="2046547" y="2528994"/>
            <a:ext cx="9320700" cy="276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000" b="0" i="0" u="none" strike="noStrike" cap="none">
                <a:solidFill>
                  <a:srgbClr val="FFE07D"/>
                </a:solidFill>
                <a:latin typeface="Twentieth Century"/>
                <a:ea typeface="Twentieth Century"/>
                <a:cs typeface="Twentieth Century"/>
                <a:sym typeface="Twentieth Century"/>
              </a:rPr>
              <a:t>Overall goal of our study is to evaluate the</a:t>
            </a:r>
            <a:endParaRPr/>
          </a:p>
          <a:p>
            <a:pPr marL="0" marR="0" lvl="0" indent="0" algn="l" rtl="0">
              <a:lnSpc>
                <a:spcPct val="100000"/>
              </a:lnSpc>
              <a:spcBef>
                <a:spcPts val="0"/>
              </a:spcBef>
              <a:spcAft>
                <a:spcPts val="0"/>
              </a:spcAft>
              <a:buNone/>
            </a:pPr>
            <a:r>
              <a:rPr lang="en-US" sz="4000" b="0" i="0" u="none" strike="noStrike" cap="none">
                <a:solidFill>
                  <a:srgbClr val="FFE07D"/>
                </a:solidFill>
                <a:latin typeface="Twentieth Century"/>
                <a:ea typeface="Twentieth Century"/>
                <a:cs typeface="Twentieth Century"/>
                <a:sym typeface="Twentieth Century"/>
              </a:rPr>
              <a:t>effectiveness of quality improvement on sepsis management bundle towards mortality rate and sepsis protocol compliance.</a:t>
            </a:r>
            <a:endParaRPr/>
          </a:p>
          <a:p>
            <a:pPr marL="0" marR="0" lvl="0" indent="0" algn="l" rtl="0">
              <a:lnSpc>
                <a:spcPct val="100000"/>
              </a:lnSpc>
              <a:spcBef>
                <a:spcPts val="0"/>
              </a:spcBef>
              <a:spcAft>
                <a:spcPts val="0"/>
              </a:spcAft>
              <a:buClr>
                <a:schemeClr val="lt1"/>
              </a:buClr>
              <a:buSzPts val="1400"/>
              <a:buFont typeface="Twentieth Century"/>
              <a:buNone/>
            </a:pPr>
            <a:endParaRPr sz="1400" b="0" i="0" u="none" strike="noStrike" cap="none">
              <a:solidFill>
                <a:srgbClr val="FFE07D"/>
              </a:solidFill>
              <a:latin typeface="Twentieth Century"/>
              <a:ea typeface="Twentieth Century"/>
              <a:cs typeface="Twentieth Century"/>
              <a:sym typeface="Twentieth Century"/>
            </a:endParaRPr>
          </a:p>
        </p:txBody>
      </p:sp>
      <p:pic>
        <p:nvPicPr>
          <p:cNvPr id="3451" name="Google Shape;3451;p377"/>
          <p:cNvPicPr preferRelativeResize="0"/>
          <p:nvPr/>
        </p:nvPicPr>
        <p:blipFill rotWithShape="1">
          <a:blip r:embed="rId3">
            <a:alphaModFix/>
          </a:blip>
          <a:srcRect/>
          <a:stretch/>
        </p:blipFill>
        <p:spPr>
          <a:xfrm>
            <a:off x="10833210" y="5526161"/>
            <a:ext cx="406400" cy="4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0">
                                            <p:txEl>
                                              <p:pRg st="0" end="0"/>
                                            </p:txEl>
                                          </p:spTgt>
                                        </p:tgtEl>
                                        <p:attrNameLst>
                                          <p:attrName>style.visibility</p:attrName>
                                        </p:attrNameLst>
                                      </p:cBhvr>
                                      <p:to>
                                        <p:strVal val="visible"/>
                                      </p:to>
                                    </p:set>
                                    <p:animEffect transition="in" filter="fade">
                                      <p:cBhvr>
                                        <p:cTn id="7" dur="1822"/>
                                        <p:tgtEl>
                                          <p:spTgt spid="34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50">
                                            <p:txEl>
                                              <p:pRg st="1" end="1"/>
                                            </p:txEl>
                                          </p:spTgt>
                                        </p:tgtEl>
                                        <p:attrNameLst>
                                          <p:attrName>style.visibility</p:attrName>
                                        </p:attrNameLst>
                                      </p:cBhvr>
                                      <p:to>
                                        <p:strVal val="visible"/>
                                      </p:to>
                                    </p:set>
                                    <p:animEffect transition="in" filter="fade">
                                      <p:cBhvr>
                                        <p:cTn id="12" dur="1822"/>
                                        <p:tgtEl>
                                          <p:spTgt spid="34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50">
                                            <p:txEl>
                                              <p:pRg st="2" end="2"/>
                                            </p:txEl>
                                          </p:spTgt>
                                        </p:tgtEl>
                                        <p:attrNameLst>
                                          <p:attrName>style.visibility</p:attrName>
                                        </p:attrNameLst>
                                      </p:cBhvr>
                                      <p:to>
                                        <p:strVal val="visible"/>
                                      </p:to>
                                    </p:set>
                                    <p:animEffect transition="in" filter="fade">
                                      <p:cBhvr>
                                        <p:cTn id="17" dur="1822"/>
                                        <p:tgtEl>
                                          <p:spTgt spid="345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47"/>
                                        </p:tgtEl>
                                        <p:attrNameLst>
                                          <p:attrName>style.visibility</p:attrName>
                                        </p:attrNameLst>
                                      </p:cBhvr>
                                      <p:to>
                                        <p:strVal val="visible"/>
                                      </p:to>
                                    </p:set>
                                    <p:animEffect transition="in" filter="fade">
                                      <p:cBhvr>
                                        <p:cTn id="22" dur="1000"/>
                                        <p:tgtEl>
                                          <p:spTgt spid="34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51"/>
                                        </p:tgtEl>
                                        <p:attrNameLst>
                                          <p:attrName>style.visibility</p:attrName>
                                        </p:attrNameLst>
                                      </p:cBhvr>
                                      <p:to>
                                        <p:strVal val="visible"/>
                                      </p:to>
                                    </p:set>
                                    <p:animEffect transition="in" filter="fade">
                                      <p:cBhvr>
                                        <p:cTn id="27" dur="5000"/>
                                        <p:tgtEl>
                                          <p:spTgt spid="3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9.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456"/>
        <p:cNvGrpSpPr/>
        <p:nvPr/>
      </p:nvGrpSpPr>
      <p:grpSpPr>
        <a:xfrm>
          <a:off x="0" y="0"/>
          <a:ext cx="0" cy="0"/>
          <a:chOff x="0" y="0"/>
          <a:chExt cx="0" cy="0"/>
        </a:xfrm>
      </p:grpSpPr>
      <p:sp>
        <p:nvSpPr>
          <p:cNvPr id="3457" name="Google Shape;3457;p378"/>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b="0" i="0" u="none" strike="noStrike" cap="none">
              <a:solidFill>
                <a:srgbClr val="FF0000"/>
              </a:solidFill>
              <a:latin typeface="Twentieth Century"/>
              <a:ea typeface="Twentieth Century"/>
              <a:cs typeface="Twentieth Century"/>
              <a:sym typeface="Twentieth Century"/>
            </a:endParaRPr>
          </a:p>
        </p:txBody>
      </p:sp>
      <p:sp>
        <p:nvSpPr>
          <p:cNvPr id="3458" name="Google Shape;3458;p378"/>
          <p:cNvSpPr/>
          <p:nvPr/>
        </p:nvSpPr>
        <p:spPr>
          <a:xfrm>
            <a:off x="2391268" y="686324"/>
            <a:ext cx="74094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7200"/>
              <a:buFont typeface="Arial Rounded"/>
              <a:buNone/>
            </a:pPr>
            <a:r>
              <a:rPr lang="en-US" sz="7200" b="1" i="0" u="none" strike="noStrike" cap="none">
                <a:solidFill>
                  <a:srgbClr val="FF0000"/>
                </a:solidFill>
                <a:latin typeface="Arial Rounded"/>
                <a:ea typeface="Arial Rounded"/>
                <a:cs typeface="Arial Rounded"/>
                <a:sym typeface="Arial Rounded"/>
              </a:rPr>
              <a:t>N e w  Definition</a:t>
            </a:r>
            <a:endParaRPr/>
          </a:p>
        </p:txBody>
      </p:sp>
      <p:sp>
        <p:nvSpPr>
          <p:cNvPr id="3459" name="Google Shape;3459;p378"/>
          <p:cNvSpPr/>
          <p:nvPr/>
        </p:nvSpPr>
        <p:spPr>
          <a:xfrm>
            <a:off x="1231096" y="2152171"/>
            <a:ext cx="9729900" cy="2862300"/>
          </a:xfrm>
          <a:prstGeom prst="rect">
            <a:avLst/>
          </a:prstGeom>
          <a:gradFill>
            <a:gsLst>
              <a:gs pos="0">
                <a:srgbClr val="BE5A54"/>
              </a:gs>
              <a:gs pos="50000">
                <a:srgbClr val="B43529"/>
              </a:gs>
              <a:gs pos="100000">
                <a:srgbClr val="A81700"/>
              </a:gs>
            </a:gsLst>
            <a:lin ang="5400012" scaled="0"/>
          </a:gradFill>
          <a:ln w="9525" cap="flat" cmpd="sng">
            <a:solidFill>
              <a:srgbClr val="8D1E00"/>
            </a:solidFill>
            <a:prstDash val="solid"/>
            <a:round/>
            <a:headEnd type="none" w="sm" len="sm"/>
            <a:tailEnd type="none" w="sm" len="sm"/>
          </a:ln>
          <a:effectLst>
            <a:outerShdw blurRad="50800" dist="25400" dir="5400000" rotWithShape="0">
              <a:srgbClr val="000000">
                <a:alpha val="2784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Twentieth Century"/>
              <a:buNone/>
            </a:pPr>
            <a:endParaRPr sz="1600" b="1" i="0" u="none" strike="noStrike" cap="none">
              <a:solidFill>
                <a:srgbClr val="FFC000"/>
              </a:solidFill>
              <a:latin typeface="Twentieth Century"/>
              <a:ea typeface="Twentieth Century"/>
              <a:cs typeface="Twentieth Century"/>
              <a:sym typeface="Twentieth Century"/>
            </a:endParaRPr>
          </a:p>
          <a:p>
            <a:pPr marL="0" marR="0" lvl="0" indent="0" algn="l" rtl="0">
              <a:lnSpc>
                <a:spcPct val="100000"/>
              </a:lnSpc>
              <a:spcBef>
                <a:spcPts val="0"/>
              </a:spcBef>
              <a:spcAft>
                <a:spcPts val="0"/>
              </a:spcAft>
              <a:buClr>
                <a:srgbClr val="FFC000"/>
              </a:buClr>
              <a:buSzPts val="4000"/>
              <a:buFont typeface="Twentieth Century"/>
              <a:buNone/>
            </a:pPr>
            <a:r>
              <a:rPr lang="en-US" sz="4000" b="1" i="0" u="none" strike="noStrike" cap="none">
                <a:solidFill>
                  <a:srgbClr val="FFC000"/>
                </a:solidFill>
                <a:latin typeface="Twentieth Century"/>
                <a:ea typeface="Twentieth Century"/>
                <a:cs typeface="Twentieth Century"/>
                <a:sym typeface="Twentieth Century"/>
              </a:rPr>
              <a:t>S E P S I S:</a:t>
            </a:r>
            <a:endParaRPr/>
          </a:p>
          <a:p>
            <a:pPr marL="571500" marR="0" lvl="0" indent="-571500" algn="l" rtl="0">
              <a:lnSpc>
                <a:spcPct val="100000"/>
              </a:lnSpc>
              <a:spcBef>
                <a:spcPts val="0"/>
              </a:spcBef>
              <a:spcAft>
                <a:spcPts val="0"/>
              </a:spcAft>
              <a:buClr>
                <a:srgbClr val="FFE07D"/>
              </a:buClr>
              <a:buSzPts val="4000"/>
              <a:buFont typeface="Noto Sans Symbols"/>
              <a:buChar char="❖"/>
            </a:pPr>
            <a:r>
              <a:rPr lang="en-US" sz="4000" b="0" i="0" u="none" strike="noStrike" cap="none">
                <a:solidFill>
                  <a:srgbClr val="FFE07D"/>
                </a:solidFill>
                <a:latin typeface="Twentieth Century"/>
                <a:ea typeface="Twentieth Century"/>
                <a:cs typeface="Twentieth Century"/>
                <a:sym typeface="Twentieth Century"/>
              </a:rPr>
              <a:t>Life-threatening organ dysfunction caused by dysregulated host response to infection</a:t>
            </a:r>
            <a:endParaRPr/>
          </a:p>
          <a:p>
            <a:pPr marL="571500" marR="0" lvl="0" indent="-292100" algn="l" rtl="0">
              <a:lnSpc>
                <a:spcPct val="100000"/>
              </a:lnSpc>
              <a:spcBef>
                <a:spcPts val="0"/>
              </a:spcBef>
              <a:spcAft>
                <a:spcPts val="0"/>
              </a:spcAft>
              <a:buClr>
                <a:schemeClr val="lt1"/>
              </a:buClr>
              <a:buSzPts val="4400"/>
              <a:buFont typeface="Noto Sans Symbols"/>
              <a:buNone/>
            </a:pPr>
            <a:endParaRPr sz="4400">
              <a:solidFill>
                <a:srgbClr val="FFE07D"/>
              </a:solidFill>
              <a:latin typeface="Twentieth Century"/>
              <a:ea typeface="Twentieth Century"/>
              <a:cs typeface="Twentieth Century"/>
              <a:sym typeface="Twentieth Century"/>
            </a:endParaRPr>
          </a:p>
        </p:txBody>
      </p:sp>
      <p:sp>
        <p:nvSpPr>
          <p:cNvPr id="3460" name="Google Shape;3460;p378"/>
          <p:cNvSpPr/>
          <p:nvPr/>
        </p:nvSpPr>
        <p:spPr>
          <a:xfrm>
            <a:off x="1231096" y="5435722"/>
            <a:ext cx="5830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800"/>
              <a:buFont typeface="Twentieth Century"/>
              <a:buNone/>
            </a:pPr>
            <a:r>
              <a:rPr lang="en-US" sz="1800" b="0" i="0" u="none" strike="noStrike" cap="none">
                <a:solidFill>
                  <a:srgbClr val="FFFFFF"/>
                </a:solidFill>
                <a:latin typeface="Twentieth Century"/>
                <a:ea typeface="Twentieth Century"/>
                <a:cs typeface="Twentieth Century"/>
                <a:sym typeface="Twentieth Century"/>
              </a:rPr>
              <a:t>JAMA.2016;315(8):801-810. doi:10.1001/jama.2016.0287</a:t>
            </a:r>
            <a:endParaRPr sz="1800" b="0" i="0" u="none" strike="noStrike" cap="none">
              <a:solidFill>
                <a:srgbClr val="FFE07D"/>
              </a:solidFill>
              <a:latin typeface="Twentieth Century"/>
              <a:ea typeface="Twentieth Century"/>
              <a:cs typeface="Twentieth Century"/>
              <a:sym typeface="Twentieth Century"/>
            </a:endParaRPr>
          </a:p>
        </p:txBody>
      </p:sp>
      <p:pic>
        <p:nvPicPr>
          <p:cNvPr id="3461" name="Google Shape;3461;p378"/>
          <p:cNvPicPr preferRelativeResize="0"/>
          <p:nvPr/>
        </p:nvPicPr>
        <p:blipFill rotWithShape="1">
          <a:blip r:embed="rId3">
            <a:alphaModFix/>
          </a:blip>
          <a:srcRect/>
          <a:stretch/>
        </p:blipFill>
        <p:spPr>
          <a:xfrm>
            <a:off x="10612959" y="5435722"/>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61"/>
                                        </p:tgtEl>
                                        <p:attrNameLst>
                                          <p:attrName>style.visibility</p:attrName>
                                        </p:attrNameLst>
                                      </p:cBhvr>
                                      <p:to>
                                        <p:strVal val="visible"/>
                                      </p:to>
                                    </p:set>
                                    <p:animEffect transition="in" filter="fade">
                                      <p:cBhvr>
                                        <p:cTn id="7" dur="5000"/>
                                        <p:tgtEl>
                                          <p:spTgt spid="3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pic>
        <p:nvPicPr>
          <p:cNvPr id="934" name="Google Shape;934;p136"/>
          <p:cNvPicPr preferRelativeResize="0"/>
          <p:nvPr/>
        </p:nvPicPr>
        <p:blipFill rotWithShape="1">
          <a:blip r:embed="rId3">
            <a:alphaModFix/>
          </a:blip>
          <a:srcRect/>
          <a:stretch/>
        </p:blipFill>
        <p:spPr>
          <a:xfrm>
            <a:off x="3423977" y="2268522"/>
            <a:ext cx="5344046" cy="2816662"/>
          </a:xfrm>
          <a:prstGeom prst="rect">
            <a:avLst/>
          </a:prstGeom>
          <a:noFill/>
          <a:ln>
            <a:noFill/>
          </a:ln>
        </p:spPr>
      </p:pic>
      <p:sp>
        <p:nvSpPr>
          <p:cNvPr id="935" name="Google Shape;935;p136"/>
          <p:cNvSpPr txBox="1"/>
          <p:nvPr/>
        </p:nvSpPr>
        <p:spPr>
          <a:xfrm>
            <a:off x="4223792" y="5085184"/>
            <a:ext cx="53439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Malgun Gothic"/>
                <a:ea typeface="Malgun Gothic"/>
                <a:cs typeface="Malgun Gothic"/>
                <a:sym typeface="Malgun Gothic"/>
                <a:hlinkClick r:id="rId4">
                  <a:extLst>
                    <a:ext uri="{A12FA001-AC4F-418D-AE19-62706E023703}">
                      <ahyp:hlinkClr xmlns:ahyp="http://schemas.microsoft.com/office/drawing/2018/hyperlinkcolor" val="tx"/>
                    </a:ext>
                  </a:extLst>
                </a:hlinkClick>
              </a:rPr>
              <a:t>This Photo</a:t>
            </a:r>
            <a:r>
              <a:rPr lang="en-US" sz="900">
                <a:solidFill>
                  <a:schemeClr val="dk1"/>
                </a:solidFill>
                <a:latin typeface="Malgun Gothic"/>
                <a:ea typeface="Malgun Gothic"/>
                <a:cs typeface="Malgun Gothic"/>
                <a:sym typeface="Malgun Gothic"/>
              </a:rPr>
              <a:t> by Unknown Author is licensed under </a:t>
            </a:r>
            <a:r>
              <a:rPr lang="en-US" sz="900" u="sng">
                <a:solidFill>
                  <a:schemeClr val="dk1"/>
                </a:solidFill>
                <a:latin typeface="Malgun Gothic"/>
                <a:ea typeface="Malgun Gothic"/>
                <a:cs typeface="Malgun Gothic"/>
                <a:sym typeface="Malgun Gothic"/>
                <a:hlinkClick r:id="rId5">
                  <a:extLst>
                    <a:ext uri="{A12FA001-AC4F-418D-AE19-62706E023703}">
                      <ahyp:hlinkClr xmlns:ahyp="http://schemas.microsoft.com/office/drawing/2018/hyperlinkcolor" val="tx"/>
                    </a:ext>
                  </a:extLst>
                </a:hlinkClick>
              </a:rPr>
              <a:t>CC BY-NC-ND</a:t>
            </a:r>
            <a:endParaRPr sz="900">
              <a:solidFill>
                <a:schemeClr val="dk1"/>
              </a:solidFill>
              <a:latin typeface="Malgun Gothic"/>
              <a:ea typeface="Malgun Gothic"/>
              <a:cs typeface="Malgun Gothic"/>
              <a:sym typeface="Malgun Gothic"/>
            </a:endParaRPr>
          </a:p>
        </p:txBody>
      </p:sp>
      <p:sp>
        <p:nvSpPr>
          <p:cNvPr id="936" name="Google Shape;936;p136"/>
          <p:cNvSpPr/>
          <p:nvPr/>
        </p:nvSpPr>
        <p:spPr>
          <a:xfrm rot="1040044">
            <a:off x="8741509" y="1470634"/>
            <a:ext cx="2261509" cy="935951"/>
          </a:xfrm>
          <a:prstGeom prst="wedgeEllipseCallout">
            <a:avLst>
              <a:gd name="adj1" fmla="val -20833"/>
              <a:gd name="adj2" fmla="val 625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Nurse</a:t>
            </a:r>
            <a:endParaRPr/>
          </a:p>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Educator</a:t>
            </a:r>
            <a:endParaRPr/>
          </a:p>
        </p:txBody>
      </p:sp>
      <p:sp>
        <p:nvSpPr>
          <p:cNvPr id="937" name="Google Shape;937;p136"/>
          <p:cNvSpPr/>
          <p:nvPr/>
        </p:nvSpPr>
        <p:spPr>
          <a:xfrm rot="1555466">
            <a:off x="8890703" y="3887124"/>
            <a:ext cx="2315951" cy="956650"/>
          </a:xfrm>
          <a:prstGeom prst="wedgeEllipseCallout">
            <a:avLst>
              <a:gd name="adj1" fmla="val -20833"/>
              <a:gd name="adj2" fmla="val 625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Nurse</a:t>
            </a:r>
            <a:endParaRPr/>
          </a:p>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specialist</a:t>
            </a:r>
            <a:endParaRPr/>
          </a:p>
        </p:txBody>
      </p:sp>
      <p:sp>
        <p:nvSpPr>
          <p:cNvPr id="938" name="Google Shape;938;p136"/>
          <p:cNvSpPr/>
          <p:nvPr/>
        </p:nvSpPr>
        <p:spPr>
          <a:xfrm rot="-2188691" flipH="1">
            <a:off x="1373587" y="4543972"/>
            <a:ext cx="2150150" cy="1023384"/>
          </a:xfrm>
          <a:prstGeom prst="wedgeEllipseCallout">
            <a:avLst>
              <a:gd name="adj1" fmla="val -20833"/>
              <a:gd name="adj2" fmla="val 625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Nurse</a:t>
            </a:r>
            <a:endParaRPr/>
          </a:p>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practitioner</a:t>
            </a:r>
            <a:endParaRPr/>
          </a:p>
        </p:txBody>
      </p:sp>
      <p:sp>
        <p:nvSpPr>
          <p:cNvPr id="939" name="Google Shape;939;p136"/>
          <p:cNvSpPr/>
          <p:nvPr/>
        </p:nvSpPr>
        <p:spPr>
          <a:xfrm flipH="1">
            <a:off x="2269936" y="678438"/>
            <a:ext cx="2233500" cy="953100"/>
          </a:xfrm>
          <a:prstGeom prst="wedgeEllipseCallout">
            <a:avLst>
              <a:gd name="adj1" fmla="val -20833"/>
              <a:gd name="adj2" fmla="val 625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Nurse</a:t>
            </a:r>
            <a:endParaRPr/>
          </a:p>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Consultant</a:t>
            </a:r>
            <a:endParaRPr/>
          </a:p>
        </p:txBody>
      </p:sp>
      <p:sp>
        <p:nvSpPr>
          <p:cNvPr id="940" name="Google Shape;940;p136"/>
          <p:cNvSpPr/>
          <p:nvPr/>
        </p:nvSpPr>
        <p:spPr>
          <a:xfrm rot="-2951342" flipH="1">
            <a:off x="829191" y="2423863"/>
            <a:ext cx="2294185" cy="969913"/>
          </a:xfrm>
          <a:prstGeom prst="wedgeEllipseCallout">
            <a:avLst>
              <a:gd name="adj1" fmla="val -20833"/>
              <a:gd name="adj2" fmla="val 625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Nurse</a:t>
            </a:r>
            <a:endParaRPr/>
          </a:p>
          <a:p>
            <a:pPr marL="0" marR="0" lvl="0" indent="0" algn="l" rtl="0">
              <a:spcBef>
                <a:spcPts val="0"/>
              </a:spcBef>
              <a:spcAft>
                <a:spcPts val="0"/>
              </a:spcAft>
              <a:buNone/>
            </a:pPr>
            <a:r>
              <a:rPr lang="en-US" sz="1800">
                <a:solidFill>
                  <a:schemeClr val="lt1"/>
                </a:solidFill>
                <a:latin typeface="Malgun Gothic"/>
                <a:ea typeface="Malgun Gothic"/>
                <a:cs typeface="Malgun Gothic"/>
                <a:sym typeface="Malgun Gothic"/>
              </a:rPr>
              <a:t>Administrator</a:t>
            </a:r>
            <a:endParaRPr/>
          </a:p>
        </p:txBody>
      </p:sp>
      <p:sp>
        <p:nvSpPr>
          <p:cNvPr id="941" name="Google Shape;941;p136"/>
          <p:cNvSpPr/>
          <p:nvPr/>
        </p:nvSpPr>
        <p:spPr>
          <a:xfrm rot="1624379" flipH="1">
            <a:off x="5396749" y="644779"/>
            <a:ext cx="2254984" cy="1060609"/>
          </a:xfrm>
          <a:prstGeom prst="wedgeEllipseCallout">
            <a:avLst>
              <a:gd name="adj1" fmla="val -20833"/>
              <a:gd name="adj2" fmla="val 625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Nurse</a:t>
            </a:r>
            <a:endParaRPr/>
          </a:p>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Researcher</a:t>
            </a:r>
            <a:endParaRP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2700006" scaled="0"/>
        </a:gradFill>
        <a:effectLst/>
      </p:bgPr>
    </p:bg>
    <p:spTree>
      <p:nvGrpSpPr>
        <p:cNvPr id="1" name="Shape 3466"/>
        <p:cNvGrpSpPr/>
        <p:nvPr/>
      </p:nvGrpSpPr>
      <p:grpSpPr>
        <a:xfrm>
          <a:off x="0" y="0"/>
          <a:ext cx="0" cy="0"/>
          <a:chOff x="0" y="0"/>
          <a:chExt cx="0" cy="0"/>
        </a:xfrm>
      </p:grpSpPr>
      <p:sp>
        <p:nvSpPr>
          <p:cNvPr id="3467" name="Google Shape;3467;p379"/>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b="0" i="0" u="none" strike="noStrike" cap="none">
              <a:solidFill>
                <a:srgbClr val="FF0000"/>
              </a:solidFill>
              <a:latin typeface="Twentieth Century"/>
              <a:ea typeface="Twentieth Century"/>
              <a:cs typeface="Twentieth Century"/>
              <a:sym typeface="Twentieth Century"/>
            </a:endParaRPr>
          </a:p>
        </p:txBody>
      </p:sp>
      <p:sp>
        <p:nvSpPr>
          <p:cNvPr id="3468" name="Google Shape;3468;p379"/>
          <p:cNvSpPr/>
          <p:nvPr/>
        </p:nvSpPr>
        <p:spPr>
          <a:xfrm>
            <a:off x="2391268" y="580201"/>
            <a:ext cx="74094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7200"/>
              <a:buFont typeface="Arial Rounded"/>
              <a:buNone/>
            </a:pPr>
            <a:r>
              <a:rPr lang="en-US" sz="7200" b="1" i="0" u="none" strike="noStrike" cap="none">
                <a:solidFill>
                  <a:srgbClr val="FF0000"/>
                </a:solidFill>
                <a:latin typeface="Arial Rounded"/>
                <a:ea typeface="Arial Rounded"/>
                <a:cs typeface="Arial Rounded"/>
                <a:sym typeface="Arial Rounded"/>
              </a:rPr>
              <a:t>N e w  Definition</a:t>
            </a:r>
            <a:endParaRPr/>
          </a:p>
        </p:txBody>
      </p:sp>
      <p:sp>
        <p:nvSpPr>
          <p:cNvPr id="3469" name="Google Shape;3469;p379"/>
          <p:cNvSpPr/>
          <p:nvPr/>
        </p:nvSpPr>
        <p:spPr>
          <a:xfrm>
            <a:off x="312858" y="2086334"/>
            <a:ext cx="11566200" cy="3293100"/>
          </a:xfrm>
          <a:prstGeom prst="rect">
            <a:avLst/>
          </a:prstGeom>
          <a:gradFill>
            <a:gsLst>
              <a:gs pos="0">
                <a:srgbClr val="BE5A54"/>
              </a:gs>
              <a:gs pos="50000">
                <a:srgbClr val="B43529"/>
              </a:gs>
              <a:gs pos="100000">
                <a:srgbClr val="A81700"/>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C000"/>
              </a:buClr>
              <a:buSzPts val="4000"/>
              <a:buFont typeface="Twentieth Century"/>
              <a:buNone/>
            </a:pPr>
            <a:r>
              <a:rPr lang="en-US" sz="4000" b="1" i="0" u="none" strike="noStrike" cap="none">
                <a:solidFill>
                  <a:srgbClr val="FFC000"/>
                </a:solidFill>
                <a:latin typeface="Twentieth Century"/>
                <a:ea typeface="Twentieth Century"/>
                <a:cs typeface="Twentieth Century"/>
                <a:sym typeface="Twentieth Century"/>
              </a:rPr>
              <a:t>SEPTIC SHOCK:</a:t>
            </a:r>
            <a:endParaRPr/>
          </a:p>
          <a:p>
            <a:pPr marL="571500" marR="0" lvl="0" indent="-571500" algn="l" rtl="0">
              <a:lnSpc>
                <a:spcPct val="100000"/>
              </a:lnSpc>
              <a:spcBef>
                <a:spcPts val="0"/>
              </a:spcBef>
              <a:spcAft>
                <a:spcPts val="0"/>
              </a:spcAft>
              <a:buClr>
                <a:srgbClr val="FFE07D"/>
              </a:buClr>
              <a:buSzPts val="3600"/>
              <a:buFont typeface="Noto Sans Symbols"/>
              <a:buChar char="❖"/>
            </a:pPr>
            <a:r>
              <a:rPr lang="en-US" sz="3600" b="0" i="0" u="none" strike="noStrike" cap="none">
                <a:solidFill>
                  <a:srgbClr val="FFE07D"/>
                </a:solidFill>
                <a:latin typeface="Twentieth Century"/>
                <a:ea typeface="Twentieth Century"/>
                <a:cs typeface="Twentieth Century"/>
                <a:sym typeface="Twentieth Century"/>
              </a:rPr>
              <a:t>Subset of sepsis with circulatory and cellular/metabolic</a:t>
            </a:r>
            <a:endParaRPr/>
          </a:p>
          <a:p>
            <a:pPr marL="0" marR="0" lvl="0" indent="0" algn="l" rtl="0">
              <a:lnSpc>
                <a:spcPct val="100000"/>
              </a:lnSpc>
              <a:spcBef>
                <a:spcPts val="0"/>
              </a:spcBef>
              <a:spcAft>
                <a:spcPts val="0"/>
              </a:spcAft>
              <a:buClr>
                <a:srgbClr val="FFE07D"/>
              </a:buClr>
              <a:buSzPts val="3600"/>
              <a:buFont typeface="Twentieth Century"/>
              <a:buNone/>
            </a:pPr>
            <a:r>
              <a:rPr lang="en-US" sz="3600" b="0" i="0" u="none" strike="noStrike" cap="none">
                <a:solidFill>
                  <a:srgbClr val="FFE07D"/>
                </a:solidFill>
                <a:latin typeface="Twentieth Century"/>
                <a:ea typeface="Twentieth Century"/>
                <a:cs typeface="Twentieth Century"/>
                <a:sym typeface="Twentieth Century"/>
              </a:rPr>
              <a:t>     dysfunction associated with higher risk of mortality.</a:t>
            </a:r>
            <a:endParaRPr/>
          </a:p>
          <a:p>
            <a:pPr marL="0" marR="0" lvl="0" indent="0" algn="l" rtl="0">
              <a:lnSpc>
                <a:spcPct val="100000"/>
              </a:lnSpc>
              <a:spcBef>
                <a:spcPts val="0"/>
              </a:spcBef>
              <a:spcAft>
                <a:spcPts val="0"/>
              </a:spcAft>
              <a:buClr>
                <a:schemeClr val="lt1"/>
              </a:buClr>
              <a:buSzPts val="2400"/>
              <a:buFont typeface="Twentieth Century"/>
              <a:buNone/>
            </a:pPr>
            <a:endParaRPr sz="2400" b="0" i="0" u="none" strike="noStrike" cap="none">
              <a:solidFill>
                <a:srgbClr val="FFE07D"/>
              </a:solidFill>
              <a:latin typeface="Twentieth Century"/>
              <a:ea typeface="Twentieth Century"/>
              <a:cs typeface="Twentieth Century"/>
              <a:sym typeface="Twentieth Century"/>
            </a:endParaRPr>
          </a:p>
          <a:p>
            <a:pPr marL="571500" marR="0" lvl="0" indent="-571500" algn="l" rtl="0">
              <a:lnSpc>
                <a:spcPct val="100000"/>
              </a:lnSpc>
              <a:spcBef>
                <a:spcPts val="0"/>
              </a:spcBef>
              <a:spcAft>
                <a:spcPts val="0"/>
              </a:spcAft>
              <a:buClr>
                <a:srgbClr val="FFE07D"/>
              </a:buClr>
              <a:buSzPts val="2800"/>
              <a:buFont typeface="Noto Sans Symbols"/>
              <a:buChar char="❑"/>
            </a:pPr>
            <a:r>
              <a:rPr lang="en-US" sz="2800" b="0" i="0" u="none" strike="noStrike" cap="none">
                <a:solidFill>
                  <a:srgbClr val="FFE07D"/>
                </a:solidFill>
                <a:latin typeface="Twentieth Century"/>
                <a:ea typeface="Twentieth Century"/>
                <a:cs typeface="Twentieth Century"/>
                <a:sym typeface="Twentieth Century"/>
              </a:rPr>
              <a:t>Persisting hypotension requiring vasopressors to maintain MAP </a:t>
            </a:r>
            <a:r>
              <a:rPr lang="en-US" sz="2800" b="0" i="0" u="sng" strike="noStrike" cap="none">
                <a:solidFill>
                  <a:srgbClr val="FFE07D"/>
                </a:solidFill>
                <a:latin typeface="Twentieth Century"/>
                <a:ea typeface="Twentieth Century"/>
                <a:cs typeface="Twentieth Century"/>
                <a:sym typeface="Twentieth Century"/>
              </a:rPr>
              <a:t>&gt;</a:t>
            </a:r>
            <a:r>
              <a:rPr lang="en-US" sz="2800" b="0" i="0" u="none" strike="noStrike" cap="none">
                <a:solidFill>
                  <a:srgbClr val="FFE07D"/>
                </a:solidFill>
                <a:latin typeface="Twentieth Century"/>
                <a:ea typeface="Twentieth Century"/>
                <a:cs typeface="Twentieth Century"/>
                <a:sym typeface="Twentieth Century"/>
              </a:rPr>
              <a:t>  65 mmHg</a:t>
            </a:r>
            <a:endParaRPr/>
          </a:p>
          <a:p>
            <a:pPr marL="0" marR="0" lvl="0" indent="0" algn="l" rtl="0">
              <a:lnSpc>
                <a:spcPct val="100000"/>
              </a:lnSpc>
              <a:spcBef>
                <a:spcPts val="0"/>
              </a:spcBef>
              <a:spcAft>
                <a:spcPts val="0"/>
              </a:spcAft>
              <a:buClr>
                <a:schemeClr val="lt1"/>
              </a:buClr>
              <a:buSzPts val="1200"/>
              <a:buFont typeface="Twentieth Century"/>
              <a:buNone/>
            </a:pPr>
            <a:endParaRPr sz="1200" b="0" i="0" u="none" strike="noStrike" cap="none">
              <a:solidFill>
                <a:srgbClr val="FFE07D"/>
              </a:solidFill>
              <a:latin typeface="Twentieth Century"/>
              <a:ea typeface="Twentieth Century"/>
              <a:cs typeface="Twentieth Century"/>
              <a:sym typeface="Twentieth Century"/>
            </a:endParaRPr>
          </a:p>
          <a:p>
            <a:pPr marL="571500" marR="0" lvl="0" indent="-571500" algn="l" rtl="0">
              <a:lnSpc>
                <a:spcPct val="100000"/>
              </a:lnSpc>
              <a:spcBef>
                <a:spcPts val="0"/>
              </a:spcBef>
              <a:spcAft>
                <a:spcPts val="0"/>
              </a:spcAft>
              <a:buClr>
                <a:srgbClr val="FFE07D"/>
              </a:buClr>
              <a:buSzPts val="2800"/>
              <a:buFont typeface="Noto Sans Symbols"/>
              <a:buChar char="❑"/>
            </a:pPr>
            <a:r>
              <a:rPr lang="en-US" sz="2800" b="0" i="0" u="none" strike="noStrike" cap="none">
                <a:solidFill>
                  <a:srgbClr val="FFE07D"/>
                </a:solidFill>
                <a:latin typeface="Twentieth Century"/>
                <a:ea typeface="Twentieth Century"/>
                <a:cs typeface="Twentieth Century"/>
                <a:sym typeface="Twentieth Century"/>
              </a:rPr>
              <a:t>Blood lactate &gt;2 mmol/L despite adequate volume resuscitation</a:t>
            </a:r>
            <a:endParaRPr/>
          </a:p>
        </p:txBody>
      </p:sp>
      <p:sp>
        <p:nvSpPr>
          <p:cNvPr id="3470" name="Google Shape;3470;p379"/>
          <p:cNvSpPr/>
          <p:nvPr/>
        </p:nvSpPr>
        <p:spPr>
          <a:xfrm>
            <a:off x="222323" y="5631691"/>
            <a:ext cx="92859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400"/>
              <a:buFont typeface="Twentieth Century"/>
              <a:buNone/>
            </a:pPr>
            <a:r>
              <a:rPr lang="en-US" sz="1400" b="0" i="0" u="none" strike="noStrike" cap="none">
                <a:solidFill>
                  <a:srgbClr val="FFFFFF"/>
                </a:solidFill>
                <a:latin typeface="Twentieth Century"/>
                <a:ea typeface="Twentieth Century"/>
                <a:cs typeface="Twentieth Century"/>
                <a:sym typeface="Twentieth Century"/>
              </a:rPr>
              <a:t>Singer M, Deutschman CS, Seymour C, et al. The Third International Consensus Definitions for Sepsis and Septic Shock (Sepsis-3).</a:t>
            </a:r>
            <a:endParaRPr/>
          </a:p>
          <a:p>
            <a:pPr marL="0" marR="0" lvl="0" indent="0" algn="l" rtl="0">
              <a:lnSpc>
                <a:spcPct val="100000"/>
              </a:lnSpc>
              <a:spcBef>
                <a:spcPts val="0"/>
              </a:spcBef>
              <a:spcAft>
                <a:spcPts val="0"/>
              </a:spcAft>
              <a:buClr>
                <a:srgbClr val="FFFFFF"/>
              </a:buClr>
              <a:buSzPts val="1400"/>
              <a:buFont typeface="Twentieth Century"/>
              <a:buNone/>
            </a:pPr>
            <a:r>
              <a:rPr lang="en-US" sz="1400" b="0" i="0" u="none" strike="noStrike" cap="none">
                <a:solidFill>
                  <a:srgbClr val="FFFFFF"/>
                </a:solidFill>
                <a:latin typeface="Twentieth Century"/>
                <a:ea typeface="Twentieth Century"/>
                <a:cs typeface="Twentieth Century"/>
                <a:sym typeface="Twentieth Century"/>
              </a:rPr>
              <a:t>JAMA.2016;315(8):801-810. doi:10.1001/jama.2016.0287</a:t>
            </a:r>
            <a:endParaRPr sz="1400" b="0" i="0" u="none" strike="noStrike" cap="none">
              <a:solidFill>
                <a:srgbClr val="FFE07D"/>
              </a:solidFill>
              <a:latin typeface="Twentieth Century"/>
              <a:ea typeface="Twentieth Century"/>
              <a:cs typeface="Twentieth Century"/>
              <a:sym typeface="Twentieth Century"/>
            </a:endParaRPr>
          </a:p>
        </p:txBody>
      </p:sp>
      <p:pic>
        <p:nvPicPr>
          <p:cNvPr id="3471" name="Google Shape;3471;p379"/>
          <p:cNvPicPr preferRelativeResize="0"/>
          <p:nvPr/>
        </p:nvPicPr>
        <p:blipFill rotWithShape="1">
          <a:blip r:embed="rId3">
            <a:alphaModFix/>
          </a:blip>
          <a:srcRect/>
          <a:stretch/>
        </p:blipFill>
        <p:spPr>
          <a:xfrm>
            <a:off x="10314899" y="5631691"/>
            <a:ext cx="406400" cy="4064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71"/>
                                        </p:tgtEl>
                                        <p:attrNameLst>
                                          <p:attrName>style.visibility</p:attrName>
                                        </p:attrNameLst>
                                      </p:cBhvr>
                                      <p:to>
                                        <p:strVal val="visible"/>
                                      </p:to>
                                    </p:set>
                                    <p:animEffect transition="in" filter="fade">
                                      <p:cBhvr>
                                        <p:cTn id="7" dur="5000"/>
                                        <p:tgtEl>
                                          <p:spTgt spid="3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path path="circle">
            <a:fillToRect r="100000" b="100000"/>
          </a:path>
          <a:tileRect l="-100000" t="-100000"/>
        </a:gradFill>
        <a:effectLst/>
      </p:bgPr>
    </p:bg>
    <p:spTree>
      <p:nvGrpSpPr>
        <p:cNvPr id="1" name="Shape 3476"/>
        <p:cNvGrpSpPr/>
        <p:nvPr/>
      </p:nvGrpSpPr>
      <p:grpSpPr>
        <a:xfrm>
          <a:off x="0" y="0"/>
          <a:ext cx="0" cy="0"/>
          <a:chOff x="0" y="0"/>
          <a:chExt cx="0" cy="0"/>
        </a:xfrm>
      </p:grpSpPr>
      <p:sp>
        <p:nvSpPr>
          <p:cNvPr id="3477" name="Google Shape;3477;p380"/>
          <p:cNvSpPr/>
          <p:nvPr/>
        </p:nvSpPr>
        <p:spPr>
          <a:xfrm>
            <a:off x="2860627" y="162636"/>
            <a:ext cx="6777000" cy="1015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6000"/>
              <a:buFont typeface="Arial Rounded"/>
              <a:buNone/>
            </a:pPr>
            <a:r>
              <a:rPr lang="en-US" sz="6000" b="1" i="0" u="none" strike="noStrike" cap="none">
                <a:solidFill>
                  <a:srgbClr val="FF0000"/>
                </a:solidFill>
                <a:latin typeface="Arial Rounded"/>
                <a:ea typeface="Arial Rounded"/>
                <a:cs typeface="Arial Rounded"/>
                <a:sym typeface="Arial Rounded"/>
              </a:rPr>
              <a:t>Brief Background</a:t>
            </a:r>
            <a:endParaRPr sz="4800" b="1" i="0" u="none" strike="noStrike" cap="none">
              <a:solidFill>
                <a:srgbClr val="FF0000"/>
              </a:solidFill>
              <a:latin typeface="Arial Rounded"/>
              <a:ea typeface="Arial Rounded"/>
              <a:cs typeface="Arial Rounded"/>
              <a:sym typeface="Arial Rounded"/>
            </a:endParaRPr>
          </a:p>
        </p:txBody>
      </p:sp>
      <p:sp>
        <p:nvSpPr>
          <p:cNvPr id="3478" name="Google Shape;3478;p380"/>
          <p:cNvSpPr/>
          <p:nvPr/>
        </p:nvSpPr>
        <p:spPr>
          <a:xfrm>
            <a:off x="1270555" y="5870402"/>
            <a:ext cx="6151200" cy="7080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FFFFFF"/>
              </a:buClr>
              <a:buSzPts val="2000"/>
              <a:buFont typeface="Twentieth Century"/>
              <a:buNone/>
            </a:pPr>
            <a:r>
              <a:rPr lang="en-US" sz="2000" b="0" i="0" u="none" strike="noStrike" cap="none">
                <a:solidFill>
                  <a:srgbClr val="FFFFFF"/>
                </a:solidFill>
                <a:latin typeface="Twentieth Century"/>
                <a:ea typeface="Twentieth Century"/>
                <a:cs typeface="Twentieth Century"/>
                <a:sym typeface="Twentieth Century"/>
              </a:rPr>
              <a:t>-</a:t>
            </a:r>
            <a:r>
              <a:rPr lang="en-US" sz="1000" b="0" i="0" u="none" strike="noStrike" cap="none">
                <a:solidFill>
                  <a:srgbClr val="FFFFFF"/>
                </a:solidFill>
                <a:latin typeface="Twentieth Century"/>
                <a:ea typeface="Twentieth Century"/>
                <a:cs typeface="Twentieth Century"/>
                <a:sym typeface="Twentieth Century"/>
              </a:rPr>
              <a:t>National Center for Health Statistics Data Brief No. 62 June 2011</a:t>
            </a:r>
            <a:endParaRPr/>
          </a:p>
          <a:p>
            <a:pPr marL="0" marR="0" lvl="0" indent="0" algn="l" rtl="0">
              <a:lnSpc>
                <a:spcPct val="100000"/>
              </a:lnSpc>
              <a:spcBef>
                <a:spcPts val="0"/>
              </a:spcBef>
              <a:spcAft>
                <a:spcPts val="0"/>
              </a:spcAft>
              <a:buClr>
                <a:srgbClr val="FFFFFF"/>
              </a:buClr>
              <a:buSzPts val="1000"/>
              <a:buFont typeface="Twentieth Century"/>
              <a:buNone/>
            </a:pPr>
            <a:r>
              <a:rPr lang="en-US" sz="1000" b="0" i="0" u="none" strike="noStrike" cap="none">
                <a:solidFill>
                  <a:srgbClr val="FFFFFF"/>
                </a:solidFill>
                <a:latin typeface="Twentieth Century"/>
                <a:ea typeface="Twentieth Century"/>
                <a:cs typeface="Twentieth Century"/>
                <a:sym typeface="Twentieth Century"/>
              </a:rPr>
              <a:t>-Angus DC, Linde-ZwirbleWT, LidickerJ, et al. Epidemiology of severe sepsis in the United States: </a:t>
            </a:r>
            <a:endParaRPr/>
          </a:p>
          <a:p>
            <a:pPr marL="0" marR="0" lvl="0" indent="0" algn="l" rtl="0">
              <a:lnSpc>
                <a:spcPct val="100000"/>
              </a:lnSpc>
              <a:spcBef>
                <a:spcPts val="0"/>
              </a:spcBef>
              <a:spcAft>
                <a:spcPts val="0"/>
              </a:spcAft>
              <a:buClr>
                <a:srgbClr val="FFFFFF"/>
              </a:buClr>
              <a:buSzPts val="1000"/>
              <a:buFont typeface="Twentieth Century"/>
              <a:buNone/>
            </a:pPr>
            <a:r>
              <a:rPr lang="en-US" sz="1000" b="0" i="0" u="none" strike="noStrike" cap="none">
                <a:solidFill>
                  <a:srgbClr val="FFFFFF"/>
                </a:solidFill>
                <a:latin typeface="Twentieth Century"/>
                <a:ea typeface="Twentieth Century"/>
                <a:cs typeface="Twentieth Century"/>
                <a:sym typeface="Twentieth Century"/>
              </a:rPr>
              <a:t>analysis of incidence, outcome, and associated costs of care. CritCare Med. 2001;29:1303-10.CDC 2016A	</a:t>
            </a:r>
            <a:endParaRPr sz="900" b="0" i="0" u="none" strike="noStrike" cap="none">
              <a:solidFill>
                <a:srgbClr val="FFFFFF"/>
              </a:solidFill>
              <a:latin typeface="Twentieth Century"/>
              <a:ea typeface="Twentieth Century"/>
              <a:cs typeface="Twentieth Century"/>
              <a:sym typeface="Twentieth Century"/>
            </a:endParaRPr>
          </a:p>
        </p:txBody>
      </p:sp>
      <p:sp>
        <p:nvSpPr>
          <p:cNvPr id="3479" name="Google Shape;3479;p380"/>
          <p:cNvSpPr/>
          <p:nvPr/>
        </p:nvSpPr>
        <p:spPr>
          <a:xfrm>
            <a:off x="1404119" y="1226768"/>
            <a:ext cx="10233900" cy="3262500"/>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
                <a:srgbClr val="FFE07D"/>
              </a:buClr>
              <a:buSzPts val="2800"/>
              <a:buFont typeface="Noto Sans Symbols"/>
              <a:buChar char="❑"/>
            </a:pPr>
            <a:r>
              <a:rPr lang="en-US" sz="2800">
                <a:solidFill>
                  <a:srgbClr val="FFE07D"/>
                </a:solidFill>
                <a:latin typeface="Twentieth Century"/>
                <a:ea typeface="Twentieth Century"/>
                <a:cs typeface="Twentieth Century"/>
                <a:sym typeface="Twentieth Century"/>
              </a:rPr>
              <a:t>Sepsis is a medical emergency and is difficult to diagnose</a:t>
            </a:r>
            <a:endParaRPr/>
          </a:p>
          <a:p>
            <a:pPr marL="0" marR="0" lvl="0" indent="0" algn="l" rtl="0">
              <a:spcBef>
                <a:spcPts val="0"/>
              </a:spcBef>
              <a:spcAft>
                <a:spcPts val="0"/>
              </a:spcAft>
              <a:buNone/>
            </a:pPr>
            <a:endParaRPr sz="1000">
              <a:solidFill>
                <a:srgbClr val="FFE07D"/>
              </a:solidFill>
              <a:latin typeface="Twentieth Century"/>
              <a:ea typeface="Twentieth Century"/>
              <a:cs typeface="Twentieth Century"/>
              <a:sym typeface="Twentieth Century"/>
            </a:endParaRPr>
          </a:p>
          <a:p>
            <a:pPr marL="457200" marR="0" lvl="0" indent="-457200" algn="l" rtl="0">
              <a:spcBef>
                <a:spcPts val="0"/>
              </a:spcBef>
              <a:spcAft>
                <a:spcPts val="0"/>
              </a:spcAft>
              <a:buClr>
                <a:srgbClr val="FFE07D"/>
              </a:buClr>
              <a:buSzPts val="2800"/>
              <a:buFont typeface="Noto Sans Symbols"/>
              <a:buChar char="❑"/>
            </a:pPr>
            <a:r>
              <a:rPr lang="en-US" sz="2800">
                <a:solidFill>
                  <a:srgbClr val="FFE07D"/>
                </a:solidFill>
                <a:latin typeface="Twentieth Century"/>
                <a:ea typeface="Twentieth Century"/>
                <a:cs typeface="Twentieth Century"/>
                <a:sym typeface="Twentieth Century"/>
              </a:rPr>
              <a:t>Cost of sepsis treatment resulted in an estimated $27 billion or </a:t>
            </a:r>
            <a:endParaRPr/>
          </a:p>
          <a:p>
            <a:pPr marL="0" marR="0" lvl="0" indent="0" algn="l" rtl="0">
              <a:spcBef>
                <a:spcPts val="0"/>
              </a:spcBef>
              <a:spcAft>
                <a:spcPts val="0"/>
              </a:spcAft>
              <a:buNone/>
            </a:pPr>
            <a:r>
              <a:rPr lang="en-US" sz="2800">
                <a:solidFill>
                  <a:srgbClr val="FFE07D"/>
                </a:solidFill>
                <a:latin typeface="Twentieth Century"/>
                <a:ea typeface="Twentieth Century"/>
                <a:cs typeface="Twentieth Century"/>
                <a:sym typeface="Twentieth Century"/>
              </a:rPr>
              <a:t>     5.2 % of the total cost for all hospitalizations</a:t>
            </a:r>
            <a:endParaRPr/>
          </a:p>
          <a:p>
            <a:pPr marL="457200" marR="0" lvl="0" indent="-393700" algn="l" rtl="0">
              <a:spcBef>
                <a:spcPts val="0"/>
              </a:spcBef>
              <a:spcAft>
                <a:spcPts val="0"/>
              </a:spcAft>
              <a:buClr>
                <a:schemeClr val="lt1"/>
              </a:buClr>
              <a:buSzPts val="1000"/>
              <a:buFont typeface="Noto Sans Symbols"/>
              <a:buNone/>
            </a:pPr>
            <a:endParaRPr sz="1000">
              <a:solidFill>
                <a:srgbClr val="FFE07D"/>
              </a:solidFill>
              <a:latin typeface="Twentieth Century"/>
              <a:ea typeface="Twentieth Century"/>
              <a:cs typeface="Twentieth Century"/>
              <a:sym typeface="Twentieth Century"/>
            </a:endParaRPr>
          </a:p>
          <a:p>
            <a:pPr marL="457200" marR="0" lvl="0" indent="-457200" algn="l" rtl="0">
              <a:spcBef>
                <a:spcPts val="0"/>
              </a:spcBef>
              <a:spcAft>
                <a:spcPts val="0"/>
              </a:spcAft>
              <a:buClr>
                <a:srgbClr val="FFE07D"/>
              </a:buClr>
              <a:buSzPts val="2800"/>
              <a:buFont typeface="Noto Sans Symbols"/>
              <a:buChar char="❑"/>
            </a:pPr>
            <a:r>
              <a:rPr lang="en-US" sz="2800">
                <a:solidFill>
                  <a:srgbClr val="FFE07D"/>
                </a:solidFill>
                <a:latin typeface="Twentieth Century"/>
                <a:ea typeface="Twentieth Century"/>
                <a:cs typeface="Twentieth Century"/>
                <a:sym typeface="Twentieth Century"/>
              </a:rPr>
              <a:t>Mortality rate of 15-56%</a:t>
            </a:r>
            <a:endParaRPr/>
          </a:p>
          <a:p>
            <a:pPr marL="0" marR="0" lvl="0" indent="0" algn="l" rtl="0">
              <a:spcBef>
                <a:spcPts val="0"/>
              </a:spcBef>
              <a:spcAft>
                <a:spcPts val="0"/>
              </a:spcAft>
              <a:buNone/>
            </a:pPr>
            <a:endParaRPr sz="1000">
              <a:solidFill>
                <a:srgbClr val="FFE07D"/>
              </a:solidFill>
              <a:latin typeface="Twentieth Century"/>
              <a:ea typeface="Twentieth Century"/>
              <a:cs typeface="Twentieth Century"/>
              <a:sym typeface="Twentieth Century"/>
            </a:endParaRPr>
          </a:p>
          <a:p>
            <a:pPr marL="457200" marR="0" lvl="0" indent="-457200" algn="just" rtl="0">
              <a:spcBef>
                <a:spcPts val="0"/>
              </a:spcBef>
              <a:spcAft>
                <a:spcPts val="0"/>
              </a:spcAft>
              <a:buClr>
                <a:srgbClr val="FFE084"/>
              </a:buClr>
              <a:buSzPts val="3200"/>
              <a:buFont typeface="Noto Sans Symbols"/>
              <a:buChar char="❑"/>
            </a:pPr>
            <a:r>
              <a:rPr lang="en-US" sz="3200">
                <a:solidFill>
                  <a:srgbClr val="FFE084"/>
                </a:solidFill>
                <a:latin typeface="Twentieth Century"/>
                <a:ea typeface="Twentieth Century"/>
                <a:cs typeface="Twentieth Century"/>
                <a:sym typeface="Twentieth Century"/>
              </a:rPr>
              <a:t>Healthcare providers are key to preventing infections </a:t>
            </a:r>
            <a:endParaRPr/>
          </a:p>
          <a:p>
            <a:pPr marL="0" marR="0" lvl="0" indent="0" algn="just" rtl="0">
              <a:spcBef>
                <a:spcPts val="0"/>
              </a:spcBef>
              <a:spcAft>
                <a:spcPts val="0"/>
              </a:spcAft>
              <a:buNone/>
            </a:pPr>
            <a:r>
              <a:rPr lang="en-US" sz="3200">
                <a:solidFill>
                  <a:srgbClr val="FFE084"/>
                </a:solidFill>
                <a:latin typeface="Twentieth Century"/>
                <a:ea typeface="Twentieth Century"/>
                <a:cs typeface="Twentieth Century"/>
                <a:sym typeface="Twentieth Century"/>
              </a:rPr>
              <a:t>    and illness that can lead to sepsis.</a:t>
            </a:r>
            <a:endParaRPr sz="2800">
              <a:solidFill>
                <a:srgbClr val="FFE084"/>
              </a:solidFill>
              <a:latin typeface="Twentieth Century"/>
              <a:ea typeface="Twentieth Century"/>
              <a:cs typeface="Twentieth Century"/>
              <a:sym typeface="Twentieth Century"/>
            </a:endParaRPr>
          </a:p>
        </p:txBody>
      </p:sp>
      <p:sp>
        <p:nvSpPr>
          <p:cNvPr id="3480" name="Google Shape;3480;p380"/>
          <p:cNvSpPr txBox="1"/>
          <p:nvPr/>
        </p:nvSpPr>
        <p:spPr>
          <a:xfrm>
            <a:off x="1404119" y="4456526"/>
            <a:ext cx="8261100" cy="1446900"/>
          </a:xfrm>
          <a:prstGeom prst="rect">
            <a:avLst/>
          </a:prstGeom>
          <a:gradFill>
            <a:gsLst>
              <a:gs pos="0">
                <a:srgbClr val="BE5A54"/>
              </a:gs>
              <a:gs pos="50000">
                <a:srgbClr val="B43529"/>
              </a:gs>
              <a:gs pos="100000">
                <a:srgbClr val="A81700"/>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FFFF00"/>
                </a:solidFill>
                <a:latin typeface="Calibri"/>
                <a:ea typeface="Calibri"/>
                <a:cs typeface="Calibri"/>
                <a:sym typeface="Calibri"/>
              </a:rPr>
              <a:t>Each year, at least </a:t>
            </a:r>
            <a:r>
              <a:rPr lang="en-US" sz="3200" b="1">
                <a:solidFill>
                  <a:srgbClr val="00FFFF"/>
                </a:solidFill>
                <a:latin typeface="Calibri"/>
                <a:ea typeface="Calibri"/>
                <a:cs typeface="Calibri"/>
                <a:sym typeface="Calibri"/>
              </a:rPr>
              <a:t>1</a:t>
            </a:r>
            <a:r>
              <a:rPr lang="en-US" sz="2800" b="1">
                <a:solidFill>
                  <a:srgbClr val="00FFFF"/>
                </a:solidFill>
                <a:latin typeface="Calibri"/>
                <a:ea typeface="Calibri"/>
                <a:cs typeface="Calibri"/>
                <a:sym typeface="Calibri"/>
              </a:rPr>
              <a:t>.</a:t>
            </a:r>
            <a:r>
              <a:rPr lang="en-US" sz="3200" b="1">
                <a:solidFill>
                  <a:srgbClr val="00FFFF"/>
                </a:solidFill>
                <a:latin typeface="Calibri"/>
                <a:ea typeface="Calibri"/>
                <a:cs typeface="Calibri"/>
                <a:sym typeface="Calibri"/>
              </a:rPr>
              <a:t>7</a:t>
            </a:r>
            <a:r>
              <a:rPr lang="en-US" sz="2400" b="1">
                <a:solidFill>
                  <a:srgbClr val="FFFF00"/>
                </a:solidFill>
                <a:latin typeface="Calibri"/>
                <a:ea typeface="Calibri"/>
                <a:cs typeface="Calibri"/>
                <a:sym typeface="Calibri"/>
              </a:rPr>
              <a:t> million adults in America develop sepsis. </a:t>
            </a:r>
            <a:endParaRPr/>
          </a:p>
          <a:p>
            <a:pPr marL="0" marR="0" lvl="0" indent="0" algn="ctr" rtl="0">
              <a:spcBef>
                <a:spcPts val="0"/>
              </a:spcBef>
              <a:spcAft>
                <a:spcPts val="0"/>
              </a:spcAft>
              <a:buNone/>
            </a:pPr>
            <a:r>
              <a:rPr lang="en-US" sz="2400" b="1">
                <a:solidFill>
                  <a:srgbClr val="FFFF00"/>
                </a:solidFill>
                <a:latin typeface="Calibri"/>
                <a:ea typeface="Calibri"/>
                <a:cs typeface="Calibri"/>
                <a:sym typeface="Calibri"/>
              </a:rPr>
              <a:t>Nearly </a:t>
            </a:r>
            <a:r>
              <a:rPr lang="en-US" sz="2800" b="1">
                <a:solidFill>
                  <a:srgbClr val="00FFFF"/>
                </a:solidFill>
                <a:latin typeface="Calibri"/>
                <a:ea typeface="Calibri"/>
                <a:cs typeface="Calibri"/>
                <a:sym typeface="Calibri"/>
              </a:rPr>
              <a:t>270,000 </a:t>
            </a:r>
            <a:r>
              <a:rPr lang="en-US" sz="2400" b="1">
                <a:solidFill>
                  <a:srgbClr val="FFFF00"/>
                </a:solidFill>
                <a:latin typeface="Calibri"/>
                <a:ea typeface="Calibri"/>
                <a:cs typeface="Calibri"/>
                <a:sym typeface="Calibri"/>
              </a:rPr>
              <a:t>Americans die as a result of sepsis each year.</a:t>
            </a:r>
            <a:endParaRPr/>
          </a:p>
          <a:p>
            <a:pPr marL="0" marR="0" lvl="0" indent="0" algn="ctr" rtl="0">
              <a:spcBef>
                <a:spcPts val="0"/>
              </a:spcBef>
              <a:spcAft>
                <a:spcPts val="0"/>
              </a:spcAft>
              <a:buNone/>
            </a:pPr>
            <a:r>
              <a:rPr lang="en-US" sz="2400" b="1">
                <a:solidFill>
                  <a:srgbClr val="00B0F0"/>
                </a:solidFill>
                <a:latin typeface="Calibri"/>
                <a:ea typeface="Calibri"/>
                <a:cs typeface="Calibri"/>
                <a:sym typeface="Calibri"/>
              </a:rPr>
              <a:t>  </a:t>
            </a:r>
            <a:r>
              <a:rPr lang="en-US" sz="2800" b="1">
                <a:solidFill>
                  <a:srgbClr val="00FFFF"/>
                </a:solidFill>
                <a:latin typeface="Calibri"/>
                <a:ea typeface="Calibri"/>
                <a:cs typeface="Calibri"/>
                <a:sym typeface="Calibri"/>
              </a:rPr>
              <a:t>1 </a:t>
            </a:r>
            <a:r>
              <a:rPr lang="en-US" sz="2400" b="1">
                <a:solidFill>
                  <a:srgbClr val="FFFF00"/>
                </a:solidFill>
                <a:latin typeface="Calibri"/>
                <a:ea typeface="Calibri"/>
                <a:cs typeface="Calibri"/>
                <a:sym typeface="Calibri"/>
              </a:rPr>
              <a:t>in</a:t>
            </a:r>
            <a:r>
              <a:rPr lang="en-US" sz="2400" b="1">
                <a:solidFill>
                  <a:schemeClr val="lt1"/>
                </a:solidFill>
                <a:latin typeface="Calibri"/>
                <a:ea typeface="Calibri"/>
                <a:cs typeface="Calibri"/>
                <a:sym typeface="Calibri"/>
              </a:rPr>
              <a:t> </a:t>
            </a:r>
            <a:r>
              <a:rPr lang="en-US" sz="2800" b="1">
                <a:solidFill>
                  <a:srgbClr val="00FFFF"/>
                </a:solidFill>
                <a:latin typeface="Calibri"/>
                <a:ea typeface="Calibri"/>
                <a:cs typeface="Calibri"/>
                <a:sym typeface="Calibri"/>
              </a:rPr>
              <a:t>4 </a:t>
            </a:r>
            <a:r>
              <a:rPr lang="en-US" sz="2400" b="1">
                <a:solidFill>
                  <a:srgbClr val="FFFF00"/>
                </a:solidFill>
                <a:latin typeface="Calibri"/>
                <a:ea typeface="Calibri"/>
                <a:cs typeface="Calibri"/>
                <a:sym typeface="Calibri"/>
              </a:rPr>
              <a:t>patients who die in a hospital </a:t>
            </a:r>
            <a:r>
              <a:rPr lang="en-US" sz="2400" b="1">
                <a:solidFill>
                  <a:srgbClr val="00FFFF"/>
                </a:solidFill>
                <a:latin typeface="Calibri"/>
                <a:ea typeface="Calibri"/>
                <a:cs typeface="Calibri"/>
                <a:sym typeface="Calibri"/>
              </a:rPr>
              <a:t>HAVE </a:t>
            </a:r>
            <a:r>
              <a:rPr lang="en-US" sz="2400" b="1">
                <a:solidFill>
                  <a:srgbClr val="FFFF00"/>
                </a:solidFill>
                <a:latin typeface="Calibri"/>
                <a:ea typeface="Calibri"/>
                <a:cs typeface="Calibri"/>
                <a:sym typeface="Calibri"/>
              </a:rPr>
              <a:t>sepsis.</a:t>
            </a:r>
            <a:endParaRPr/>
          </a:p>
        </p:txBody>
      </p:sp>
      <p:pic>
        <p:nvPicPr>
          <p:cNvPr id="3481" name="Google Shape;3481;p380"/>
          <p:cNvPicPr preferRelativeResize="0"/>
          <p:nvPr/>
        </p:nvPicPr>
        <p:blipFill rotWithShape="1">
          <a:blip r:embed="rId3">
            <a:alphaModFix/>
          </a:blip>
          <a:srcRect/>
          <a:stretch/>
        </p:blipFill>
        <p:spPr>
          <a:xfrm>
            <a:off x="5892800" y="322580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479">
                                            <p:txEl>
                                              <p:pRg st="0" end="0"/>
                                            </p:txEl>
                                          </p:spTgt>
                                        </p:tgtEl>
                                        <p:attrNameLst>
                                          <p:attrName>style.visibility</p:attrName>
                                        </p:attrNameLst>
                                      </p:cBhvr>
                                      <p:to>
                                        <p:strVal val="visible"/>
                                      </p:to>
                                    </p:set>
                                    <p:anim calcmode="lin" valueType="num">
                                      <p:cBhvr additive="base">
                                        <p:cTn id="7" dur="500"/>
                                        <p:tgtEl>
                                          <p:spTgt spid="3479">
                                            <p:txEl>
                                              <p:pRg st="0" end="0"/>
                                            </p:txEl>
                                          </p:spTgt>
                                        </p:tgtEl>
                                        <p:attrNameLst>
                                          <p:attrName>ppt_w</p:attrName>
                                        </p:attrNameLst>
                                      </p:cBhvr>
                                      <p:tavLst>
                                        <p:tav tm="0">
                                          <p:val>
                                            <p:strVal val="0"/>
                                          </p:val>
                                        </p:tav>
                                        <p:tav tm="100000">
                                          <p:val>
                                            <p:strVal val="#ppt_w"/>
                                          </p:val>
                                        </p:tav>
                                      </p:tavLst>
                                    </p:anim>
                                    <p:anim calcmode="lin" valueType="num">
                                      <p:cBhvr additive="base">
                                        <p:cTn id="8" dur="500"/>
                                        <p:tgtEl>
                                          <p:spTgt spid="3479">
                                            <p:txEl>
                                              <p:pRg st="0" end="0"/>
                                            </p:txEl>
                                          </p:spTgt>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479">
                                            <p:txEl>
                                              <p:pRg st="1" end="1"/>
                                            </p:txEl>
                                          </p:spTgt>
                                        </p:tgtEl>
                                        <p:attrNameLst>
                                          <p:attrName>style.visibility</p:attrName>
                                        </p:attrNameLst>
                                      </p:cBhvr>
                                      <p:to>
                                        <p:strVal val="visible"/>
                                      </p:to>
                                    </p:set>
                                    <p:anim calcmode="lin" valueType="num">
                                      <p:cBhvr additive="base">
                                        <p:cTn id="13" dur="500"/>
                                        <p:tgtEl>
                                          <p:spTgt spid="3479">
                                            <p:txEl>
                                              <p:pRg st="1" end="1"/>
                                            </p:txEl>
                                          </p:spTgt>
                                        </p:tgtEl>
                                        <p:attrNameLst>
                                          <p:attrName>ppt_w</p:attrName>
                                        </p:attrNameLst>
                                      </p:cBhvr>
                                      <p:tavLst>
                                        <p:tav tm="0">
                                          <p:val>
                                            <p:strVal val="0"/>
                                          </p:val>
                                        </p:tav>
                                        <p:tav tm="100000">
                                          <p:val>
                                            <p:strVal val="#ppt_w"/>
                                          </p:val>
                                        </p:tav>
                                      </p:tavLst>
                                    </p:anim>
                                    <p:anim calcmode="lin" valueType="num">
                                      <p:cBhvr additive="base">
                                        <p:cTn id="14" dur="500"/>
                                        <p:tgtEl>
                                          <p:spTgt spid="3479">
                                            <p:txEl>
                                              <p:pRg st="1" end="1"/>
                                            </p:txEl>
                                          </p:spTgt>
                                        </p:tgtEl>
                                        <p:attrNameLst>
                                          <p:attrName>ppt_h</p:attrName>
                                        </p:attrNameLst>
                                      </p:cBhvr>
                                      <p:tavLst>
                                        <p:tav tm="0">
                                          <p:val>
                                            <p:str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479">
                                            <p:txEl>
                                              <p:pRg st="2" end="2"/>
                                            </p:txEl>
                                          </p:spTgt>
                                        </p:tgtEl>
                                        <p:attrNameLst>
                                          <p:attrName>style.visibility</p:attrName>
                                        </p:attrNameLst>
                                      </p:cBhvr>
                                      <p:to>
                                        <p:strVal val="visible"/>
                                      </p:to>
                                    </p:set>
                                    <p:anim calcmode="lin" valueType="num">
                                      <p:cBhvr additive="base">
                                        <p:cTn id="19" dur="500"/>
                                        <p:tgtEl>
                                          <p:spTgt spid="3479">
                                            <p:txEl>
                                              <p:pRg st="2" end="2"/>
                                            </p:txEl>
                                          </p:spTgt>
                                        </p:tgtEl>
                                        <p:attrNameLst>
                                          <p:attrName>ppt_w</p:attrName>
                                        </p:attrNameLst>
                                      </p:cBhvr>
                                      <p:tavLst>
                                        <p:tav tm="0">
                                          <p:val>
                                            <p:strVal val="0"/>
                                          </p:val>
                                        </p:tav>
                                        <p:tav tm="100000">
                                          <p:val>
                                            <p:strVal val="#ppt_w"/>
                                          </p:val>
                                        </p:tav>
                                      </p:tavLst>
                                    </p:anim>
                                    <p:anim calcmode="lin" valueType="num">
                                      <p:cBhvr additive="base">
                                        <p:cTn id="20" dur="500"/>
                                        <p:tgtEl>
                                          <p:spTgt spid="3479">
                                            <p:txEl>
                                              <p:pRg st="2" end="2"/>
                                            </p:txEl>
                                          </p:spTgt>
                                        </p:tgtEl>
                                        <p:attrNameLst>
                                          <p:attrName>ppt_h</p:attrName>
                                        </p:attrNameLst>
                                      </p:cBhvr>
                                      <p:tavLst>
                                        <p:tav tm="0">
                                          <p:val>
                                            <p:str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479">
                                            <p:txEl>
                                              <p:pRg st="3" end="3"/>
                                            </p:txEl>
                                          </p:spTgt>
                                        </p:tgtEl>
                                        <p:attrNameLst>
                                          <p:attrName>style.visibility</p:attrName>
                                        </p:attrNameLst>
                                      </p:cBhvr>
                                      <p:to>
                                        <p:strVal val="visible"/>
                                      </p:to>
                                    </p:set>
                                    <p:anim calcmode="lin" valueType="num">
                                      <p:cBhvr additive="base">
                                        <p:cTn id="25" dur="500"/>
                                        <p:tgtEl>
                                          <p:spTgt spid="3479">
                                            <p:txEl>
                                              <p:pRg st="3" end="3"/>
                                            </p:txEl>
                                          </p:spTgt>
                                        </p:tgtEl>
                                        <p:attrNameLst>
                                          <p:attrName>ppt_w</p:attrName>
                                        </p:attrNameLst>
                                      </p:cBhvr>
                                      <p:tavLst>
                                        <p:tav tm="0">
                                          <p:val>
                                            <p:strVal val="0"/>
                                          </p:val>
                                        </p:tav>
                                        <p:tav tm="100000">
                                          <p:val>
                                            <p:strVal val="#ppt_w"/>
                                          </p:val>
                                        </p:tav>
                                      </p:tavLst>
                                    </p:anim>
                                    <p:anim calcmode="lin" valueType="num">
                                      <p:cBhvr additive="base">
                                        <p:cTn id="26" dur="500"/>
                                        <p:tgtEl>
                                          <p:spTgt spid="3479">
                                            <p:txEl>
                                              <p:pRg st="3" end="3"/>
                                            </p:txEl>
                                          </p:spTgt>
                                        </p:tgtEl>
                                        <p:attrNameLst>
                                          <p:attrName>ppt_h</p:attrName>
                                        </p:attrNameLst>
                                      </p:cBhvr>
                                      <p:tavLst>
                                        <p:tav tm="0">
                                          <p:val>
                                            <p:str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3479">
                                            <p:txEl>
                                              <p:pRg st="4" end="4"/>
                                            </p:txEl>
                                          </p:spTgt>
                                        </p:tgtEl>
                                        <p:attrNameLst>
                                          <p:attrName>style.visibility</p:attrName>
                                        </p:attrNameLst>
                                      </p:cBhvr>
                                      <p:to>
                                        <p:strVal val="visible"/>
                                      </p:to>
                                    </p:set>
                                    <p:anim calcmode="lin" valueType="num">
                                      <p:cBhvr additive="base">
                                        <p:cTn id="31" dur="500"/>
                                        <p:tgtEl>
                                          <p:spTgt spid="3479">
                                            <p:txEl>
                                              <p:pRg st="4" end="4"/>
                                            </p:txEl>
                                          </p:spTgt>
                                        </p:tgtEl>
                                        <p:attrNameLst>
                                          <p:attrName>ppt_w</p:attrName>
                                        </p:attrNameLst>
                                      </p:cBhvr>
                                      <p:tavLst>
                                        <p:tav tm="0">
                                          <p:val>
                                            <p:strVal val="0"/>
                                          </p:val>
                                        </p:tav>
                                        <p:tav tm="100000">
                                          <p:val>
                                            <p:strVal val="#ppt_w"/>
                                          </p:val>
                                        </p:tav>
                                      </p:tavLst>
                                    </p:anim>
                                    <p:anim calcmode="lin" valueType="num">
                                      <p:cBhvr additive="base">
                                        <p:cTn id="32" dur="500"/>
                                        <p:tgtEl>
                                          <p:spTgt spid="3479">
                                            <p:txEl>
                                              <p:pRg st="4" end="4"/>
                                            </p:txEl>
                                          </p:spTgt>
                                        </p:tgtEl>
                                        <p:attrNameLst>
                                          <p:attrName>ppt_h</p:attrName>
                                        </p:attrNameLst>
                                      </p:cBhvr>
                                      <p:tavLst>
                                        <p:tav tm="0">
                                          <p:val>
                                            <p:str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3479">
                                            <p:txEl>
                                              <p:pRg st="5" end="5"/>
                                            </p:txEl>
                                          </p:spTgt>
                                        </p:tgtEl>
                                        <p:attrNameLst>
                                          <p:attrName>style.visibility</p:attrName>
                                        </p:attrNameLst>
                                      </p:cBhvr>
                                      <p:to>
                                        <p:strVal val="visible"/>
                                      </p:to>
                                    </p:set>
                                    <p:anim calcmode="lin" valueType="num">
                                      <p:cBhvr additive="base">
                                        <p:cTn id="37" dur="500"/>
                                        <p:tgtEl>
                                          <p:spTgt spid="3479">
                                            <p:txEl>
                                              <p:pRg st="5" end="5"/>
                                            </p:txEl>
                                          </p:spTgt>
                                        </p:tgtEl>
                                        <p:attrNameLst>
                                          <p:attrName>ppt_w</p:attrName>
                                        </p:attrNameLst>
                                      </p:cBhvr>
                                      <p:tavLst>
                                        <p:tav tm="0">
                                          <p:val>
                                            <p:strVal val="0"/>
                                          </p:val>
                                        </p:tav>
                                        <p:tav tm="100000">
                                          <p:val>
                                            <p:strVal val="#ppt_w"/>
                                          </p:val>
                                        </p:tav>
                                      </p:tavLst>
                                    </p:anim>
                                    <p:anim calcmode="lin" valueType="num">
                                      <p:cBhvr additive="base">
                                        <p:cTn id="38" dur="500"/>
                                        <p:tgtEl>
                                          <p:spTgt spid="3479">
                                            <p:txEl>
                                              <p:pRg st="5" end="5"/>
                                            </p:txEl>
                                          </p:spTgt>
                                        </p:tgtEl>
                                        <p:attrNameLst>
                                          <p:attrName>ppt_h</p:attrName>
                                        </p:attrNameLst>
                                      </p:cBhvr>
                                      <p:tavLst>
                                        <p:tav tm="0">
                                          <p:val>
                                            <p:str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3479">
                                            <p:txEl>
                                              <p:pRg st="6" end="6"/>
                                            </p:txEl>
                                          </p:spTgt>
                                        </p:tgtEl>
                                        <p:attrNameLst>
                                          <p:attrName>style.visibility</p:attrName>
                                        </p:attrNameLst>
                                      </p:cBhvr>
                                      <p:to>
                                        <p:strVal val="visible"/>
                                      </p:to>
                                    </p:set>
                                    <p:anim calcmode="lin" valueType="num">
                                      <p:cBhvr additive="base">
                                        <p:cTn id="43" dur="500"/>
                                        <p:tgtEl>
                                          <p:spTgt spid="3479">
                                            <p:txEl>
                                              <p:pRg st="6" end="6"/>
                                            </p:txEl>
                                          </p:spTgt>
                                        </p:tgtEl>
                                        <p:attrNameLst>
                                          <p:attrName>ppt_w</p:attrName>
                                        </p:attrNameLst>
                                      </p:cBhvr>
                                      <p:tavLst>
                                        <p:tav tm="0">
                                          <p:val>
                                            <p:strVal val="0"/>
                                          </p:val>
                                        </p:tav>
                                        <p:tav tm="100000">
                                          <p:val>
                                            <p:strVal val="#ppt_w"/>
                                          </p:val>
                                        </p:tav>
                                      </p:tavLst>
                                    </p:anim>
                                    <p:anim calcmode="lin" valueType="num">
                                      <p:cBhvr additive="base">
                                        <p:cTn id="44" dur="500"/>
                                        <p:tgtEl>
                                          <p:spTgt spid="3479">
                                            <p:txEl>
                                              <p:pRg st="6" end="6"/>
                                            </p:txEl>
                                          </p:spTgt>
                                        </p:tgtEl>
                                        <p:attrNameLst>
                                          <p:attrName>ppt_h</p:attrName>
                                        </p:attrNameLst>
                                      </p:cBhvr>
                                      <p:tavLst>
                                        <p:tav tm="0">
                                          <p:val>
                                            <p:str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nodeType="clickEffect">
                                  <p:stCondLst>
                                    <p:cond delay="0"/>
                                  </p:stCondLst>
                                  <p:childTnLst>
                                    <p:set>
                                      <p:cBhvr>
                                        <p:cTn id="48" dur="1" fill="hold">
                                          <p:stCondLst>
                                            <p:cond delay="0"/>
                                          </p:stCondLst>
                                        </p:cTn>
                                        <p:tgtEl>
                                          <p:spTgt spid="3479">
                                            <p:txEl>
                                              <p:pRg st="7" end="7"/>
                                            </p:txEl>
                                          </p:spTgt>
                                        </p:tgtEl>
                                        <p:attrNameLst>
                                          <p:attrName>style.visibility</p:attrName>
                                        </p:attrNameLst>
                                      </p:cBhvr>
                                      <p:to>
                                        <p:strVal val="visible"/>
                                      </p:to>
                                    </p:set>
                                    <p:anim calcmode="lin" valueType="num">
                                      <p:cBhvr additive="base">
                                        <p:cTn id="49" dur="500"/>
                                        <p:tgtEl>
                                          <p:spTgt spid="3479">
                                            <p:txEl>
                                              <p:pRg st="7" end="7"/>
                                            </p:txEl>
                                          </p:spTgt>
                                        </p:tgtEl>
                                        <p:attrNameLst>
                                          <p:attrName>ppt_w</p:attrName>
                                        </p:attrNameLst>
                                      </p:cBhvr>
                                      <p:tavLst>
                                        <p:tav tm="0">
                                          <p:val>
                                            <p:strVal val="0"/>
                                          </p:val>
                                        </p:tav>
                                        <p:tav tm="100000">
                                          <p:val>
                                            <p:strVal val="#ppt_w"/>
                                          </p:val>
                                        </p:tav>
                                      </p:tavLst>
                                    </p:anim>
                                    <p:anim calcmode="lin" valueType="num">
                                      <p:cBhvr additive="base">
                                        <p:cTn id="50" dur="500"/>
                                        <p:tgtEl>
                                          <p:spTgt spid="3479">
                                            <p:txEl>
                                              <p:pRg st="7" end="7"/>
                                            </p:txEl>
                                          </p:spTgt>
                                        </p:tgtEl>
                                        <p:attrNameLst>
                                          <p:attrName>ppt_h</p:attrName>
                                        </p:attrNameLst>
                                      </p:cBhvr>
                                      <p:tavLst>
                                        <p:tav tm="0">
                                          <p:val>
                                            <p:str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nodeType="clickEffect">
                                  <p:stCondLst>
                                    <p:cond delay="0"/>
                                  </p:stCondLst>
                                  <p:childTnLst>
                                    <p:set>
                                      <p:cBhvr>
                                        <p:cTn id="54" dur="1" fill="hold">
                                          <p:stCondLst>
                                            <p:cond delay="0"/>
                                          </p:stCondLst>
                                        </p:cTn>
                                        <p:tgtEl>
                                          <p:spTgt spid="3479">
                                            <p:txEl>
                                              <p:pRg st="8" end="8"/>
                                            </p:txEl>
                                          </p:spTgt>
                                        </p:tgtEl>
                                        <p:attrNameLst>
                                          <p:attrName>style.visibility</p:attrName>
                                        </p:attrNameLst>
                                      </p:cBhvr>
                                      <p:to>
                                        <p:strVal val="visible"/>
                                      </p:to>
                                    </p:set>
                                    <p:anim calcmode="lin" valueType="num">
                                      <p:cBhvr additive="base">
                                        <p:cTn id="55" dur="500"/>
                                        <p:tgtEl>
                                          <p:spTgt spid="3479">
                                            <p:txEl>
                                              <p:pRg st="8" end="8"/>
                                            </p:txEl>
                                          </p:spTgt>
                                        </p:tgtEl>
                                        <p:attrNameLst>
                                          <p:attrName>ppt_w</p:attrName>
                                        </p:attrNameLst>
                                      </p:cBhvr>
                                      <p:tavLst>
                                        <p:tav tm="0">
                                          <p:val>
                                            <p:strVal val="0"/>
                                          </p:val>
                                        </p:tav>
                                        <p:tav tm="100000">
                                          <p:val>
                                            <p:strVal val="#ppt_w"/>
                                          </p:val>
                                        </p:tav>
                                      </p:tavLst>
                                    </p:anim>
                                    <p:anim calcmode="lin" valueType="num">
                                      <p:cBhvr additive="base">
                                        <p:cTn id="56" dur="500"/>
                                        <p:tgtEl>
                                          <p:spTgt spid="3479">
                                            <p:txEl>
                                              <p:pRg st="8" end="8"/>
                                            </p:txEl>
                                          </p:spTgt>
                                        </p:tgtEl>
                                        <p:attrNameLst>
                                          <p:attrName>ppt_h</p:attrName>
                                        </p:attrNameLst>
                                      </p:cBhvr>
                                      <p:tavLst>
                                        <p:tav tm="0">
                                          <p:val>
                                            <p:str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480">
                                            <p:txEl>
                                              <p:pRg st="0" end="0"/>
                                            </p:txEl>
                                          </p:spTgt>
                                        </p:tgtEl>
                                        <p:attrNameLst>
                                          <p:attrName>style.visibility</p:attrName>
                                        </p:attrNameLst>
                                      </p:cBhvr>
                                      <p:to>
                                        <p:strVal val="visible"/>
                                      </p:to>
                                    </p:set>
                                    <p:animEffect transition="in" filter="fade">
                                      <p:cBhvr>
                                        <p:cTn id="61" dur="1000"/>
                                        <p:tgtEl>
                                          <p:spTgt spid="3480">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480">
                                            <p:txEl>
                                              <p:pRg st="1" end="1"/>
                                            </p:txEl>
                                          </p:spTgt>
                                        </p:tgtEl>
                                        <p:attrNameLst>
                                          <p:attrName>style.visibility</p:attrName>
                                        </p:attrNameLst>
                                      </p:cBhvr>
                                      <p:to>
                                        <p:strVal val="visible"/>
                                      </p:to>
                                    </p:set>
                                    <p:animEffect transition="in" filter="fade">
                                      <p:cBhvr>
                                        <p:cTn id="66" dur="1000"/>
                                        <p:tgtEl>
                                          <p:spTgt spid="3480">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480">
                                            <p:txEl>
                                              <p:pRg st="2" end="2"/>
                                            </p:txEl>
                                          </p:spTgt>
                                        </p:tgtEl>
                                        <p:attrNameLst>
                                          <p:attrName>style.visibility</p:attrName>
                                        </p:attrNameLst>
                                      </p:cBhvr>
                                      <p:to>
                                        <p:strVal val="visible"/>
                                      </p:to>
                                    </p:set>
                                    <p:animEffect transition="in" filter="fade">
                                      <p:cBhvr>
                                        <p:cTn id="71" dur="1000"/>
                                        <p:tgtEl>
                                          <p:spTgt spid="3480">
                                            <p:txEl>
                                              <p:pRg st="2" end="2"/>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481"/>
                                        </p:tgtEl>
                                        <p:attrNameLst>
                                          <p:attrName>style.visibility</p:attrName>
                                        </p:attrNameLst>
                                      </p:cBhvr>
                                      <p:to>
                                        <p:strVal val="visible"/>
                                      </p:to>
                                    </p:set>
                                    <p:animEffect transition="in" filter="fade">
                                      <p:cBhvr>
                                        <p:cTn id="76" dur="5000"/>
                                        <p:tgtEl>
                                          <p:spTgt spid="3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16200038" scaled="0"/>
        </a:gradFill>
        <a:effectLst/>
      </p:bgPr>
    </p:bg>
    <p:spTree>
      <p:nvGrpSpPr>
        <p:cNvPr id="1" name="Shape 3486"/>
        <p:cNvGrpSpPr/>
        <p:nvPr/>
      </p:nvGrpSpPr>
      <p:grpSpPr>
        <a:xfrm>
          <a:off x="0" y="0"/>
          <a:ext cx="0" cy="0"/>
          <a:chOff x="0" y="0"/>
          <a:chExt cx="0" cy="0"/>
        </a:xfrm>
      </p:grpSpPr>
      <p:sp>
        <p:nvSpPr>
          <p:cNvPr id="3487" name="Google Shape;3487;p381"/>
          <p:cNvSpPr/>
          <p:nvPr/>
        </p:nvSpPr>
        <p:spPr>
          <a:xfrm>
            <a:off x="1523902" y="1140076"/>
            <a:ext cx="8682000" cy="5193600"/>
          </a:xfrm>
          <a:prstGeom prst="ellipse">
            <a:avLst/>
          </a:prstGeom>
          <a:solidFill>
            <a:srgbClr val="FFD047"/>
          </a:soli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400"/>
              </a:buClr>
              <a:buSzPts val="4400"/>
              <a:buFont typeface="Arial Rounded"/>
              <a:buNone/>
            </a:pPr>
            <a:r>
              <a:rPr lang="en-US" sz="4400" b="1" i="0" u="none" strike="noStrike" cap="none">
                <a:solidFill>
                  <a:srgbClr val="006400"/>
                </a:solidFill>
                <a:latin typeface="Arial Rounded"/>
                <a:ea typeface="Arial Rounded"/>
                <a:cs typeface="Arial Rounded"/>
                <a:sym typeface="Arial Rounded"/>
              </a:rPr>
              <a:t>Infection </a:t>
            </a:r>
            <a:r>
              <a:rPr lang="en-US" sz="4000" b="1" i="0" u="none" strike="noStrike" cap="none">
                <a:solidFill>
                  <a:srgbClr val="006400"/>
                </a:solidFill>
                <a:latin typeface="Arial Rounded"/>
                <a:ea typeface="Arial Rounded"/>
                <a:cs typeface="Arial Rounded"/>
                <a:sym typeface="Arial Rounded"/>
              </a:rPr>
              <a:t> </a:t>
            </a:r>
            <a:endParaRPr/>
          </a:p>
          <a:p>
            <a:pPr marL="0" marR="0" lvl="0" indent="0" algn="l" rtl="0">
              <a:lnSpc>
                <a:spcPct val="100000"/>
              </a:lnSpc>
              <a:spcBef>
                <a:spcPts val="0"/>
              </a:spcBef>
              <a:spcAft>
                <a:spcPts val="0"/>
              </a:spcAft>
              <a:buClr>
                <a:schemeClr val="lt1"/>
              </a:buClr>
              <a:buSzPts val="4000"/>
              <a:buFont typeface="Twentieth Century"/>
              <a:buNone/>
            </a:pPr>
            <a:endParaRPr sz="4000" b="1" i="0" u="none" strike="noStrike" cap="none">
              <a:solidFill>
                <a:srgbClr val="F49C00"/>
              </a:solidFill>
              <a:latin typeface="Arial Rounded"/>
              <a:ea typeface="Arial Rounded"/>
              <a:cs typeface="Arial Rounded"/>
              <a:sym typeface="Arial Rounded"/>
            </a:endParaRPr>
          </a:p>
          <a:p>
            <a:pPr marL="0" marR="0" lvl="0" indent="0" algn="l" rtl="0">
              <a:lnSpc>
                <a:spcPct val="100000"/>
              </a:lnSpc>
              <a:spcBef>
                <a:spcPts val="0"/>
              </a:spcBef>
              <a:spcAft>
                <a:spcPts val="0"/>
              </a:spcAft>
              <a:buClr>
                <a:srgbClr val="F49C00"/>
              </a:buClr>
              <a:buSzPts val="4000"/>
              <a:buFont typeface="Arial Rounded"/>
              <a:buNone/>
            </a:pPr>
            <a:r>
              <a:rPr lang="en-US" sz="4000" b="1" i="0" u="none" strike="noStrike" cap="none">
                <a:solidFill>
                  <a:srgbClr val="F49C00"/>
                </a:solidFill>
                <a:latin typeface="Arial Rounded"/>
                <a:ea typeface="Arial Rounded"/>
                <a:cs typeface="Arial Rounded"/>
                <a:sym typeface="Arial Rounded"/>
              </a:rPr>
              <a:t> </a:t>
            </a:r>
            <a:r>
              <a:rPr lang="en-US" sz="6600" b="1" i="0" u="none" strike="noStrike" cap="none">
                <a:solidFill>
                  <a:srgbClr val="F49C00"/>
                </a:solidFill>
                <a:latin typeface="Arial Rounded"/>
                <a:ea typeface="Arial Rounded"/>
                <a:cs typeface="Arial Rounded"/>
                <a:sym typeface="Arial Rounded"/>
              </a:rPr>
              <a:t>                </a:t>
            </a:r>
            <a:endParaRPr/>
          </a:p>
          <a:p>
            <a:pPr marL="0" marR="0" lvl="0" indent="0" algn="l" rtl="0">
              <a:lnSpc>
                <a:spcPct val="100000"/>
              </a:lnSpc>
              <a:spcBef>
                <a:spcPts val="0"/>
              </a:spcBef>
              <a:spcAft>
                <a:spcPts val="0"/>
              </a:spcAft>
              <a:buClr>
                <a:schemeClr val="lt1"/>
              </a:buClr>
              <a:buSzPts val="6000"/>
              <a:buFont typeface="Twentieth Century"/>
              <a:buNone/>
            </a:pPr>
            <a:endParaRPr sz="6000" b="1" i="0" u="none" strike="noStrike" cap="none">
              <a:solidFill>
                <a:srgbClr val="FF0000"/>
              </a:solidFill>
              <a:latin typeface="Arial Rounded"/>
              <a:ea typeface="Arial Rounded"/>
              <a:cs typeface="Arial Rounded"/>
              <a:sym typeface="Arial Rounded"/>
            </a:endParaRPr>
          </a:p>
          <a:p>
            <a:pPr marL="0" marR="0" lvl="0" indent="0" algn="l" rtl="0">
              <a:lnSpc>
                <a:spcPct val="100000"/>
              </a:lnSpc>
              <a:spcBef>
                <a:spcPts val="0"/>
              </a:spcBef>
              <a:spcAft>
                <a:spcPts val="0"/>
              </a:spcAft>
              <a:buClr>
                <a:schemeClr val="lt1"/>
              </a:buClr>
              <a:buSzPts val="2400"/>
              <a:buFont typeface="Twentieth Century"/>
              <a:buNone/>
            </a:pPr>
            <a:endParaRPr sz="2400" b="1" i="0" u="none" strike="noStrike" cap="none">
              <a:solidFill>
                <a:srgbClr val="FF0000"/>
              </a:solidFill>
              <a:latin typeface="Arial Rounded"/>
              <a:ea typeface="Arial Rounded"/>
              <a:cs typeface="Arial Rounded"/>
              <a:sym typeface="Arial Rounded"/>
            </a:endParaRPr>
          </a:p>
        </p:txBody>
      </p:sp>
      <p:sp>
        <p:nvSpPr>
          <p:cNvPr id="3488" name="Google Shape;3488;p381"/>
          <p:cNvSpPr/>
          <p:nvPr/>
        </p:nvSpPr>
        <p:spPr>
          <a:xfrm>
            <a:off x="5111791" y="1984020"/>
            <a:ext cx="4801800" cy="3505500"/>
          </a:xfrm>
          <a:prstGeom prst="ellipse">
            <a:avLst/>
          </a:prstGeom>
          <a:solidFill>
            <a:srgbClr val="0000FF"/>
          </a:soli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49C00"/>
              </a:buClr>
              <a:buSzPts val="4000"/>
              <a:buFont typeface="Arial Rounded"/>
              <a:buNone/>
            </a:pPr>
            <a:r>
              <a:rPr lang="en-US" sz="4000" b="1" i="0" u="none" strike="noStrike" cap="none">
                <a:solidFill>
                  <a:srgbClr val="F49C00"/>
                </a:solidFill>
                <a:latin typeface="Arial Rounded"/>
                <a:ea typeface="Arial Rounded"/>
                <a:cs typeface="Arial Rounded"/>
                <a:sym typeface="Arial Rounded"/>
              </a:rPr>
              <a:t>Sepsis </a:t>
            </a:r>
            <a:r>
              <a:rPr lang="en-US" sz="6600" b="1" i="0" u="none" strike="noStrike" cap="none">
                <a:solidFill>
                  <a:srgbClr val="F49C00"/>
                </a:solidFill>
                <a:latin typeface="Arial Rounded"/>
                <a:ea typeface="Arial Rounded"/>
                <a:cs typeface="Arial Rounded"/>
                <a:sym typeface="Arial Rounded"/>
              </a:rPr>
              <a:t>                 </a:t>
            </a:r>
            <a:endParaRPr/>
          </a:p>
          <a:p>
            <a:pPr marL="0" marR="0" lvl="0" indent="0" algn="l" rtl="0">
              <a:lnSpc>
                <a:spcPct val="100000"/>
              </a:lnSpc>
              <a:spcBef>
                <a:spcPts val="0"/>
              </a:spcBef>
              <a:spcAft>
                <a:spcPts val="0"/>
              </a:spcAft>
              <a:buClr>
                <a:schemeClr val="lt1"/>
              </a:buClr>
              <a:buSzPts val="6600"/>
              <a:buFont typeface="Twentieth Century"/>
              <a:buNone/>
            </a:pPr>
            <a:endParaRPr sz="6600" b="1" i="0" u="none" strike="noStrike" cap="none">
              <a:solidFill>
                <a:srgbClr val="FF0000"/>
              </a:solidFill>
              <a:latin typeface="Arial Rounded"/>
              <a:ea typeface="Arial Rounded"/>
              <a:cs typeface="Arial Rounded"/>
              <a:sym typeface="Arial Rounded"/>
            </a:endParaRPr>
          </a:p>
          <a:p>
            <a:pPr marL="0" marR="0" lvl="0" indent="0" algn="l" rtl="0">
              <a:lnSpc>
                <a:spcPct val="100000"/>
              </a:lnSpc>
              <a:spcBef>
                <a:spcPts val="0"/>
              </a:spcBef>
              <a:spcAft>
                <a:spcPts val="0"/>
              </a:spcAft>
              <a:buClr>
                <a:schemeClr val="lt1"/>
              </a:buClr>
              <a:buSzPts val="2400"/>
              <a:buFont typeface="Twentieth Century"/>
              <a:buNone/>
            </a:pPr>
            <a:endParaRPr sz="2400" b="1" i="0" u="none" strike="noStrike" cap="none">
              <a:solidFill>
                <a:srgbClr val="FF0000"/>
              </a:solidFill>
              <a:latin typeface="Arial Rounded"/>
              <a:ea typeface="Arial Rounded"/>
              <a:cs typeface="Arial Rounded"/>
              <a:sym typeface="Arial Rounded"/>
            </a:endParaRPr>
          </a:p>
        </p:txBody>
      </p:sp>
      <p:sp>
        <p:nvSpPr>
          <p:cNvPr id="3489" name="Google Shape;3489;p381"/>
          <p:cNvSpPr/>
          <p:nvPr/>
        </p:nvSpPr>
        <p:spPr>
          <a:xfrm>
            <a:off x="7644953" y="2789869"/>
            <a:ext cx="2153700" cy="2034000"/>
          </a:xfrm>
          <a:prstGeom prst="ellipse">
            <a:avLst/>
          </a:prstGeom>
          <a:solidFill>
            <a:srgbClr val="FF0000"/>
          </a:soli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2000"/>
              <a:buFont typeface="Arial Rounded"/>
              <a:buNone/>
            </a:pPr>
            <a:r>
              <a:rPr lang="en-US" sz="2000" b="1" i="0" u="none" strike="noStrike" cap="none">
                <a:solidFill>
                  <a:srgbClr val="FFFF00"/>
                </a:solidFill>
                <a:latin typeface="Arial Rounded"/>
                <a:ea typeface="Arial Rounded"/>
                <a:cs typeface="Arial Rounded"/>
                <a:sym typeface="Arial Rounded"/>
              </a:rPr>
              <a:t>Septic  </a:t>
            </a:r>
            <a:endParaRPr/>
          </a:p>
          <a:p>
            <a:pPr marL="0" marR="0" lvl="0" indent="0" algn="ctr" rtl="0">
              <a:lnSpc>
                <a:spcPct val="100000"/>
              </a:lnSpc>
              <a:spcBef>
                <a:spcPts val="0"/>
              </a:spcBef>
              <a:spcAft>
                <a:spcPts val="0"/>
              </a:spcAft>
              <a:buClr>
                <a:srgbClr val="FFFF00"/>
              </a:buClr>
              <a:buSzPts val="2000"/>
              <a:buFont typeface="Arial Rounded"/>
              <a:buNone/>
            </a:pPr>
            <a:r>
              <a:rPr lang="en-US" sz="2000" b="1" i="0" u="none" strike="noStrike" cap="none">
                <a:solidFill>
                  <a:srgbClr val="FFFF00"/>
                </a:solidFill>
                <a:latin typeface="Arial Rounded"/>
                <a:ea typeface="Arial Rounded"/>
                <a:cs typeface="Arial Rounded"/>
                <a:sym typeface="Arial Rounded"/>
              </a:rPr>
              <a:t>Shock</a:t>
            </a:r>
            <a:endParaRPr/>
          </a:p>
          <a:p>
            <a:pPr marL="0" marR="0" lvl="0" indent="0" algn="ctr" rtl="0">
              <a:lnSpc>
                <a:spcPct val="100000"/>
              </a:lnSpc>
              <a:spcBef>
                <a:spcPts val="0"/>
              </a:spcBef>
              <a:spcAft>
                <a:spcPts val="0"/>
              </a:spcAft>
              <a:buClr>
                <a:schemeClr val="lt1"/>
              </a:buClr>
              <a:buSzPts val="4800"/>
              <a:buFont typeface="Twentieth Century"/>
              <a:buNone/>
            </a:pPr>
            <a:endParaRPr sz="4800" b="1" i="0" u="none" strike="noStrike" cap="none">
              <a:solidFill>
                <a:srgbClr val="FF0000"/>
              </a:solidFill>
              <a:latin typeface="Arial Rounded"/>
              <a:ea typeface="Arial Rounded"/>
              <a:cs typeface="Arial Rounded"/>
              <a:sym typeface="Arial Rounded"/>
            </a:endParaRPr>
          </a:p>
        </p:txBody>
      </p:sp>
      <p:sp>
        <p:nvSpPr>
          <p:cNvPr id="3490" name="Google Shape;3490;p381"/>
          <p:cNvSpPr txBox="1"/>
          <p:nvPr/>
        </p:nvSpPr>
        <p:spPr>
          <a:xfrm>
            <a:off x="5712115" y="3638169"/>
            <a:ext cx="2041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49C00"/>
              </a:buClr>
              <a:buSzPts val="2000"/>
              <a:buFont typeface="Twentieth Century"/>
              <a:buNone/>
            </a:pPr>
            <a:r>
              <a:rPr lang="en-US" sz="2000" b="1" i="0" u="none" strike="noStrike" cap="none">
                <a:solidFill>
                  <a:srgbClr val="F49C00"/>
                </a:solidFill>
                <a:latin typeface="Twentieth Century"/>
                <a:ea typeface="Twentieth Century"/>
                <a:cs typeface="Twentieth Century"/>
                <a:sym typeface="Twentieth Century"/>
              </a:rPr>
              <a:t>Mortality </a:t>
            </a:r>
            <a:r>
              <a:rPr lang="en-US" sz="2000" b="1" i="0" u="sng" strike="noStrike" cap="none">
                <a:solidFill>
                  <a:srgbClr val="F49C00"/>
                </a:solidFill>
                <a:latin typeface="Twentieth Century"/>
                <a:ea typeface="Twentieth Century"/>
                <a:cs typeface="Twentieth Century"/>
                <a:sym typeface="Twentieth Century"/>
              </a:rPr>
              <a:t>&gt;</a:t>
            </a:r>
            <a:r>
              <a:rPr lang="en-US" sz="2000" b="1" i="0" u="none" strike="noStrike" cap="none">
                <a:solidFill>
                  <a:srgbClr val="F49C00"/>
                </a:solidFill>
                <a:latin typeface="Twentieth Century"/>
                <a:ea typeface="Twentieth Century"/>
                <a:cs typeface="Twentieth Century"/>
                <a:sym typeface="Twentieth Century"/>
              </a:rPr>
              <a:t> 10%</a:t>
            </a:r>
            <a:endParaRPr/>
          </a:p>
        </p:txBody>
      </p:sp>
      <p:sp>
        <p:nvSpPr>
          <p:cNvPr id="3491" name="Google Shape;3491;p381"/>
          <p:cNvSpPr txBox="1"/>
          <p:nvPr/>
        </p:nvSpPr>
        <p:spPr>
          <a:xfrm>
            <a:off x="7861832" y="3829624"/>
            <a:ext cx="1814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Twentieth Century"/>
              <a:buNone/>
            </a:pPr>
            <a:r>
              <a:rPr lang="en-US" sz="1800" b="1" i="0" u="none" strike="noStrike" cap="none">
                <a:solidFill>
                  <a:srgbClr val="FFFF00"/>
                </a:solidFill>
                <a:latin typeface="Twentieth Century"/>
                <a:ea typeface="Twentieth Century"/>
                <a:cs typeface="Twentieth Century"/>
                <a:sym typeface="Twentieth Century"/>
              </a:rPr>
              <a:t>Mortality </a:t>
            </a:r>
            <a:r>
              <a:rPr lang="en-US" sz="1800" b="1" i="0" u="sng" strike="noStrike" cap="none">
                <a:solidFill>
                  <a:srgbClr val="FFFF00"/>
                </a:solidFill>
                <a:latin typeface="Twentieth Century"/>
                <a:ea typeface="Twentieth Century"/>
                <a:cs typeface="Twentieth Century"/>
                <a:sym typeface="Twentieth Century"/>
              </a:rPr>
              <a:t>&gt;</a:t>
            </a:r>
            <a:r>
              <a:rPr lang="en-US" sz="1800" b="1" i="0" u="none" strike="noStrike" cap="none">
                <a:solidFill>
                  <a:srgbClr val="FFFF00"/>
                </a:solidFill>
                <a:latin typeface="Twentieth Century"/>
                <a:ea typeface="Twentieth Century"/>
                <a:cs typeface="Twentieth Century"/>
                <a:sym typeface="Twentieth Century"/>
              </a:rPr>
              <a:t> 40%</a:t>
            </a:r>
            <a:endParaRPr/>
          </a:p>
        </p:txBody>
      </p:sp>
      <p:pic>
        <p:nvPicPr>
          <p:cNvPr id="3492" name="Google Shape;3492;p381"/>
          <p:cNvPicPr preferRelativeResize="0"/>
          <p:nvPr/>
        </p:nvPicPr>
        <p:blipFill rotWithShape="1">
          <a:blip r:embed="rId3">
            <a:alphaModFix/>
          </a:blip>
          <a:srcRect/>
          <a:stretch/>
        </p:blipFill>
        <p:spPr>
          <a:xfrm rot="-5400000">
            <a:off x="4054749" y="2925185"/>
            <a:ext cx="1092234" cy="1066111"/>
          </a:xfrm>
          <a:prstGeom prst="rect">
            <a:avLst/>
          </a:prstGeom>
          <a:noFill/>
          <a:ln>
            <a:noFill/>
          </a:ln>
        </p:spPr>
      </p:pic>
      <p:pic>
        <p:nvPicPr>
          <p:cNvPr id="3493" name="Google Shape;3493;p381"/>
          <p:cNvPicPr preferRelativeResize="0"/>
          <p:nvPr/>
        </p:nvPicPr>
        <p:blipFill rotWithShape="1">
          <a:blip r:embed="rId3">
            <a:alphaModFix/>
          </a:blip>
          <a:srcRect/>
          <a:stretch/>
        </p:blipFill>
        <p:spPr>
          <a:xfrm rot="-5400000">
            <a:off x="3390459" y="2966959"/>
            <a:ext cx="1092234" cy="1066111"/>
          </a:xfrm>
          <a:prstGeom prst="rect">
            <a:avLst/>
          </a:prstGeom>
          <a:noFill/>
          <a:ln>
            <a:noFill/>
          </a:ln>
        </p:spPr>
      </p:pic>
      <p:pic>
        <p:nvPicPr>
          <p:cNvPr id="3494" name="Google Shape;3494;p381"/>
          <p:cNvPicPr preferRelativeResize="0"/>
          <p:nvPr/>
        </p:nvPicPr>
        <p:blipFill rotWithShape="1">
          <a:blip r:embed="rId3">
            <a:alphaModFix/>
          </a:blip>
          <a:srcRect/>
          <a:stretch/>
        </p:blipFill>
        <p:spPr>
          <a:xfrm rot="-5400000">
            <a:off x="2748301" y="2977182"/>
            <a:ext cx="1092234" cy="1066111"/>
          </a:xfrm>
          <a:prstGeom prst="rect">
            <a:avLst/>
          </a:prstGeom>
          <a:noFill/>
          <a:ln>
            <a:noFill/>
          </a:ln>
        </p:spPr>
      </p:pic>
      <p:pic>
        <p:nvPicPr>
          <p:cNvPr id="3495" name="Google Shape;3495;p381"/>
          <p:cNvPicPr preferRelativeResize="0"/>
          <p:nvPr/>
        </p:nvPicPr>
        <p:blipFill rotWithShape="1">
          <a:blip r:embed="rId3">
            <a:alphaModFix/>
          </a:blip>
          <a:srcRect/>
          <a:stretch/>
        </p:blipFill>
        <p:spPr>
          <a:xfrm rot="-5400000">
            <a:off x="6507087" y="3852836"/>
            <a:ext cx="743199" cy="1066111"/>
          </a:xfrm>
          <a:prstGeom prst="rect">
            <a:avLst/>
          </a:prstGeom>
          <a:noFill/>
          <a:ln>
            <a:noFill/>
          </a:ln>
        </p:spPr>
      </p:pic>
      <p:pic>
        <p:nvPicPr>
          <p:cNvPr id="3496" name="Google Shape;3496;p381"/>
          <p:cNvPicPr preferRelativeResize="0"/>
          <p:nvPr/>
        </p:nvPicPr>
        <p:blipFill rotWithShape="1">
          <a:blip r:embed="rId3">
            <a:alphaModFix/>
          </a:blip>
          <a:srcRect/>
          <a:stretch/>
        </p:blipFill>
        <p:spPr>
          <a:xfrm rot="-5400000">
            <a:off x="5993164" y="3886086"/>
            <a:ext cx="809701" cy="1066111"/>
          </a:xfrm>
          <a:prstGeom prst="rect">
            <a:avLst/>
          </a:prstGeom>
          <a:noFill/>
          <a:ln>
            <a:noFill/>
          </a:ln>
        </p:spPr>
      </p:pic>
      <p:pic>
        <p:nvPicPr>
          <p:cNvPr id="3497" name="Google Shape;3497;p381"/>
          <p:cNvPicPr preferRelativeResize="0"/>
          <p:nvPr/>
        </p:nvPicPr>
        <p:blipFill rotWithShape="1">
          <a:blip r:embed="rId3">
            <a:alphaModFix/>
          </a:blip>
          <a:srcRect/>
          <a:stretch/>
        </p:blipFill>
        <p:spPr>
          <a:xfrm rot="-5400000">
            <a:off x="5552642" y="3980907"/>
            <a:ext cx="849192" cy="850103"/>
          </a:xfrm>
          <a:prstGeom prst="rect">
            <a:avLst/>
          </a:prstGeom>
          <a:noFill/>
          <a:ln>
            <a:noFill/>
          </a:ln>
        </p:spPr>
      </p:pic>
      <p:sp>
        <p:nvSpPr>
          <p:cNvPr id="3498" name="Google Shape;3498;p381"/>
          <p:cNvSpPr/>
          <p:nvPr/>
        </p:nvSpPr>
        <p:spPr>
          <a:xfrm>
            <a:off x="464999" y="6311122"/>
            <a:ext cx="56310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400"/>
              <a:buFont typeface="Twentieth Century"/>
              <a:buNone/>
            </a:pPr>
            <a:r>
              <a:rPr lang="en-US" sz="1400" b="0" i="0" u="sng" strike="noStrike" cap="none">
                <a:solidFill>
                  <a:srgbClr val="FFFFFF"/>
                </a:solidFill>
                <a:latin typeface="Twentieth Century"/>
                <a:ea typeface="Twentieth Century"/>
                <a:cs typeface="Twentieth Century"/>
                <a:sym typeface="Twentieth Century"/>
                <a:hlinkClick r:id="rId4">
                  <a:extLst>
                    <a:ext uri="{A12FA001-AC4F-418D-AE19-62706E023703}">
                      <ahyp:hlinkClr xmlns:ahyp="http://schemas.microsoft.com/office/drawing/2018/hyperlinkcolor" val="tx"/>
                    </a:ext>
                  </a:extLst>
                </a:hlinkClick>
              </a:rPr>
              <a:t>JAMA.</a:t>
            </a:r>
            <a:r>
              <a:rPr lang="en-US" sz="1400" b="0" i="0" u="none" strike="noStrike" cap="none">
                <a:solidFill>
                  <a:srgbClr val="FFFFFF"/>
                </a:solidFill>
                <a:latin typeface="Twentieth Century"/>
                <a:ea typeface="Twentieth Century"/>
                <a:cs typeface="Twentieth Century"/>
                <a:sym typeface="Twentieth Century"/>
              </a:rPr>
              <a:t> 2016 Feb 23;315(8):801-10. doi: 10.1001/jama.2016.0287.</a:t>
            </a:r>
            <a:endParaRPr sz="1800" b="0" i="0" u="none" strike="noStrike" cap="none">
              <a:solidFill>
                <a:srgbClr val="FFFFFF"/>
              </a:solidFill>
              <a:latin typeface="Twentieth Century"/>
              <a:ea typeface="Twentieth Century"/>
              <a:cs typeface="Twentieth Century"/>
              <a:sym typeface="Twentieth Century"/>
            </a:endParaRPr>
          </a:p>
        </p:txBody>
      </p:sp>
      <p:sp>
        <p:nvSpPr>
          <p:cNvPr id="3499" name="Google Shape;3499;p381"/>
          <p:cNvSpPr/>
          <p:nvPr/>
        </p:nvSpPr>
        <p:spPr>
          <a:xfrm>
            <a:off x="1115808" y="76064"/>
            <a:ext cx="4980300" cy="11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600" b="1">
                <a:solidFill>
                  <a:srgbClr val="FF0000"/>
                </a:solidFill>
                <a:latin typeface="Arial Rounded"/>
                <a:ea typeface="Arial Rounded"/>
                <a:cs typeface="Arial Rounded"/>
                <a:sym typeface="Arial Rounded"/>
              </a:rPr>
              <a:t>Prevalence</a:t>
            </a:r>
            <a:endParaRPr/>
          </a:p>
        </p:txBody>
      </p:sp>
      <p:pic>
        <p:nvPicPr>
          <p:cNvPr id="3500" name="Google Shape;3500;p381"/>
          <p:cNvPicPr preferRelativeResize="0"/>
          <p:nvPr/>
        </p:nvPicPr>
        <p:blipFill rotWithShape="1">
          <a:blip r:embed="rId5">
            <a:alphaModFix/>
          </a:blip>
          <a:srcRect/>
          <a:stretch/>
        </p:blipFill>
        <p:spPr>
          <a:xfrm>
            <a:off x="10410910" y="5286437"/>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7">
                                            <p:txEl>
                                              <p:pRg st="0" end="0"/>
                                            </p:txEl>
                                          </p:spTgt>
                                        </p:tgtEl>
                                        <p:attrNameLst>
                                          <p:attrName>style.visibility</p:attrName>
                                        </p:attrNameLst>
                                      </p:cBhvr>
                                      <p:to>
                                        <p:strVal val="visible"/>
                                      </p:to>
                                    </p:set>
                                    <p:animEffect transition="in" filter="fade">
                                      <p:cBhvr>
                                        <p:cTn id="7" dur="1000"/>
                                        <p:tgtEl>
                                          <p:spTgt spid="34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87">
                                            <p:txEl>
                                              <p:pRg st="1" end="1"/>
                                            </p:txEl>
                                          </p:spTgt>
                                        </p:tgtEl>
                                        <p:attrNameLst>
                                          <p:attrName>style.visibility</p:attrName>
                                        </p:attrNameLst>
                                      </p:cBhvr>
                                      <p:to>
                                        <p:strVal val="visible"/>
                                      </p:to>
                                    </p:set>
                                    <p:animEffect transition="in" filter="fade">
                                      <p:cBhvr>
                                        <p:cTn id="12" dur="1000"/>
                                        <p:tgtEl>
                                          <p:spTgt spid="34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7">
                                            <p:txEl>
                                              <p:pRg st="2" end="2"/>
                                            </p:txEl>
                                          </p:spTgt>
                                        </p:tgtEl>
                                        <p:attrNameLst>
                                          <p:attrName>style.visibility</p:attrName>
                                        </p:attrNameLst>
                                      </p:cBhvr>
                                      <p:to>
                                        <p:strVal val="visible"/>
                                      </p:to>
                                    </p:set>
                                    <p:animEffect transition="in" filter="fade">
                                      <p:cBhvr>
                                        <p:cTn id="17" dur="1000"/>
                                        <p:tgtEl>
                                          <p:spTgt spid="34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87">
                                            <p:txEl>
                                              <p:pRg st="3" end="3"/>
                                            </p:txEl>
                                          </p:spTgt>
                                        </p:tgtEl>
                                        <p:attrNameLst>
                                          <p:attrName>style.visibility</p:attrName>
                                        </p:attrNameLst>
                                      </p:cBhvr>
                                      <p:to>
                                        <p:strVal val="visible"/>
                                      </p:to>
                                    </p:set>
                                    <p:animEffect transition="in" filter="fade">
                                      <p:cBhvr>
                                        <p:cTn id="22" dur="1000"/>
                                        <p:tgtEl>
                                          <p:spTgt spid="34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87">
                                            <p:txEl>
                                              <p:pRg st="4" end="4"/>
                                            </p:txEl>
                                          </p:spTgt>
                                        </p:tgtEl>
                                        <p:attrNameLst>
                                          <p:attrName>style.visibility</p:attrName>
                                        </p:attrNameLst>
                                      </p:cBhvr>
                                      <p:to>
                                        <p:strVal val="visible"/>
                                      </p:to>
                                    </p:set>
                                    <p:animEffect transition="in" filter="fade">
                                      <p:cBhvr>
                                        <p:cTn id="27" dur="1000"/>
                                        <p:tgtEl>
                                          <p:spTgt spid="34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494"/>
                                        </p:tgtEl>
                                        <p:attrNameLst>
                                          <p:attrName>style.visibility</p:attrName>
                                        </p:attrNameLst>
                                      </p:cBhvr>
                                      <p:to>
                                        <p:strVal val="visible"/>
                                      </p:to>
                                    </p:set>
                                    <p:anim calcmode="lin" valueType="num">
                                      <p:cBhvr additive="base">
                                        <p:cTn id="32" dur="500"/>
                                        <p:tgtEl>
                                          <p:spTgt spid="349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492"/>
                                        </p:tgtEl>
                                        <p:attrNameLst>
                                          <p:attrName>style.visibility</p:attrName>
                                        </p:attrNameLst>
                                      </p:cBhvr>
                                      <p:to>
                                        <p:strVal val="visible"/>
                                      </p:to>
                                    </p:set>
                                    <p:anim calcmode="lin" valueType="num">
                                      <p:cBhvr additive="base">
                                        <p:cTn id="37" dur="500"/>
                                        <p:tgtEl>
                                          <p:spTgt spid="349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488">
                                            <p:txEl>
                                              <p:pRg st="0" end="0"/>
                                            </p:txEl>
                                          </p:spTgt>
                                        </p:tgtEl>
                                        <p:attrNameLst>
                                          <p:attrName>style.visibility</p:attrName>
                                        </p:attrNameLst>
                                      </p:cBhvr>
                                      <p:to>
                                        <p:strVal val="visible"/>
                                      </p:to>
                                    </p:set>
                                    <p:animEffect transition="in" filter="fade">
                                      <p:cBhvr>
                                        <p:cTn id="42" dur="1000"/>
                                        <p:tgtEl>
                                          <p:spTgt spid="348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488">
                                            <p:txEl>
                                              <p:pRg st="1" end="1"/>
                                            </p:txEl>
                                          </p:spTgt>
                                        </p:tgtEl>
                                        <p:attrNameLst>
                                          <p:attrName>style.visibility</p:attrName>
                                        </p:attrNameLst>
                                      </p:cBhvr>
                                      <p:to>
                                        <p:strVal val="visible"/>
                                      </p:to>
                                    </p:set>
                                    <p:animEffect transition="in" filter="fade">
                                      <p:cBhvr>
                                        <p:cTn id="47" dur="1000"/>
                                        <p:tgtEl>
                                          <p:spTgt spid="3488">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488">
                                            <p:txEl>
                                              <p:pRg st="2" end="2"/>
                                            </p:txEl>
                                          </p:spTgt>
                                        </p:tgtEl>
                                        <p:attrNameLst>
                                          <p:attrName>style.visibility</p:attrName>
                                        </p:attrNameLst>
                                      </p:cBhvr>
                                      <p:to>
                                        <p:strVal val="visible"/>
                                      </p:to>
                                    </p:set>
                                    <p:animEffect transition="in" filter="fade">
                                      <p:cBhvr>
                                        <p:cTn id="52" dur="1000"/>
                                        <p:tgtEl>
                                          <p:spTgt spid="3488">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495"/>
                                        </p:tgtEl>
                                        <p:attrNameLst>
                                          <p:attrName>style.visibility</p:attrName>
                                        </p:attrNameLst>
                                      </p:cBhvr>
                                      <p:to>
                                        <p:strVal val="visible"/>
                                      </p:to>
                                    </p:set>
                                    <p:animEffect transition="in" filter="fade">
                                      <p:cBhvr>
                                        <p:cTn id="57" dur="1000"/>
                                        <p:tgtEl>
                                          <p:spTgt spid="349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490">
                                            <p:txEl>
                                              <p:pRg st="0" end="0"/>
                                            </p:txEl>
                                          </p:spTgt>
                                        </p:tgtEl>
                                        <p:attrNameLst>
                                          <p:attrName>style.visibility</p:attrName>
                                        </p:attrNameLst>
                                      </p:cBhvr>
                                      <p:to>
                                        <p:strVal val="visible"/>
                                      </p:to>
                                    </p:set>
                                    <p:animEffect transition="in" filter="fade">
                                      <p:cBhvr>
                                        <p:cTn id="62" dur="500"/>
                                        <p:tgtEl>
                                          <p:spTgt spid="3490">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489">
                                            <p:txEl>
                                              <p:pRg st="0" end="0"/>
                                            </p:txEl>
                                          </p:spTgt>
                                        </p:tgtEl>
                                        <p:attrNameLst>
                                          <p:attrName>style.visibility</p:attrName>
                                        </p:attrNameLst>
                                      </p:cBhvr>
                                      <p:to>
                                        <p:strVal val="visible"/>
                                      </p:to>
                                    </p:set>
                                    <p:animEffect transition="in" filter="fade">
                                      <p:cBhvr>
                                        <p:cTn id="67" dur="1000"/>
                                        <p:tgtEl>
                                          <p:spTgt spid="3489">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489">
                                            <p:txEl>
                                              <p:pRg st="1" end="1"/>
                                            </p:txEl>
                                          </p:spTgt>
                                        </p:tgtEl>
                                        <p:attrNameLst>
                                          <p:attrName>style.visibility</p:attrName>
                                        </p:attrNameLst>
                                      </p:cBhvr>
                                      <p:to>
                                        <p:strVal val="visible"/>
                                      </p:to>
                                    </p:set>
                                    <p:animEffect transition="in" filter="fade">
                                      <p:cBhvr>
                                        <p:cTn id="72" dur="1000"/>
                                        <p:tgtEl>
                                          <p:spTgt spid="3489">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489">
                                            <p:txEl>
                                              <p:pRg st="2" end="2"/>
                                            </p:txEl>
                                          </p:spTgt>
                                        </p:tgtEl>
                                        <p:attrNameLst>
                                          <p:attrName>style.visibility</p:attrName>
                                        </p:attrNameLst>
                                      </p:cBhvr>
                                      <p:to>
                                        <p:strVal val="visible"/>
                                      </p:to>
                                    </p:set>
                                    <p:animEffect transition="in" filter="fade">
                                      <p:cBhvr>
                                        <p:cTn id="77" dur="1000"/>
                                        <p:tgtEl>
                                          <p:spTgt spid="3489">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3491">
                                            <p:txEl>
                                              <p:pRg st="0" end="0"/>
                                            </p:txEl>
                                          </p:spTgt>
                                        </p:tgtEl>
                                        <p:attrNameLst>
                                          <p:attrName>style.visibility</p:attrName>
                                        </p:attrNameLst>
                                      </p:cBhvr>
                                      <p:to>
                                        <p:strVal val="visible"/>
                                      </p:to>
                                    </p:set>
                                    <p:animEffect transition="in" filter="fade">
                                      <p:cBhvr>
                                        <p:cTn id="82" dur="500"/>
                                        <p:tgtEl>
                                          <p:spTgt spid="3491">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3500"/>
                                        </p:tgtEl>
                                        <p:attrNameLst>
                                          <p:attrName>style.visibility</p:attrName>
                                        </p:attrNameLst>
                                      </p:cBhvr>
                                      <p:to>
                                        <p:strVal val="visible"/>
                                      </p:to>
                                    </p:set>
                                    <p:animEffect transition="in" filter="fade">
                                      <p:cBhvr>
                                        <p:cTn id="87" dur="5000"/>
                                        <p:tgtEl>
                                          <p:spTgt spid="3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10800025" scaled="0"/>
        </a:gradFill>
        <a:effectLst/>
      </p:bgPr>
    </p:bg>
    <p:spTree>
      <p:nvGrpSpPr>
        <p:cNvPr id="1" name="Shape 3505"/>
        <p:cNvGrpSpPr/>
        <p:nvPr/>
      </p:nvGrpSpPr>
      <p:grpSpPr>
        <a:xfrm>
          <a:off x="0" y="0"/>
          <a:ext cx="0" cy="0"/>
          <a:chOff x="0" y="0"/>
          <a:chExt cx="0" cy="0"/>
        </a:xfrm>
      </p:grpSpPr>
      <p:sp>
        <p:nvSpPr>
          <p:cNvPr id="3506" name="Google Shape;3506;p382"/>
          <p:cNvSpPr/>
          <p:nvPr/>
        </p:nvSpPr>
        <p:spPr>
          <a:xfrm>
            <a:off x="2756929" y="1000016"/>
            <a:ext cx="64605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8000"/>
              <a:buFont typeface="Arial Rounded"/>
              <a:buNone/>
            </a:pPr>
            <a:r>
              <a:rPr lang="en-US" sz="8000" b="1" i="0" u="none" strike="noStrike" cap="none">
                <a:solidFill>
                  <a:srgbClr val="FF0000"/>
                </a:solidFill>
                <a:latin typeface="Arial Rounded"/>
                <a:ea typeface="Arial Rounded"/>
                <a:cs typeface="Arial Rounded"/>
                <a:sym typeface="Arial Rounded"/>
              </a:rPr>
              <a:t>Q u e s t i o n</a:t>
            </a:r>
            <a:endParaRPr/>
          </a:p>
        </p:txBody>
      </p:sp>
      <p:sp>
        <p:nvSpPr>
          <p:cNvPr id="3507" name="Google Shape;3507;p382"/>
          <p:cNvSpPr/>
          <p:nvPr/>
        </p:nvSpPr>
        <p:spPr>
          <a:xfrm>
            <a:off x="1051353" y="2747224"/>
            <a:ext cx="10089300" cy="1938900"/>
          </a:xfrm>
          <a:prstGeom prst="rect">
            <a:avLst/>
          </a:prstGeom>
          <a:gradFill>
            <a:gsLst>
              <a:gs pos="0">
                <a:srgbClr val="BE5A54"/>
              </a:gs>
              <a:gs pos="50000">
                <a:srgbClr val="B43529"/>
              </a:gs>
              <a:gs pos="100000">
                <a:srgbClr val="A81700"/>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000" b="0" i="0" u="none" strike="noStrike" cap="none">
                <a:solidFill>
                  <a:srgbClr val="FFE07D"/>
                </a:solidFill>
                <a:latin typeface="Twentieth Century"/>
                <a:ea typeface="Twentieth Century"/>
                <a:cs typeface="Twentieth Century"/>
                <a:sym typeface="Twentieth Century"/>
              </a:rPr>
              <a:t>What is the impact of Sepsis Bundle education</a:t>
            </a:r>
            <a:endParaRPr/>
          </a:p>
          <a:p>
            <a:pPr marL="0" marR="0" lvl="0" indent="0" algn="l" rtl="0">
              <a:lnSpc>
                <a:spcPct val="100000"/>
              </a:lnSpc>
              <a:spcBef>
                <a:spcPts val="0"/>
              </a:spcBef>
              <a:spcAft>
                <a:spcPts val="0"/>
              </a:spcAft>
              <a:buClr>
                <a:srgbClr val="FFE07D"/>
              </a:buClr>
              <a:buSzPts val="4000"/>
              <a:buFont typeface="Twentieth Century"/>
              <a:buNone/>
            </a:pPr>
            <a:r>
              <a:rPr lang="en-US" sz="4000" b="0" i="0" u="none" strike="noStrike" cap="none">
                <a:solidFill>
                  <a:srgbClr val="FFE07D"/>
                </a:solidFill>
                <a:latin typeface="Twentieth Century"/>
                <a:ea typeface="Twentieth Century"/>
                <a:cs typeface="Twentieth Century"/>
                <a:sym typeface="Twentieth Century"/>
              </a:rPr>
              <a:t>and implementation on mortality rate among</a:t>
            </a:r>
            <a:endParaRPr/>
          </a:p>
          <a:p>
            <a:pPr marL="0" marR="0" lvl="0" indent="0" algn="l" rtl="0">
              <a:lnSpc>
                <a:spcPct val="100000"/>
              </a:lnSpc>
              <a:spcBef>
                <a:spcPts val="0"/>
              </a:spcBef>
              <a:spcAft>
                <a:spcPts val="0"/>
              </a:spcAft>
              <a:buClr>
                <a:srgbClr val="FFE07D"/>
              </a:buClr>
              <a:buSzPts val="4000"/>
              <a:buFont typeface="Twentieth Century"/>
              <a:buNone/>
            </a:pPr>
            <a:r>
              <a:rPr lang="en-US" sz="4000" b="0" i="0" u="none" strike="noStrike" cap="none">
                <a:solidFill>
                  <a:srgbClr val="FFE07D"/>
                </a:solidFill>
                <a:latin typeface="Twentieth Century"/>
                <a:ea typeface="Twentieth Century"/>
                <a:cs typeface="Twentieth Century"/>
                <a:sym typeface="Twentieth Century"/>
              </a:rPr>
              <a:t>patients with sepsis in ED and admitted patients</a:t>
            </a:r>
            <a:r>
              <a:rPr lang="en-US" sz="4000" b="0" i="0" u="none" strike="noStrike" cap="none">
                <a:solidFill>
                  <a:srgbClr val="FFE07D"/>
                </a:solidFill>
                <a:latin typeface="Arial"/>
                <a:ea typeface="Arial"/>
                <a:cs typeface="Arial"/>
                <a:sym typeface="Arial"/>
              </a:rPr>
              <a:t>?</a:t>
            </a:r>
            <a:endParaRPr/>
          </a:p>
        </p:txBody>
      </p:sp>
      <p:pic>
        <p:nvPicPr>
          <p:cNvPr id="3508" name="Google Shape;3508;p382"/>
          <p:cNvPicPr preferRelativeResize="0"/>
          <p:nvPr/>
        </p:nvPicPr>
        <p:blipFill rotWithShape="1">
          <a:blip r:embed="rId3">
            <a:alphaModFix/>
          </a:blip>
          <a:srcRect/>
          <a:stretch/>
        </p:blipFill>
        <p:spPr>
          <a:xfrm>
            <a:off x="10449810" y="539937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07">
                                            <p:txEl>
                                              <p:pRg st="0" end="0"/>
                                            </p:txEl>
                                          </p:spTgt>
                                        </p:tgtEl>
                                        <p:attrNameLst>
                                          <p:attrName>style.visibility</p:attrName>
                                        </p:attrNameLst>
                                      </p:cBhvr>
                                      <p:to>
                                        <p:strVal val="visible"/>
                                      </p:to>
                                    </p:set>
                                    <p:animEffect transition="in" filter="fade">
                                      <p:cBhvr>
                                        <p:cTn id="7" dur="1000"/>
                                        <p:tgtEl>
                                          <p:spTgt spid="3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07">
                                            <p:txEl>
                                              <p:pRg st="1" end="1"/>
                                            </p:txEl>
                                          </p:spTgt>
                                        </p:tgtEl>
                                        <p:attrNameLst>
                                          <p:attrName>style.visibility</p:attrName>
                                        </p:attrNameLst>
                                      </p:cBhvr>
                                      <p:to>
                                        <p:strVal val="visible"/>
                                      </p:to>
                                    </p:set>
                                    <p:animEffect transition="in" filter="fade">
                                      <p:cBhvr>
                                        <p:cTn id="12" dur="1000"/>
                                        <p:tgtEl>
                                          <p:spTgt spid="3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07">
                                            <p:txEl>
                                              <p:pRg st="2" end="2"/>
                                            </p:txEl>
                                          </p:spTgt>
                                        </p:tgtEl>
                                        <p:attrNameLst>
                                          <p:attrName>style.visibility</p:attrName>
                                        </p:attrNameLst>
                                      </p:cBhvr>
                                      <p:to>
                                        <p:strVal val="visible"/>
                                      </p:to>
                                    </p:set>
                                    <p:animEffect transition="in" filter="fade">
                                      <p:cBhvr>
                                        <p:cTn id="17" dur="1000"/>
                                        <p:tgtEl>
                                          <p:spTgt spid="3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08"/>
                                        </p:tgtEl>
                                        <p:attrNameLst>
                                          <p:attrName>style.visibility</p:attrName>
                                        </p:attrNameLst>
                                      </p:cBhvr>
                                      <p:to>
                                        <p:strVal val="visible"/>
                                      </p:to>
                                    </p:set>
                                    <p:animEffect transition="in" filter="fade">
                                      <p:cBhvr>
                                        <p:cTn id="22" dur="5000"/>
                                        <p:tgtEl>
                                          <p:spTgt spid="3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10800025" scaled="0"/>
        </a:gradFill>
        <a:effectLst/>
      </p:bgPr>
    </p:bg>
    <p:spTree>
      <p:nvGrpSpPr>
        <p:cNvPr id="1" name="Shape 3513"/>
        <p:cNvGrpSpPr/>
        <p:nvPr/>
      </p:nvGrpSpPr>
      <p:grpSpPr>
        <a:xfrm>
          <a:off x="0" y="0"/>
          <a:ext cx="0" cy="0"/>
          <a:chOff x="0" y="0"/>
          <a:chExt cx="0" cy="0"/>
        </a:xfrm>
      </p:grpSpPr>
      <p:sp>
        <p:nvSpPr>
          <p:cNvPr id="3514" name="Google Shape;3514;p383"/>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515" name="Google Shape;3515;p383"/>
          <p:cNvSpPr/>
          <p:nvPr/>
        </p:nvSpPr>
        <p:spPr>
          <a:xfrm>
            <a:off x="4000959" y="170175"/>
            <a:ext cx="4190100" cy="120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a:solidFill>
                  <a:srgbClr val="FF0000"/>
                </a:solidFill>
                <a:latin typeface="Arial Rounded"/>
                <a:ea typeface="Arial Rounded"/>
                <a:cs typeface="Arial Rounded"/>
                <a:sym typeface="Arial Rounded"/>
              </a:rPr>
              <a:t>P I C O T</a:t>
            </a:r>
            <a:endParaRPr/>
          </a:p>
        </p:txBody>
      </p:sp>
      <p:sp>
        <p:nvSpPr>
          <p:cNvPr id="3516" name="Google Shape;3516;p383"/>
          <p:cNvSpPr/>
          <p:nvPr/>
        </p:nvSpPr>
        <p:spPr>
          <a:xfrm>
            <a:off x="644779" y="1370504"/>
            <a:ext cx="11153400" cy="4832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solidFill>
                  <a:srgbClr val="FF0000"/>
                </a:solidFill>
                <a:latin typeface="Arial Rounded"/>
                <a:ea typeface="Arial Rounded"/>
                <a:cs typeface="Arial Rounded"/>
                <a:sym typeface="Arial Rounded"/>
              </a:rPr>
              <a:t>P</a:t>
            </a:r>
            <a:r>
              <a:rPr lang="en-US" sz="3600" b="1">
                <a:solidFill>
                  <a:srgbClr val="FFE07D"/>
                </a:solidFill>
                <a:latin typeface="Arial Rounded"/>
                <a:ea typeface="Arial Rounded"/>
                <a:cs typeface="Arial Rounded"/>
                <a:sym typeface="Arial Rounded"/>
              </a:rPr>
              <a:t> </a:t>
            </a:r>
            <a:r>
              <a:rPr lang="en-US" sz="3600">
                <a:solidFill>
                  <a:srgbClr val="FFE07D"/>
                </a:solidFill>
                <a:latin typeface="Arial"/>
                <a:ea typeface="Arial"/>
                <a:cs typeface="Arial"/>
                <a:sym typeface="Arial"/>
              </a:rPr>
              <a:t>: </a:t>
            </a:r>
            <a:r>
              <a:rPr lang="en-US" sz="3600">
                <a:solidFill>
                  <a:srgbClr val="FFE07D"/>
                </a:solidFill>
                <a:latin typeface="Twentieth Century"/>
                <a:ea typeface="Twentieth Century"/>
                <a:cs typeface="Twentieth Century"/>
                <a:sym typeface="Twentieth Century"/>
              </a:rPr>
              <a:t>Among staff nurses' awareness on early sepsis</a:t>
            </a:r>
            <a:endParaRPr/>
          </a:p>
          <a:p>
            <a:pPr marL="0" marR="0" lvl="0" indent="0" algn="l" rtl="0">
              <a:spcBef>
                <a:spcPts val="0"/>
              </a:spcBef>
              <a:spcAft>
                <a:spcPts val="0"/>
              </a:spcAft>
              <a:buNone/>
            </a:pPr>
            <a:r>
              <a:rPr lang="en-US" sz="3600">
                <a:solidFill>
                  <a:srgbClr val="FFE07D"/>
                </a:solidFill>
                <a:latin typeface="Twentieth Century"/>
                <a:ea typeface="Twentieth Century"/>
                <a:cs typeface="Twentieth Century"/>
                <a:sym typeface="Twentieth Century"/>
              </a:rPr>
              <a:t>      prevention on adult inpatients with hypotension,</a:t>
            </a:r>
            <a:endParaRPr/>
          </a:p>
          <a:p>
            <a:pPr marL="0" marR="0" lvl="0" indent="0" algn="l" rtl="0">
              <a:spcBef>
                <a:spcPts val="0"/>
              </a:spcBef>
              <a:spcAft>
                <a:spcPts val="0"/>
              </a:spcAft>
              <a:buNone/>
            </a:pPr>
            <a:r>
              <a:rPr lang="en-US" sz="3600">
                <a:solidFill>
                  <a:srgbClr val="FFE07D"/>
                </a:solidFill>
                <a:latin typeface="Twentieth Century"/>
                <a:ea typeface="Twentieth Century"/>
                <a:cs typeface="Twentieth Century"/>
                <a:sym typeface="Twentieth Century"/>
              </a:rPr>
              <a:t>      altered mental status and tachypnea </a:t>
            </a:r>
            <a:endParaRPr/>
          </a:p>
          <a:p>
            <a:pPr marL="0" marR="0" lvl="0" indent="0" algn="l" rtl="0">
              <a:spcBef>
                <a:spcPts val="0"/>
              </a:spcBef>
              <a:spcAft>
                <a:spcPts val="0"/>
              </a:spcAft>
              <a:buNone/>
            </a:pPr>
            <a:r>
              <a:rPr lang="en-US" sz="4000" b="1">
                <a:solidFill>
                  <a:srgbClr val="FFE07D"/>
                </a:solidFill>
                <a:latin typeface="Twentieth Century"/>
                <a:ea typeface="Twentieth Century"/>
                <a:cs typeface="Twentieth Century"/>
                <a:sym typeface="Twentieth Century"/>
              </a:rPr>
              <a:t> </a:t>
            </a:r>
            <a:r>
              <a:rPr lang="en-US" sz="4000" b="1">
                <a:solidFill>
                  <a:srgbClr val="FF0000"/>
                </a:solidFill>
                <a:latin typeface="Twentieth Century"/>
                <a:ea typeface="Twentieth Century"/>
                <a:cs typeface="Twentieth Century"/>
                <a:sym typeface="Twentieth Century"/>
              </a:rPr>
              <a:t>I</a:t>
            </a:r>
            <a:r>
              <a:rPr lang="en-US" sz="3600">
                <a:solidFill>
                  <a:srgbClr val="FFE07D"/>
                </a:solidFill>
                <a:latin typeface="Twentieth Century"/>
                <a:ea typeface="Twentieth Century"/>
                <a:cs typeface="Twentieth Century"/>
                <a:sym typeface="Twentieth Century"/>
              </a:rPr>
              <a:t>  </a:t>
            </a:r>
            <a:r>
              <a:rPr lang="en-US" sz="4000">
                <a:solidFill>
                  <a:srgbClr val="FFE07D"/>
                </a:solidFill>
                <a:latin typeface="Twentieth Century"/>
                <a:ea typeface="Twentieth Century"/>
                <a:cs typeface="Twentieth Century"/>
                <a:sym typeface="Twentieth Century"/>
              </a:rPr>
              <a:t>: does </a:t>
            </a:r>
            <a:r>
              <a:rPr lang="en-US" sz="3600">
                <a:solidFill>
                  <a:srgbClr val="FFE07D"/>
                </a:solidFill>
                <a:latin typeface="Twentieth Century"/>
                <a:ea typeface="Twentieth Century"/>
                <a:cs typeface="Twentieth Century"/>
                <a:sym typeface="Twentieth Century"/>
              </a:rPr>
              <a:t>staff education of sepsis bundle with sepsis</a:t>
            </a:r>
            <a:endParaRPr/>
          </a:p>
          <a:p>
            <a:pPr marL="0" marR="0" lvl="0" indent="0" algn="l" rtl="0">
              <a:spcBef>
                <a:spcPts val="0"/>
              </a:spcBef>
              <a:spcAft>
                <a:spcPts val="0"/>
              </a:spcAft>
              <a:buNone/>
            </a:pPr>
            <a:r>
              <a:rPr lang="en-US" sz="3600">
                <a:solidFill>
                  <a:srgbClr val="FFE07D"/>
                </a:solidFill>
                <a:latin typeface="Twentieth Century"/>
                <a:ea typeface="Twentieth Century"/>
                <a:cs typeface="Twentieth Century"/>
                <a:sym typeface="Twentieth Century"/>
              </a:rPr>
              <a:t>      screening tools  </a:t>
            </a:r>
            <a:endParaRPr sz="3200">
              <a:solidFill>
                <a:srgbClr val="FFE07D"/>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4000" b="1">
                <a:solidFill>
                  <a:srgbClr val="FF0000"/>
                </a:solidFill>
                <a:latin typeface="Twentieth Century"/>
                <a:ea typeface="Twentieth Century"/>
                <a:cs typeface="Twentieth Century"/>
                <a:sym typeface="Twentieth Century"/>
              </a:rPr>
              <a:t>C</a:t>
            </a:r>
            <a:r>
              <a:rPr lang="en-US" sz="3600">
                <a:solidFill>
                  <a:srgbClr val="FF0000"/>
                </a:solidFill>
                <a:latin typeface="Twentieth Century"/>
                <a:ea typeface="Twentieth Century"/>
                <a:cs typeface="Twentieth Century"/>
                <a:sym typeface="Twentieth Century"/>
              </a:rPr>
              <a:t> </a:t>
            </a:r>
            <a:r>
              <a:rPr lang="en-US" sz="3600">
                <a:solidFill>
                  <a:srgbClr val="FFE07D"/>
                </a:solidFill>
                <a:latin typeface="Twentieth Century"/>
                <a:ea typeface="Twentieth Century"/>
                <a:cs typeface="Twentieth Century"/>
                <a:sym typeface="Twentieth Century"/>
              </a:rPr>
              <a:t> </a:t>
            </a:r>
            <a:r>
              <a:rPr lang="en-US" sz="4000">
                <a:solidFill>
                  <a:srgbClr val="FFE07D"/>
                </a:solidFill>
                <a:latin typeface="Twentieth Century"/>
                <a:ea typeface="Twentieth Century"/>
                <a:cs typeface="Twentieth Century"/>
                <a:sym typeface="Twentieth Century"/>
              </a:rPr>
              <a:t>: </a:t>
            </a:r>
            <a:r>
              <a:rPr lang="en-US" sz="3600">
                <a:solidFill>
                  <a:srgbClr val="FFE07D"/>
                </a:solidFill>
                <a:latin typeface="Twentieth Century"/>
                <a:ea typeface="Twentieth Century"/>
                <a:cs typeface="Twentieth Century"/>
                <a:sym typeface="Twentieth Century"/>
              </a:rPr>
              <a:t>without screening tools affect</a:t>
            </a:r>
            <a:endParaRPr/>
          </a:p>
          <a:p>
            <a:pPr marL="0" marR="0" lvl="0" indent="0" algn="l" rtl="0">
              <a:spcBef>
                <a:spcPts val="0"/>
              </a:spcBef>
              <a:spcAft>
                <a:spcPts val="0"/>
              </a:spcAft>
              <a:buNone/>
            </a:pPr>
            <a:r>
              <a:rPr lang="en-US" sz="4000" b="1">
                <a:solidFill>
                  <a:srgbClr val="FF0000"/>
                </a:solidFill>
                <a:latin typeface="Twentieth Century"/>
                <a:ea typeface="Twentieth Century"/>
                <a:cs typeface="Twentieth Century"/>
                <a:sym typeface="Twentieth Century"/>
              </a:rPr>
              <a:t>O</a:t>
            </a:r>
            <a:r>
              <a:rPr lang="en-US" sz="3600">
                <a:solidFill>
                  <a:srgbClr val="FFE07D"/>
                </a:solidFill>
                <a:latin typeface="Twentieth Century"/>
                <a:ea typeface="Twentieth Century"/>
                <a:cs typeface="Twentieth Century"/>
                <a:sym typeface="Twentieth Century"/>
              </a:rPr>
              <a:t> :  Length of Stay (LOS) in hospital and mortality rate</a:t>
            </a:r>
            <a:endParaRPr sz="3200">
              <a:solidFill>
                <a:srgbClr val="FFE07D"/>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4000" b="1">
                <a:solidFill>
                  <a:srgbClr val="FF0000"/>
                </a:solidFill>
                <a:latin typeface="Twentieth Century"/>
                <a:ea typeface="Twentieth Century"/>
                <a:cs typeface="Twentieth Century"/>
                <a:sym typeface="Twentieth Century"/>
              </a:rPr>
              <a:t>T</a:t>
            </a:r>
            <a:r>
              <a:rPr lang="en-US" sz="3600">
                <a:solidFill>
                  <a:srgbClr val="FFE07D"/>
                </a:solidFill>
                <a:latin typeface="Twentieth Century"/>
                <a:ea typeface="Twentieth Century"/>
                <a:cs typeface="Twentieth Century"/>
                <a:sym typeface="Twentieth Century"/>
              </a:rPr>
              <a:t>  </a:t>
            </a:r>
            <a:r>
              <a:rPr lang="en-US" sz="4000">
                <a:solidFill>
                  <a:srgbClr val="FFE07D"/>
                </a:solidFill>
                <a:latin typeface="Twentieth Century"/>
                <a:ea typeface="Twentieth Century"/>
                <a:cs typeface="Twentieth Century"/>
                <a:sym typeface="Twentieth Century"/>
              </a:rPr>
              <a:t>: </a:t>
            </a:r>
            <a:r>
              <a:rPr lang="en-US" sz="3600">
                <a:solidFill>
                  <a:srgbClr val="FFE07D"/>
                </a:solidFill>
                <a:latin typeface="Twentieth Century"/>
                <a:ea typeface="Twentieth Century"/>
                <a:cs typeface="Twentieth Century"/>
                <a:sym typeface="Twentieth Century"/>
              </a:rPr>
              <a:t>from ED admission to hospital discharged in 6 months</a:t>
            </a:r>
            <a:endParaRPr sz="3200">
              <a:solidFill>
                <a:srgbClr val="FFE07D"/>
              </a:solidFill>
              <a:latin typeface="Twentieth Century"/>
              <a:ea typeface="Twentieth Century"/>
              <a:cs typeface="Twentieth Century"/>
              <a:sym typeface="Twentieth Century"/>
            </a:endParaRPr>
          </a:p>
        </p:txBody>
      </p:sp>
      <p:pic>
        <p:nvPicPr>
          <p:cNvPr id="3517" name="Google Shape;3517;p383"/>
          <p:cNvPicPr preferRelativeResize="0"/>
          <p:nvPr/>
        </p:nvPicPr>
        <p:blipFill rotWithShape="1">
          <a:blip r:embed="rId3">
            <a:alphaModFix/>
          </a:blip>
          <a:srcRect/>
          <a:stretch/>
        </p:blipFill>
        <p:spPr>
          <a:xfrm>
            <a:off x="5892800" y="322580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5">
                                            <p:txEl>
                                              <p:pRg st="0" end="0"/>
                                            </p:txEl>
                                          </p:spTgt>
                                        </p:tgtEl>
                                        <p:attrNameLst>
                                          <p:attrName>style.visibility</p:attrName>
                                        </p:attrNameLst>
                                      </p:cBhvr>
                                      <p:to>
                                        <p:strVal val="visible"/>
                                      </p:to>
                                    </p:set>
                                    <p:animEffect transition="in" filter="fade">
                                      <p:cBhvr>
                                        <p:cTn id="7" dur="683"/>
                                        <p:tgtEl>
                                          <p:spTgt spid="35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516">
                                            <p:txEl>
                                              <p:pRg st="0" end="0"/>
                                            </p:txEl>
                                          </p:spTgt>
                                        </p:tgtEl>
                                        <p:attrNameLst>
                                          <p:attrName>style.visibility</p:attrName>
                                        </p:attrNameLst>
                                      </p:cBhvr>
                                      <p:to>
                                        <p:strVal val="visible"/>
                                      </p:to>
                                    </p:set>
                                    <p:anim calcmode="lin" valueType="num">
                                      <p:cBhvr additive="base">
                                        <p:cTn id="12" dur="500"/>
                                        <p:tgtEl>
                                          <p:spTgt spid="3516">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516">
                                            <p:txEl>
                                              <p:pRg st="1" end="1"/>
                                            </p:txEl>
                                          </p:spTgt>
                                        </p:tgtEl>
                                        <p:attrNameLst>
                                          <p:attrName>style.visibility</p:attrName>
                                        </p:attrNameLst>
                                      </p:cBhvr>
                                      <p:to>
                                        <p:strVal val="visible"/>
                                      </p:to>
                                    </p:set>
                                    <p:anim calcmode="lin" valueType="num">
                                      <p:cBhvr additive="base">
                                        <p:cTn id="17" dur="500"/>
                                        <p:tgtEl>
                                          <p:spTgt spid="3516">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3516">
                                            <p:txEl>
                                              <p:pRg st="2" end="2"/>
                                            </p:txEl>
                                          </p:spTgt>
                                        </p:tgtEl>
                                        <p:attrNameLst>
                                          <p:attrName>style.visibility</p:attrName>
                                        </p:attrNameLst>
                                      </p:cBhvr>
                                      <p:to>
                                        <p:strVal val="visible"/>
                                      </p:to>
                                    </p:set>
                                    <p:anim calcmode="lin" valueType="num">
                                      <p:cBhvr additive="base">
                                        <p:cTn id="22" dur="500"/>
                                        <p:tgtEl>
                                          <p:spTgt spid="3516">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3516">
                                            <p:txEl>
                                              <p:pRg st="3" end="3"/>
                                            </p:txEl>
                                          </p:spTgt>
                                        </p:tgtEl>
                                        <p:attrNameLst>
                                          <p:attrName>style.visibility</p:attrName>
                                        </p:attrNameLst>
                                      </p:cBhvr>
                                      <p:to>
                                        <p:strVal val="visible"/>
                                      </p:to>
                                    </p:set>
                                    <p:anim calcmode="lin" valueType="num">
                                      <p:cBhvr additive="base">
                                        <p:cTn id="27" dur="500"/>
                                        <p:tgtEl>
                                          <p:spTgt spid="3516">
                                            <p:txEl>
                                              <p:pRg st="3" end="3"/>
                                            </p:txEl>
                                          </p:spTgt>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3516">
                                            <p:txEl>
                                              <p:pRg st="4" end="4"/>
                                            </p:txEl>
                                          </p:spTgt>
                                        </p:tgtEl>
                                        <p:attrNameLst>
                                          <p:attrName>style.visibility</p:attrName>
                                        </p:attrNameLst>
                                      </p:cBhvr>
                                      <p:to>
                                        <p:strVal val="visible"/>
                                      </p:to>
                                    </p:set>
                                    <p:anim calcmode="lin" valueType="num">
                                      <p:cBhvr additive="base">
                                        <p:cTn id="32" dur="500"/>
                                        <p:tgtEl>
                                          <p:spTgt spid="3516">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516">
                                            <p:txEl>
                                              <p:pRg st="5" end="5"/>
                                            </p:txEl>
                                          </p:spTgt>
                                        </p:tgtEl>
                                        <p:attrNameLst>
                                          <p:attrName>style.visibility</p:attrName>
                                        </p:attrNameLst>
                                      </p:cBhvr>
                                      <p:to>
                                        <p:strVal val="visible"/>
                                      </p:to>
                                    </p:set>
                                    <p:anim calcmode="lin" valueType="num">
                                      <p:cBhvr additive="base">
                                        <p:cTn id="37" dur="500"/>
                                        <p:tgtEl>
                                          <p:spTgt spid="3516">
                                            <p:txEl>
                                              <p:pRg st="5" end="5"/>
                                            </p:txEl>
                                          </p:spTgt>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3516">
                                            <p:txEl>
                                              <p:pRg st="6" end="6"/>
                                            </p:txEl>
                                          </p:spTgt>
                                        </p:tgtEl>
                                        <p:attrNameLst>
                                          <p:attrName>style.visibility</p:attrName>
                                        </p:attrNameLst>
                                      </p:cBhvr>
                                      <p:to>
                                        <p:strVal val="visible"/>
                                      </p:to>
                                    </p:set>
                                    <p:anim calcmode="lin" valueType="num">
                                      <p:cBhvr additive="base">
                                        <p:cTn id="42" dur="500"/>
                                        <p:tgtEl>
                                          <p:spTgt spid="3516">
                                            <p:txEl>
                                              <p:pRg st="6" end="6"/>
                                            </p:txEl>
                                          </p:spTgt>
                                        </p:tgtEl>
                                        <p:attrNameLst>
                                          <p:attrName>ppt_x</p:attrName>
                                        </p:attrNameLst>
                                      </p:cBhvr>
                                      <p:tavLst>
                                        <p:tav tm="0">
                                          <p:val>
                                            <p:strVal val="#ppt_x+1"/>
                                          </p:val>
                                        </p:tav>
                                        <p:tav tm="100000">
                                          <p:val>
                                            <p:strVal val="#ppt_x"/>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3516">
                                            <p:txEl>
                                              <p:pRg st="7" end="7"/>
                                            </p:txEl>
                                          </p:spTgt>
                                        </p:tgtEl>
                                        <p:attrNameLst>
                                          <p:attrName>style.visibility</p:attrName>
                                        </p:attrNameLst>
                                      </p:cBhvr>
                                      <p:to>
                                        <p:strVal val="visible"/>
                                      </p:to>
                                    </p:set>
                                    <p:anim calcmode="lin" valueType="num">
                                      <p:cBhvr additive="base">
                                        <p:cTn id="47" dur="500"/>
                                        <p:tgtEl>
                                          <p:spTgt spid="3516">
                                            <p:txEl>
                                              <p:pRg st="7" end="7"/>
                                            </p:txEl>
                                          </p:spTgt>
                                        </p:tgtEl>
                                        <p:attrNameLst>
                                          <p:attrName>ppt_x</p:attrName>
                                        </p:attrNameLst>
                                      </p:cBhvr>
                                      <p:tavLst>
                                        <p:tav tm="0">
                                          <p:val>
                                            <p:strVal val="#ppt_x+1"/>
                                          </p:val>
                                        </p:tav>
                                        <p:tav tm="100000">
                                          <p:val>
                                            <p:strVal val="#ppt_x"/>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517"/>
                                        </p:tgtEl>
                                        <p:attrNameLst>
                                          <p:attrName>style.visibility</p:attrName>
                                        </p:attrNameLst>
                                      </p:cBhvr>
                                      <p:to>
                                        <p:strVal val="visible"/>
                                      </p:to>
                                    </p:set>
                                    <p:animEffect transition="in" filter="fade">
                                      <p:cBhvr>
                                        <p:cTn id="52" dur="5000"/>
                                        <p:tgtEl>
                                          <p:spTgt spid="3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16200038" scaled="0"/>
        </a:gradFill>
        <a:effectLst/>
      </p:bgPr>
    </p:bg>
    <p:spTree>
      <p:nvGrpSpPr>
        <p:cNvPr id="1" name="Shape 3522"/>
        <p:cNvGrpSpPr/>
        <p:nvPr/>
      </p:nvGrpSpPr>
      <p:grpSpPr>
        <a:xfrm>
          <a:off x="0" y="0"/>
          <a:ext cx="0" cy="0"/>
          <a:chOff x="0" y="0"/>
          <a:chExt cx="0" cy="0"/>
        </a:xfrm>
      </p:grpSpPr>
      <p:sp>
        <p:nvSpPr>
          <p:cNvPr id="3523" name="Google Shape;3523;p384"/>
          <p:cNvSpPr txBox="1"/>
          <p:nvPr/>
        </p:nvSpPr>
        <p:spPr>
          <a:xfrm>
            <a:off x="706995" y="4234756"/>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524" name="Google Shape;3524;p384"/>
          <p:cNvSpPr/>
          <p:nvPr/>
        </p:nvSpPr>
        <p:spPr>
          <a:xfrm>
            <a:off x="2582151" y="611568"/>
            <a:ext cx="7604700" cy="923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a:solidFill>
                  <a:srgbClr val="FF0000"/>
                </a:solidFill>
                <a:latin typeface="Arial Rounded"/>
                <a:ea typeface="Arial Rounded"/>
                <a:cs typeface="Arial Rounded"/>
                <a:sym typeface="Arial Rounded"/>
              </a:rPr>
              <a:t>Problem Recognition</a:t>
            </a:r>
            <a:endParaRPr/>
          </a:p>
        </p:txBody>
      </p:sp>
      <p:sp>
        <p:nvSpPr>
          <p:cNvPr id="3525" name="Google Shape;3525;p384"/>
          <p:cNvSpPr txBox="1"/>
          <p:nvPr/>
        </p:nvSpPr>
        <p:spPr>
          <a:xfrm>
            <a:off x="1884575" y="2038307"/>
            <a:ext cx="9279600" cy="3926700"/>
          </a:xfrm>
          <a:prstGeom prst="rect">
            <a:avLst/>
          </a:prstGeom>
          <a:noFill/>
          <a:ln>
            <a:noFill/>
          </a:ln>
        </p:spPr>
        <p:txBody>
          <a:bodyPr spcFirstLastPara="1" wrap="square" lIns="91425" tIns="45700" rIns="91425" bIns="45700" anchor="t" anchorCtr="0">
            <a:normAutofit/>
          </a:bodyPr>
          <a:lstStyle/>
          <a:p>
            <a:pPr marL="228600" marR="0" lvl="0" indent="-279400" algn="l" rtl="0">
              <a:lnSpc>
                <a:spcPct val="90000"/>
              </a:lnSpc>
              <a:spcBef>
                <a:spcPts val="0"/>
              </a:spcBef>
              <a:spcAft>
                <a:spcPts val="0"/>
              </a:spcAft>
              <a:buClr>
                <a:srgbClr val="FFE084"/>
              </a:buClr>
              <a:buSzPts val="4400"/>
              <a:buFont typeface="Noto Sans Symbols"/>
              <a:buChar char="▪"/>
            </a:pPr>
            <a:r>
              <a:rPr lang="en-US" sz="4400">
                <a:solidFill>
                  <a:srgbClr val="FFE084"/>
                </a:solidFill>
                <a:latin typeface="Twentieth Century"/>
                <a:ea typeface="Twentieth Century"/>
                <a:cs typeface="Twentieth Century"/>
                <a:sym typeface="Twentieth Century"/>
              </a:rPr>
              <a:t> Lack of knowledge regarding sepsis </a:t>
            </a:r>
            <a:endParaRPr/>
          </a:p>
          <a:p>
            <a:pPr marL="228600" marR="0" lvl="0" indent="-279400" algn="l" rtl="0">
              <a:lnSpc>
                <a:spcPct val="90000"/>
              </a:lnSpc>
              <a:spcBef>
                <a:spcPts val="1000"/>
              </a:spcBef>
              <a:spcAft>
                <a:spcPts val="0"/>
              </a:spcAft>
              <a:buClr>
                <a:srgbClr val="FFE084"/>
              </a:buClr>
              <a:buSzPts val="4400"/>
              <a:buFont typeface="Noto Sans Symbols"/>
              <a:buChar char="▪"/>
            </a:pPr>
            <a:r>
              <a:rPr lang="en-US" sz="4400">
                <a:solidFill>
                  <a:srgbClr val="FFE084"/>
                </a:solidFill>
                <a:latin typeface="Twentieth Century"/>
                <a:ea typeface="Twentieth Century"/>
                <a:cs typeface="Twentieth Century"/>
                <a:sym typeface="Twentieth Century"/>
              </a:rPr>
              <a:t> Delayed recognition of sepsis </a:t>
            </a:r>
            <a:endParaRPr/>
          </a:p>
          <a:p>
            <a:pPr marL="228600" marR="0" lvl="0" indent="-279400" algn="l" rtl="0">
              <a:lnSpc>
                <a:spcPct val="90000"/>
              </a:lnSpc>
              <a:spcBef>
                <a:spcPts val="1000"/>
              </a:spcBef>
              <a:spcAft>
                <a:spcPts val="0"/>
              </a:spcAft>
              <a:buClr>
                <a:srgbClr val="FFE084"/>
              </a:buClr>
              <a:buSzPts val="4400"/>
              <a:buFont typeface="Noto Sans Symbols"/>
              <a:buChar char="▪"/>
            </a:pPr>
            <a:r>
              <a:rPr lang="en-US" sz="4400">
                <a:solidFill>
                  <a:srgbClr val="FFE084"/>
                </a:solidFill>
                <a:latin typeface="Twentieth Century"/>
                <a:ea typeface="Twentieth Century"/>
                <a:cs typeface="Twentieth Century"/>
                <a:sym typeface="Twentieth Century"/>
              </a:rPr>
              <a:t> Lack of 1- hour sepsis bundle</a:t>
            </a:r>
            <a:endParaRPr/>
          </a:p>
          <a:p>
            <a:pPr marL="228600" marR="0" lvl="0" indent="-279400" algn="l" rtl="0">
              <a:lnSpc>
                <a:spcPct val="90000"/>
              </a:lnSpc>
              <a:spcBef>
                <a:spcPts val="1000"/>
              </a:spcBef>
              <a:spcAft>
                <a:spcPts val="0"/>
              </a:spcAft>
              <a:buClr>
                <a:srgbClr val="FFE084"/>
              </a:buClr>
              <a:buSzPts val="4400"/>
              <a:buFont typeface="Noto Sans Symbols"/>
              <a:buChar char="▪"/>
            </a:pPr>
            <a:r>
              <a:rPr lang="en-US" sz="4400">
                <a:solidFill>
                  <a:srgbClr val="FFE084"/>
                </a:solidFill>
                <a:latin typeface="Twentieth Century"/>
                <a:ea typeface="Twentieth Century"/>
                <a:cs typeface="Twentieth Century"/>
                <a:sym typeface="Twentieth Century"/>
              </a:rPr>
              <a:t> Lack of sepsis protocol</a:t>
            </a:r>
            <a:endParaRPr/>
          </a:p>
          <a:p>
            <a:pPr marL="228600" marR="0" lvl="0" indent="-279400" algn="l" rtl="0">
              <a:lnSpc>
                <a:spcPct val="90000"/>
              </a:lnSpc>
              <a:spcBef>
                <a:spcPts val="1000"/>
              </a:spcBef>
              <a:spcAft>
                <a:spcPts val="0"/>
              </a:spcAft>
              <a:buClr>
                <a:srgbClr val="FFE084"/>
              </a:buClr>
              <a:buSzPts val="4400"/>
              <a:buFont typeface="Noto Sans Symbols"/>
              <a:buChar char="▪"/>
            </a:pPr>
            <a:r>
              <a:rPr lang="en-US" sz="4400">
                <a:solidFill>
                  <a:srgbClr val="FFE084"/>
                </a:solidFill>
                <a:latin typeface="Twentieth Century"/>
                <a:ea typeface="Twentieth Century"/>
                <a:cs typeface="Twentieth Century"/>
                <a:sym typeface="Twentieth Century"/>
              </a:rPr>
              <a:t> Delayed intervention</a:t>
            </a:r>
            <a:endParaRPr sz="2800">
              <a:solidFill>
                <a:schemeClr val="lt1"/>
              </a:solidFill>
              <a:latin typeface="Twentieth Century"/>
              <a:ea typeface="Twentieth Century"/>
              <a:cs typeface="Twentieth Century"/>
              <a:sym typeface="Twentieth Century"/>
            </a:endParaRPr>
          </a:p>
        </p:txBody>
      </p:sp>
      <p:pic>
        <p:nvPicPr>
          <p:cNvPr id="3526" name="Google Shape;3526;p384"/>
          <p:cNvPicPr preferRelativeResize="0"/>
          <p:nvPr/>
        </p:nvPicPr>
        <p:blipFill rotWithShape="1">
          <a:blip r:embed="rId3">
            <a:alphaModFix/>
          </a:blip>
          <a:srcRect/>
          <a:stretch/>
        </p:blipFill>
        <p:spPr>
          <a:xfrm>
            <a:off x="10374765" y="5427549"/>
            <a:ext cx="406400" cy="4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25">
                                            <p:txEl>
                                              <p:pRg st="0" end="0"/>
                                            </p:txEl>
                                          </p:spTgt>
                                        </p:tgtEl>
                                        <p:attrNameLst>
                                          <p:attrName>style.visibility</p:attrName>
                                        </p:attrNameLst>
                                      </p:cBhvr>
                                      <p:to>
                                        <p:strVal val="visible"/>
                                      </p:to>
                                    </p:set>
                                    <p:anim calcmode="lin" valueType="num">
                                      <p:cBhvr additive="base">
                                        <p:cTn id="7" dur="500"/>
                                        <p:tgtEl>
                                          <p:spTgt spid="35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525">
                                            <p:txEl>
                                              <p:pRg st="1" end="1"/>
                                            </p:txEl>
                                          </p:spTgt>
                                        </p:tgtEl>
                                        <p:attrNameLst>
                                          <p:attrName>style.visibility</p:attrName>
                                        </p:attrNameLst>
                                      </p:cBhvr>
                                      <p:to>
                                        <p:strVal val="visible"/>
                                      </p:to>
                                    </p:set>
                                    <p:anim calcmode="lin" valueType="num">
                                      <p:cBhvr additive="base">
                                        <p:cTn id="12" dur="500"/>
                                        <p:tgtEl>
                                          <p:spTgt spid="352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525">
                                            <p:txEl>
                                              <p:pRg st="2" end="2"/>
                                            </p:txEl>
                                          </p:spTgt>
                                        </p:tgtEl>
                                        <p:attrNameLst>
                                          <p:attrName>style.visibility</p:attrName>
                                        </p:attrNameLst>
                                      </p:cBhvr>
                                      <p:to>
                                        <p:strVal val="visible"/>
                                      </p:to>
                                    </p:set>
                                    <p:anim calcmode="lin" valueType="num">
                                      <p:cBhvr additive="base">
                                        <p:cTn id="17" dur="500"/>
                                        <p:tgtEl>
                                          <p:spTgt spid="352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525">
                                            <p:txEl>
                                              <p:pRg st="3" end="3"/>
                                            </p:txEl>
                                          </p:spTgt>
                                        </p:tgtEl>
                                        <p:attrNameLst>
                                          <p:attrName>style.visibility</p:attrName>
                                        </p:attrNameLst>
                                      </p:cBhvr>
                                      <p:to>
                                        <p:strVal val="visible"/>
                                      </p:to>
                                    </p:set>
                                    <p:anim calcmode="lin" valueType="num">
                                      <p:cBhvr additive="base">
                                        <p:cTn id="22" dur="500"/>
                                        <p:tgtEl>
                                          <p:spTgt spid="352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525">
                                            <p:txEl>
                                              <p:pRg st="4" end="4"/>
                                            </p:txEl>
                                          </p:spTgt>
                                        </p:tgtEl>
                                        <p:attrNameLst>
                                          <p:attrName>style.visibility</p:attrName>
                                        </p:attrNameLst>
                                      </p:cBhvr>
                                      <p:to>
                                        <p:strVal val="visible"/>
                                      </p:to>
                                    </p:set>
                                    <p:anim calcmode="lin" valueType="num">
                                      <p:cBhvr additive="base">
                                        <p:cTn id="27" dur="500"/>
                                        <p:tgtEl>
                                          <p:spTgt spid="352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26"/>
                                        </p:tgtEl>
                                        <p:attrNameLst>
                                          <p:attrName>style.visibility</p:attrName>
                                        </p:attrNameLst>
                                      </p:cBhvr>
                                      <p:to>
                                        <p:strVal val="visible"/>
                                      </p:to>
                                    </p:set>
                                    <p:animEffect transition="in" filter="fade">
                                      <p:cBhvr>
                                        <p:cTn id="32" dur="5000"/>
                                        <p:tgtEl>
                                          <p:spTgt spid="3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531"/>
        <p:cNvGrpSpPr/>
        <p:nvPr/>
      </p:nvGrpSpPr>
      <p:grpSpPr>
        <a:xfrm>
          <a:off x="0" y="0"/>
          <a:ext cx="0" cy="0"/>
          <a:chOff x="0" y="0"/>
          <a:chExt cx="0" cy="0"/>
        </a:xfrm>
      </p:grpSpPr>
      <p:sp>
        <p:nvSpPr>
          <p:cNvPr id="3532" name="Google Shape;3532;p385"/>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533" name="Google Shape;3533;p385"/>
          <p:cNvSpPr/>
          <p:nvPr/>
        </p:nvSpPr>
        <p:spPr>
          <a:xfrm>
            <a:off x="747520" y="1358509"/>
            <a:ext cx="10477200" cy="4832100"/>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
                <a:srgbClr val="FFFF7D"/>
              </a:buClr>
              <a:buSzPts val="2800"/>
              <a:buFont typeface="Noto Sans Symbols"/>
              <a:buChar char="▪"/>
            </a:pPr>
            <a:r>
              <a:rPr lang="en-US" sz="2800">
                <a:solidFill>
                  <a:srgbClr val="FFFF7D"/>
                </a:solidFill>
                <a:latin typeface="Twentieth Century"/>
                <a:ea typeface="Twentieth Century"/>
                <a:cs typeface="Twentieth Century"/>
                <a:sym typeface="Twentieth Century"/>
              </a:rPr>
              <a:t>Rapid completion of a 3-hour bundle of sepsis care and rapid administration of antibiotics were associated with reduced hospital mortality. </a:t>
            </a:r>
            <a:endParaRPr sz="2800">
              <a:solidFill>
                <a:srgbClr val="C00000"/>
              </a:solidFill>
              <a:latin typeface="Twentieth Century"/>
              <a:ea typeface="Twentieth Century"/>
              <a:cs typeface="Twentieth Century"/>
              <a:sym typeface="Twentieth Century"/>
            </a:endParaRPr>
          </a:p>
          <a:p>
            <a:pPr marL="457200" marR="0" lvl="0" indent="-457200" algn="l" rtl="0">
              <a:spcBef>
                <a:spcPts val="0"/>
              </a:spcBef>
              <a:spcAft>
                <a:spcPts val="0"/>
              </a:spcAft>
              <a:buClr>
                <a:srgbClr val="FFFF7D"/>
              </a:buClr>
              <a:buSzPts val="2800"/>
              <a:buFont typeface="Noto Sans Symbols"/>
              <a:buChar char="▪"/>
            </a:pPr>
            <a:r>
              <a:rPr lang="en-US" sz="2800">
                <a:solidFill>
                  <a:srgbClr val="FFFF7D"/>
                </a:solidFill>
                <a:latin typeface="Twentieth Century"/>
                <a:ea typeface="Twentieth Century"/>
                <a:cs typeface="Twentieth Century"/>
                <a:sym typeface="Twentieth Century"/>
              </a:rPr>
              <a:t>Reduced readmission rates and length of stay for patients admitted with sepsis bundle but did not affect mortality</a:t>
            </a:r>
            <a:r>
              <a:rPr lang="en-US" sz="2800">
                <a:solidFill>
                  <a:srgbClr val="00FFFF"/>
                </a:solidFill>
                <a:latin typeface="Twentieth Century"/>
                <a:ea typeface="Twentieth Century"/>
                <a:cs typeface="Twentieth Century"/>
                <a:sym typeface="Twentieth Century"/>
              </a:rPr>
              <a:t> 3</a:t>
            </a:r>
            <a:endParaRPr/>
          </a:p>
          <a:p>
            <a:pPr marL="457200" marR="0" lvl="0" indent="-457200" algn="l" rtl="0">
              <a:spcBef>
                <a:spcPts val="0"/>
              </a:spcBef>
              <a:spcAft>
                <a:spcPts val="0"/>
              </a:spcAft>
              <a:buClr>
                <a:srgbClr val="FFFF7D"/>
              </a:buClr>
              <a:buSzPts val="2800"/>
              <a:buFont typeface="Noto Sans Symbols"/>
              <a:buChar char="▪"/>
            </a:pPr>
            <a:r>
              <a:rPr lang="en-US" sz="2800">
                <a:solidFill>
                  <a:srgbClr val="FFFF7D"/>
                </a:solidFill>
                <a:latin typeface="Twentieth Century"/>
                <a:ea typeface="Twentieth Century"/>
                <a:cs typeface="Twentieth Century"/>
                <a:sym typeface="Twentieth Century"/>
              </a:rPr>
              <a:t>As the standard order set compliance increased, a marked reduction in hospital mortality occurred. </a:t>
            </a:r>
            <a:r>
              <a:rPr lang="en-US" sz="2800">
                <a:solidFill>
                  <a:srgbClr val="00FFFF"/>
                </a:solidFill>
                <a:latin typeface="Twentieth Century"/>
                <a:ea typeface="Twentieth Century"/>
                <a:cs typeface="Twentieth Century"/>
                <a:sym typeface="Twentieth Century"/>
              </a:rPr>
              <a:t>5</a:t>
            </a:r>
            <a:endParaRPr/>
          </a:p>
          <a:p>
            <a:pPr marL="457200" marR="0" lvl="0" indent="-457200" algn="just" rtl="0">
              <a:spcBef>
                <a:spcPts val="0"/>
              </a:spcBef>
              <a:spcAft>
                <a:spcPts val="0"/>
              </a:spcAft>
              <a:buClr>
                <a:srgbClr val="FFFF7D"/>
              </a:buClr>
              <a:buSzPts val="2800"/>
              <a:buFont typeface="Noto Sans Symbols"/>
              <a:buChar char="▪"/>
            </a:pPr>
            <a:r>
              <a:rPr lang="en-US" sz="2800">
                <a:solidFill>
                  <a:srgbClr val="FFFF7D"/>
                </a:solidFill>
                <a:latin typeface="Twentieth Century"/>
                <a:ea typeface="Twentieth Century"/>
                <a:cs typeface="Twentieth Century"/>
                <a:sym typeface="Twentieth Century"/>
              </a:rPr>
              <a:t>Use of nurse-directed care improved bundle adherence and reduced in-hospital sepsis-related mortality rates. </a:t>
            </a:r>
            <a:r>
              <a:rPr lang="en-US" sz="2800">
                <a:solidFill>
                  <a:srgbClr val="00FFFF"/>
                </a:solidFill>
                <a:latin typeface="Twentieth Century"/>
                <a:ea typeface="Twentieth Century"/>
                <a:cs typeface="Twentieth Century"/>
                <a:sym typeface="Twentieth Century"/>
              </a:rPr>
              <a:t>8</a:t>
            </a:r>
            <a:endParaRPr/>
          </a:p>
          <a:p>
            <a:pPr marL="457200" marR="0" lvl="0" indent="-457200" algn="just" rtl="0">
              <a:spcBef>
                <a:spcPts val="0"/>
              </a:spcBef>
              <a:spcAft>
                <a:spcPts val="0"/>
              </a:spcAft>
              <a:buClr>
                <a:srgbClr val="FFFF7D"/>
              </a:buClr>
              <a:buSzPts val="2800"/>
              <a:buFont typeface="Noto Sans Symbols"/>
              <a:buChar char="▪"/>
            </a:pPr>
            <a:r>
              <a:rPr lang="en-US" sz="2800">
                <a:solidFill>
                  <a:srgbClr val="FFFF7D"/>
                </a:solidFill>
                <a:latin typeface="Twentieth Century"/>
                <a:ea typeface="Twentieth Century"/>
                <a:cs typeface="Twentieth Century"/>
                <a:sym typeface="Twentieth Century"/>
              </a:rPr>
              <a:t>Implementation of a standardized sepsis order set and algorithm was associated with a decreased 28-day in-hospital mortality rate.</a:t>
            </a:r>
            <a:r>
              <a:rPr lang="en-US" sz="2800">
                <a:solidFill>
                  <a:srgbClr val="C00000"/>
                </a:solidFill>
                <a:latin typeface="Twentieth Century"/>
                <a:ea typeface="Twentieth Century"/>
                <a:cs typeface="Twentieth Century"/>
                <a:sym typeface="Twentieth Century"/>
              </a:rPr>
              <a:t> </a:t>
            </a:r>
            <a:r>
              <a:rPr lang="en-US" sz="2800">
                <a:solidFill>
                  <a:srgbClr val="00FFFF"/>
                </a:solidFill>
                <a:latin typeface="Twentieth Century"/>
                <a:ea typeface="Twentieth Century"/>
                <a:cs typeface="Twentieth Century"/>
                <a:sym typeface="Twentieth Century"/>
              </a:rPr>
              <a:t>9</a:t>
            </a:r>
            <a:endParaRPr/>
          </a:p>
        </p:txBody>
      </p:sp>
      <p:sp>
        <p:nvSpPr>
          <p:cNvPr id="3534" name="Google Shape;3534;p385"/>
          <p:cNvSpPr/>
          <p:nvPr/>
        </p:nvSpPr>
        <p:spPr>
          <a:xfrm>
            <a:off x="2304302" y="272636"/>
            <a:ext cx="8807700" cy="923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a:solidFill>
                  <a:srgbClr val="FF0000"/>
                </a:solidFill>
                <a:latin typeface="Arial Rounded"/>
                <a:ea typeface="Arial Rounded"/>
                <a:cs typeface="Arial Rounded"/>
                <a:sym typeface="Arial Rounded"/>
              </a:rPr>
              <a:t>Summary of Evidence</a:t>
            </a:r>
            <a:endParaRPr/>
          </a:p>
        </p:txBody>
      </p:sp>
      <p:pic>
        <p:nvPicPr>
          <p:cNvPr id="3535" name="Google Shape;3535;p385"/>
          <p:cNvPicPr preferRelativeResize="0"/>
          <p:nvPr/>
        </p:nvPicPr>
        <p:blipFill rotWithShape="1">
          <a:blip r:embed="rId3">
            <a:alphaModFix/>
          </a:blip>
          <a:srcRect/>
          <a:stretch/>
        </p:blipFill>
        <p:spPr>
          <a:xfrm>
            <a:off x="10800464" y="5630309"/>
            <a:ext cx="406400" cy="4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33">
                                            <p:txEl>
                                              <p:pRg st="0" end="0"/>
                                            </p:txEl>
                                          </p:spTgt>
                                        </p:tgtEl>
                                        <p:attrNameLst>
                                          <p:attrName>style.visibility</p:attrName>
                                        </p:attrNameLst>
                                      </p:cBhvr>
                                      <p:to>
                                        <p:strVal val="visible"/>
                                      </p:to>
                                    </p:set>
                                    <p:animEffect transition="in" filter="fade">
                                      <p:cBhvr>
                                        <p:cTn id="7" dur="1822"/>
                                        <p:tgtEl>
                                          <p:spTgt spid="35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33">
                                            <p:txEl>
                                              <p:pRg st="1" end="1"/>
                                            </p:txEl>
                                          </p:spTgt>
                                        </p:tgtEl>
                                        <p:attrNameLst>
                                          <p:attrName>style.visibility</p:attrName>
                                        </p:attrNameLst>
                                      </p:cBhvr>
                                      <p:to>
                                        <p:strVal val="visible"/>
                                      </p:to>
                                    </p:set>
                                    <p:animEffect transition="in" filter="fade">
                                      <p:cBhvr>
                                        <p:cTn id="12" dur="1822"/>
                                        <p:tgtEl>
                                          <p:spTgt spid="35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33">
                                            <p:txEl>
                                              <p:pRg st="2" end="2"/>
                                            </p:txEl>
                                          </p:spTgt>
                                        </p:tgtEl>
                                        <p:attrNameLst>
                                          <p:attrName>style.visibility</p:attrName>
                                        </p:attrNameLst>
                                      </p:cBhvr>
                                      <p:to>
                                        <p:strVal val="visible"/>
                                      </p:to>
                                    </p:set>
                                    <p:animEffect transition="in" filter="fade">
                                      <p:cBhvr>
                                        <p:cTn id="17" dur="1822"/>
                                        <p:tgtEl>
                                          <p:spTgt spid="353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33">
                                            <p:txEl>
                                              <p:pRg st="3" end="3"/>
                                            </p:txEl>
                                          </p:spTgt>
                                        </p:tgtEl>
                                        <p:attrNameLst>
                                          <p:attrName>style.visibility</p:attrName>
                                        </p:attrNameLst>
                                      </p:cBhvr>
                                      <p:to>
                                        <p:strVal val="visible"/>
                                      </p:to>
                                    </p:set>
                                    <p:animEffect transition="in" filter="fade">
                                      <p:cBhvr>
                                        <p:cTn id="22" dur="1822"/>
                                        <p:tgtEl>
                                          <p:spTgt spid="353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33">
                                            <p:txEl>
                                              <p:pRg st="4" end="4"/>
                                            </p:txEl>
                                          </p:spTgt>
                                        </p:tgtEl>
                                        <p:attrNameLst>
                                          <p:attrName>style.visibility</p:attrName>
                                        </p:attrNameLst>
                                      </p:cBhvr>
                                      <p:to>
                                        <p:strVal val="visible"/>
                                      </p:to>
                                    </p:set>
                                    <p:animEffect transition="in" filter="fade">
                                      <p:cBhvr>
                                        <p:cTn id="27" dur="1822"/>
                                        <p:tgtEl>
                                          <p:spTgt spid="353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35"/>
                                        </p:tgtEl>
                                        <p:attrNameLst>
                                          <p:attrName>style.visibility</p:attrName>
                                        </p:attrNameLst>
                                      </p:cBhvr>
                                      <p:to>
                                        <p:strVal val="visible"/>
                                      </p:to>
                                    </p:set>
                                    <p:animEffect transition="in" filter="fade">
                                      <p:cBhvr>
                                        <p:cTn id="32" dur="5000"/>
                                        <p:tgtEl>
                                          <p:spTgt spid="3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540"/>
        <p:cNvGrpSpPr/>
        <p:nvPr/>
      </p:nvGrpSpPr>
      <p:grpSpPr>
        <a:xfrm>
          <a:off x="0" y="0"/>
          <a:ext cx="0" cy="0"/>
          <a:chOff x="0" y="0"/>
          <a:chExt cx="0" cy="0"/>
        </a:xfrm>
      </p:grpSpPr>
      <p:sp>
        <p:nvSpPr>
          <p:cNvPr id="3541" name="Google Shape;3541;p386"/>
          <p:cNvSpPr/>
          <p:nvPr/>
        </p:nvSpPr>
        <p:spPr>
          <a:xfrm>
            <a:off x="1738790" y="902457"/>
            <a:ext cx="83820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a:solidFill>
                  <a:srgbClr val="FF0000"/>
                </a:solidFill>
                <a:latin typeface="Arial Rounded"/>
                <a:ea typeface="Arial Rounded"/>
                <a:cs typeface="Arial Rounded"/>
                <a:sym typeface="Arial Rounded"/>
              </a:rPr>
              <a:t>Summary of Evidence</a:t>
            </a:r>
            <a:endParaRPr/>
          </a:p>
        </p:txBody>
      </p:sp>
      <p:sp>
        <p:nvSpPr>
          <p:cNvPr id="3542" name="Google Shape;3542;p386"/>
          <p:cNvSpPr/>
          <p:nvPr/>
        </p:nvSpPr>
        <p:spPr>
          <a:xfrm>
            <a:off x="1246954" y="2444732"/>
            <a:ext cx="9698100" cy="2991600"/>
          </a:xfrm>
          <a:prstGeom prst="flowChartAlternateProcess">
            <a:avLst/>
          </a:prstGeom>
          <a:gradFill>
            <a:gsLst>
              <a:gs pos="0">
                <a:srgbClr val="EB7663"/>
              </a:gs>
              <a:gs pos="50000">
                <a:srgbClr val="E65535"/>
              </a:gs>
              <a:gs pos="100000">
                <a:srgbClr val="D8360A"/>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ctr" rtl="0">
              <a:lnSpc>
                <a:spcPct val="120000"/>
              </a:lnSpc>
              <a:spcBef>
                <a:spcPts val="0"/>
              </a:spcBef>
              <a:spcAft>
                <a:spcPts val="0"/>
              </a:spcAft>
              <a:buNone/>
            </a:pPr>
            <a:r>
              <a:rPr lang="en-US" sz="3600" cap="none">
                <a:solidFill>
                  <a:srgbClr val="FFFF7D"/>
                </a:solidFill>
                <a:latin typeface="Twentieth Century"/>
                <a:ea typeface="Twentieth Century"/>
                <a:cs typeface="Twentieth Century"/>
                <a:sym typeface="Twentieth Century"/>
              </a:rPr>
              <a:t>THE EVIDENCE GATHERED DETERMINED THAT EARLY RECOGNITION, INTERVENTION AND USE OF SEPSIS BUNDLE AND ORDER SET INFLUENCED DECREASE LOS AND MORTALITY RATE</a:t>
            </a:r>
            <a:endParaRPr sz="3600" cap="none">
              <a:solidFill>
                <a:srgbClr val="FFFFFF"/>
              </a:solidFill>
              <a:latin typeface="Twentieth Century"/>
              <a:ea typeface="Twentieth Century"/>
              <a:cs typeface="Twentieth Century"/>
              <a:sym typeface="Twentieth Century"/>
            </a:endParaRPr>
          </a:p>
        </p:txBody>
      </p:sp>
      <p:pic>
        <p:nvPicPr>
          <p:cNvPr id="3543" name="Google Shape;3543;p386"/>
          <p:cNvPicPr preferRelativeResize="0"/>
          <p:nvPr/>
        </p:nvPicPr>
        <p:blipFill rotWithShape="1">
          <a:blip r:embed="rId3">
            <a:alphaModFix/>
          </a:blip>
          <a:srcRect/>
          <a:stretch/>
        </p:blipFill>
        <p:spPr>
          <a:xfrm>
            <a:off x="10538646" y="5507373"/>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2">
                                            <p:txEl>
                                              <p:pRg st="0" end="0"/>
                                            </p:txEl>
                                          </p:spTgt>
                                        </p:tgtEl>
                                        <p:attrNameLst>
                                          <p:attrName>style.visibility</p:attrName>
                                        </p:attrNameLst>
                                      </p:cBhvr>
                                      <p:to>
                                        <p:strVal val="visible"/>
                                      </p:to>
                                    </p:set>
                                    <p:animEffect transition="in" filter="fade">
                                      <p:cBhvr>
                                        <p:cTn id="7" dur="1000"/>
                                        <p:tgtEl>
                                          <p:spTgt spid="35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43"/>
                                        </p:tgtEl>
                                        <p:attrNameLst>
                                          <p:attrName>style.visibility</p:attrName>
                                        </p:attrNameLst>
                                      </p:cBhvr>
                                      <p:to>
                                        <p:strVal val="visible"/>
                                      </p:to>
                                    </p:set>
                                    <p:animEffect transition="in" filter="fade">
                                      <p:cBhvr>
                                        <p:cTn id="12" dur="5000"/>
                                        <p:tgtEl>
                                          <p:spTgt spid="3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path path="circle">
            <a:fillToRect l="50000" t="50000" r="50000" b="50000"/>
          </a:path>
          <a:tileRect/>
        </a:gradFill>
        <a:effectLst/>
      </p:bgPr>
    </p:bg>
    <p:spTree>
      <p:nvGrpSpPr>
        <p:cNvPr id="1" name="Shape 3548"/>
        <p:cNvGrpSpPr/>
        <p:nvPr/>
      </p:nvGrpSpPr>
      <p:grpSpPr>
        <a:xfrm>
          <a:off x="0" y="0"/>
          <a:ext cx="0" cy="0"/>
          <a:chOff x="0" y="0"/>
          <a:chExt cx="0" cy="0"/>
        </a:xfrm>
      </p:grpSpPr>
      <p:sp>
        <p:nvSpPr>
          <p:cNvPr id="3549" name="Google Shape;3549;p387"/>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550" name="Google Shape;3550;p387"/>
          <p:cNvSpPr/>
          <p:nvPr/>
        </p:nvSpPr>
        <p:spPr>
          <a:xfrm>
            <a:off x="2686050" y="900014"/>
            <a:ext cx="6819900" cy="1107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600" b="1">
                <a:solidFill>
                  <a:srgbClr val="FF0000"/>
                </a:solidFill>
                <a:latin typeface="Arial Rounded"/>
                <a:ea typeface="Arial Rounded"/>
                <a:cs typeface="Arial Rounded"/>
                <a:sym typeface="Arial Rounded"/>
              </a:rPr>
              <a:t>Data Collection  </a:t>
            </a:r>
            <a:endParaRPr/>
          </a:p>
        </p:txBody>
      </p:sp>
      <p:sp>
        <p:nvSpPr>
          <p:cNvPr id="3551" name="Google Shape;3551;p387"/>
          <p:cNvSpPr/>
          <p:nvPr/>
        </p:nvSpPr>
        <p:spPr>
          <a:xfrm>
            <a:off x="1080029" y="2513975"/>
            <a:ext cx="10824300" cy="2493000"/>
          </a:xfrm>
          <a:prstGeom prst="rect">
            <a:avLst/>
          </a:prstGeom>
          <a:noFill/>
          <a:ln>
            <a:noFill/>
          </a:ln>
        </p:spPr>
        <p:txBody>
          <a:bodyPr spcFirstLastPara="1" wrap="square" lIns="91425" tIns="45700" rIns="91425" bIns="45700" anchor="t" anchorCtr="0">
            <a:noAutofit/>
          </a:bodyPr>
          <a:lstStyle/>
          <a:p>
            <a:pPr marL="571500" marR="0" lvl="0" indent="-571500" algn="l" rtl="0">
              <a:spcBef>
                <a:spcPts val="0"/>
              </a:spcBef>
              <a:spcAft>
                <a:spcPts val="0"/>
              </a:spcAft>
              <a:buClr>
                <a:srgbClr val="FFE4B5"/>
              </a:buClr>
              <a:buSzPts val="4400"/>
              <a:buFont typeface="Noto Sans Symbols"/>
              <a:buChar char="▪"/>
            </a:pPr>
            <a:r>
              <a:rPr lang="en-US" sz="4400">
                <a:solidFill>
                  <a:srgbClr val="FFE4B5"/>
                </a:solidFill>
                <a:latin typeface="Twentieth Century"/>
                <a:ea typeface="Twentieth Century"/>
                <a:cs typeface="Twentieth Century"/>
                <a:sym typeface="Twentieth Century"/>
              </a:rPr>
              <a:t>Pre-Implementation - 6 months prior to start</a:t>
            </a:r>
            <a:endParaRPr/>
          </a:p>
          <a:p>
            <a:pPr marL="0" marR="0" lvl="0" indent="0" algn="l" rtl="0">
              <a:spcBef>
                <a:spcPts val="0"/>
              </a:spcBef>
              <a:spcAft>
                <a:spcPts val="0"/>
              </a:spcAft>
              <a:buNone/>
            </a:pPr>
            <a:endParaRPr sz="1200">
              <a:solidFill>
                <a:srgbClr val="FFE4B5"/>
              </a:solidFill>
              <a:latin typeface="Twentieth Century"/>
              <a:ea typeface="Twentieth Century"/>
              <a:cs typeface="Twentieth Century"/>
              <a:sym typeface="Twentieth Century"/>
            </a:endParaRPr>
          </a:p>
          <a:p>
            <a:pPr marL="571500" marR="0" lvl="0" indent="-571500" algn="l" rtl="0">
              <a:spcBef>
                <a:spcPts val="0"/>
              </a:spcBef>
              <a:spcAft>
                <a:spcPts val="0"/>
              </a:spcAft>
              <a:buClr>
                <a:srgbClr val="FFE4B5"/>
              </a:buClr>
              <a:buSzPts val="4400"/>
              <a:buFont typeface="Noto Sans Symbols"/>
              <a:buChar char="▪"/>
            </a:pPr>
            <a:r>
              <a:rPr lang="en-US" sz="4400">
                <a:solidFill>
                  <a:srgbClr val="FFE4B5"/>
                </a:solidFill>
                <a:latin typeface="Twentieth Century"/>
                <a:ea typeface="Twentieth Century"/>
                <a:cs typeface="Twentieth Century"/>
                <a:sym typeface="Twentieth Century"/>
              </a:rPr>
              <a:t>Implementation phase</a:t>
            </a:r>
            <a:endParaRPr/>
          </a:p>
          <a:p>
            <a:pPr marL="0" marR="0" lvl="0" indent="0" algn="l" rtl="0">
              <a:spcBef>
                <a:spcPts val="0"/>
              </a:spcBef>
              <a:spcAft>
                <a:spcPts val="0"/>
              </a:spcAft>
              <a:buNone/>
            </a:pPr>
            <a:endParaRPr sz="1200">
              <a:solidFill>
                <a:srgbClr val="FFE4B5"/>
              </a:solidFill>
              <a:latin typeface="Twentieth Century"/>
              <a:ea typeface="Twentieth Century"/>
              <a:cs typeface="Twentieth Century"/>
              <a:sym typeface="Twentieth Century"/>
            </a:endParaRPr>
          </a:p>
          <a:p>
            <a:pPr marL="571500" marR="0" lvl="0" indent="-571500" algn="l" rtl="0">
              <a:spcBef>
                <a:spcPts val="0"/>
              </a:spcBef>
              <a:spcAft>
                <a:spcPts val="0"/>
              </a:spcAft>
              <a:buClr>
                <a:srgbClr val="FFE4B5"/>
              </a:buClr>
              <a:buSzPts val="4400"/>
              <a:buFont typeface="Arial"/>
              <a:buChar char="•"/>
            </a:pPr>
            <a:r>
              <a:rPr lang="en-US" sz="4400">
                <a:solidFill>
                  <a:srgbClr val="FFE4B5"/>
                </a:solidFill>
                <a:latin typeface="Twentieth Century"/>
                <a:ea typeface="Twentieth Century"/>
                <a:cs typeface="Twentieth Century"/>
                <a:sym typeface="Twentieth Century"/>
              </a:rPr>
              <a:t>Post Implementation </a:t>
            </a:r>
            <a:endParaRPr sz="4000" b="1">
              <a:solidFill>
                <a:srgbClr val="FFE4B5"/>
              </a:solidFill>
              <a:latin typeface="Arial Rounded"/>
              <a:ea typeface="Arial Rounded"/>
              <a:cs typeface="Arial Rounded"/>
              <a:sym typeface="Arial Rounded"/>
            </a:endParaRPr>
          </a:p>
        </p:txBody>
      </p:sp>
      <p:pic>
        <p:nvPicPr>
          <p:cNvPr id="3552" name="Google Shape;3552;p387"/>
          <p:cNvPicPr preferRelativeResize="0"/>
          <p:nvPr/>
        </p:nvPicPr>
        <p:blipFill rotWithShape="1">
          <a:blip r:embed="rId3">
            <a:alphaModFix/>
          </a:blip>
          <a:srcRect/>
          <a:stretch/>
        </p:blipFill>
        <p:spPr>
          <a:xfrm>
            <a:off x="10519228" y="545124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1">
                                            <p:txEl>
                                              <p:pRg st="0" end="0"/>
                                            </p:txEl>
                                          </p:spTgt>
                                        </p:tgtEl>
                                        <p:attrNameLst>
                                          <p:attrName>style.visibility</p:attrName>
                                        </p:attrNameLst>
                                      </p:cBhvr>
                                      <p:to>
                                        <p:strVal val="visible"/>
                                      </p:to>
                                    </p:set>
                                    <p:animEffect transition="in" filter="fade">
                                      <p:cBhvr>
                                        <p:cTn id="7" dur="1000"/>
                                        <p:tgtEl>
                                          <p:spTgt spid="35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51">
                                            <p:txEl>
                                              <p:pRg st="1" end="1"/>
                                            </p:txEl>
                                          </p:spTgt>
                                        </p:tgtEl>
                                        <p:attrNameLst>
                                          <p:attrName>style.visibility</p:attrName>
                                        </p:attrNameLst>
                                      </p:cBhvr>
                                      <p:to>
                                        <p:strVal val="visible"/>
                                      </p:to>
                                    </p:set>
                                    <p:animEffect transition="in" filter="fade">
                                      <p:cBhvr>
                                        <p:cTn id="12" dur="1000"/>
                                        <p:tgtEl>
                                          <p:spTgt spid="35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51">
                                            <p:txEl>
                                              <p:pRg st="2" end="2"/>
                                            </p:txEl>
                                          </p:spTgt>
                                        </p:tgtEl>
                                        <p:attrNameLst>
                                          <p:attrName>style.visibility</p:attrName>
                                        </p:attrNameLst>
                                      </p:cBhvr>
                                      <p:to>
                                        <p:strVal val="visible"/>
                                      </p:to>
                                    </p:set>
                                    <p:animEffect transition="in" filter="fade">
                                      <p:cBhvr>
                                        <p:cTn id="17" dur="1000"/>
                                        <p:tgtEl>
                                          <p:spTgt spid="35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51">
                                            <p:txEl>
                                              <p:pRg st="3" end="3"/>
                                            </p:txEl>
                                          </p:spTgt>
                                        </p:tgtEl>
                                        <p:attrNameLst>
                                          <p:attrName>style.visibility</p:attrName>
                                        </p:attrNameLst>
                                      </p:cBhvr>
                                      <p:to>
                                        <p:strVal val="visible"/>
                                      </p:to>
                                    </p:set>
                                    <p:animEffect transition="in" filter="fade">
                                      <p:cBhvr>
                                        <p:cTn id="22" dur="1000"/>
                                        <p:tgtEl>
                                          <p:spTgt spid="35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51">
                                            <p:txEl>
                                              <p:pRg st="4" end="4"/>
                                            </p:txEl>
                                          </p:spTgt>
                                        </p:tgtEl>
                                        <p:attrNameLst>
                                          <p:attrName>style.visibility</p:attrName>
                                        </p:attrNameLst>
                                      </p:cBhvr>
                                      <p:to>
                                        <p:strVal val="visible"/>
                                      </p:to>
                                    </p:set>
                                    <p:animEffect transition="in" filter="fade">
                                      <p:cBhvr>
                                        <p:cTn id="27" dur="1000"/>
                                        <p:tgtEl>
                                          <p:spTgt spid="35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52"/>
                                        </p:tgtEl>
                                        <p:attrNameLst>
                                          <p:attrName>style.visibility</p:attrName>
                                        </p:attrNameLst>
                                      </p:cBhvr>
                                      <p:to>
                                        <p:strVal val="visible"/>
                                      </p:to>
                                    </p:set>
                                    <p:animEffect transition="in" filter="fade">
                                      <p:cBhvr>
                                        <p:cTn id="32" dur="5000"/>
                                        <p:tgtEl>
                                          <p:spTgt spid="3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557"/>
        <p:cNvGrpSpPr/>
        <p:nvPr/>
      </p:nvGrpSpPr>
      <p:grpSpPr>
        <a:xfrm>
          <a:off x="0" y="0"/>
          <a:ext cx="0" cy="0"/>
          <a:chOff x="0" y="0"/>
          <a:chExt cx="0" cy="0"/>
        </a:xfrm>
      </p:grpSpPr>
      <p:sp>
        <p:nvSpPr>
          <p:cNvPr id="3558" name="Google Shape;3558;p388"/>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559" name="Google Shape;3559;p388"/>
          <p:cNvSpPr/>
          <p:nvPr/>
        </p:nvSpPr>
        <p:spPr>
          <a:xfrm>
            <a:off x="1267326" y="1153194"/>
            <a:ext cx="9844500" cy="5016900"/>
          </a:xfrm>
          <a:prstGeom prst="rect">
            <a:avLst/>
          </a:prstGeom>
          <a:noFill/>
          <a:ln>
            <a:noFill/>
          </a:ln>
        </p:spPr>
        <p:txBody>
          <a:bodyPr spcFirstLastPara="1" wrap="square" lIns="91425" tIns="45700" rIns="91425" bIns="45700" anchor="t" anchorCtr="0">
            <a:noAutofit/>
          </a:bodyPr>
          <a:lstStyle/>
          <a:p>
            <a:pPr marL="457200" marR="0" lvl="0" indent="-457200" algn="just" rtl="0">
              <a:spcBef>
                <a:spcPts val="0"/>
              </a:spcBef>
              <a:spcAft>
                <a:spcPts val="0"/>
              </a:spcAft>
              <a:buClr>
                <a:srgbClr val="FFFF7D"/>
              </a:buClr>
              <a:buSzPts val="3200"/>
              <a:buFont typeface="Noto Sans Symbols"/>
              <a:buChar char="❑"/>
            </a:pPr>
            <a:r>
              <a:rPr lang="en-US" sz="3200">
                <a:solidFill>
                  <a:srgbClr val="FFFF7D"/>
                </a:solidFill>
                <a:latin typeface="Twentieth Century"/>
                <a:ea typeface="Twentieth Century"/>
                <a:cs typeface="Twentieth Century"/>
                <a:sym typeface="Twentieth Century"/>
              </a:rPr>
              <a:t>Knowledge: Educating staff to raise awareness </a:t>
            </a:r>
            <a:endParaRPr/>
          </a:p>
          <a:p>
            <a:pPr marL="0" marR="0" lvl="0" indent="0" algn="just" rtl="0">
              <a:spcBef>
                <a:spcPts val="0"/>
              </a:spcBef>
              <a:spcAft>
                <a:spcPts val="0"/>
              </a:spcAft>
              <a:buNone/>
            </a:pPr>
            <a:r>
              <a:rPr lang="en-US" sz="3200">
                <a:solidFill>
                  <a:srgbClr val="FFFF7D"/>
                </a:solidFill>
                <a:latin typeface="Twentieth Century"/>
                <a:ea typeface="Twentieth Century"/>
                <a:cs typeface="Twentieth Century"/>
                <a:sym typeface="Twentieth Century"/>
              </a:rPr>
              <a:t>                      about early recognition of sepsis pathway</a:t>
            </a:r>
            <a:endParaRPr/>
          </a:p>
          <a:p>
            <a:pPr marL="1371600" marR="0" lvl="2" indent="-457200" algn="just" rtl="0">
              <a:spcBef>
                <a:spcPts val="0"/>
              </a:spcBef>
              <a:spcAft>
                <a:spcPts val="0"/>
              </a:spcAft>
              <a:buClr>
                <a:srgbClr val="FFFF7D"/>
              </a:buClr>
              <a:buSzPts val="3200"/>
              <a:buFont typeface="Noto Sans Symbols"/>
              <a:buChar char="▪"/>
            </a:pPr>
            <a:r>
              <a:rPr lang="en-US" sz="3200" b="0" i="0" u="none" strike="noStrike" cap="none">
                <a:solidFill>
                  <a:srgbClr val="FFFF7D"/>
                </a:solidFill>
                <a:latin typeface="Twentieth Century"/>
                <a:ea typeface="Twentieth Century"/>
                <a:cs typeface="Twentieth Century"/>
                <a:sym typeface="Twentieth Century"/>
              </a:rPr>
              <a:t>Sepsis/Spot Bundle ID card </a:t>
            </a:r>
            <a:endParaRPr/>
          </a:p>
          <a:p>
            <a:pPr marL="1371600" marR="0" lvl="2" indent="-457200" algn="just" rtl="0">
              <a:spcBef>
                <a:spcPts val="0"/>
              </a:spcBef>
              <a:spcAft>
                <a:spcPts val="0"/>
              </a:spcAft>
              <a:buClr>
                <a:srgbClr val="FFFF7D"/>
              </a:buClr>
              <a:buSzPts val="3200"/>
              <a:buFont typeface="Noto Sans Symbols"/>
              <a:buChar char="▪"/>
            </a:pPr>
            <a:r>
              <a:rPr lang="en-US" sz="3200" b="0" i="0" u="none" strike="noStrike" cap="none">
                <a:solidFill>
                  <a:srgbClr val="FFFF7D"/>
                </a:solidFill>
                <a:latin typeface="Twentieth Century"/>
                <a:ea typeface="Twentieth Century"/>
                <a:cs typeface="Twentieth Century"/>
                <a:sym typeface="Twentieth Century"/>
              </a:rPr>
              <a:t>Sepsis/Spot Bundle Poster</a:t>
            </a:r>
            <a:endParaRPr/>
          </a:p>
          <a:p>
            <a:pPr marL="1371600" marR="0" lvl="2" indent="-457200" algn="just" rtl="0">
              <a:spcBef>
                <a:spcPts val="0"/>
              </a:spcBef>
              <a:spcAft>
                <a:spcPts val="0"/>
              </a:spcAft>
              <a:buClr>
                <a:srgbClr val="FFFF7D"/>
              </a:buClr>
              <a:buSzPts val="3200"/>
              <a:buFont typeface="Noto Sans Symbols"/>
              <a:buChar char="▪"/>
            </a:pPr>
            <a:r>
              <a:rPr lang="en-US" sz="3200" b="0" i="0" u="none" strike="noStrike" cap="none">
                <a:solidFill>
                  <a:srgbClr val="FFFF7D"/>
                </a:solidFill>
                <a:latin typeface="Twentieth Century"/>
                <a:ea typeface="Twentieth Century"/>
                <a:cs typeface="Twentieth Century"/>
                <a:sym typeface="Twentieth Century"/>
              </a:rPr>
              <a:t>Sepsis/Spot Bundle Power Points</a:t>
            </a:r>
            <a:endParaRPr/>
          </a:p>
          <a:p>
            <a:pPr marL="1371600" marR="0" lvl="2" indent="-457200" algn="just" rtl="0">
              <a:spcBef>
                <a:spcPts val="0"/>
              </a:spcBef>
              <a:spcAft>
                <a:spcPts val="0"/>
              </a:spcAft>
              <a:buClr>
                <a:srgbClr val="FFFF7D"/>
              </a:buClr>
              <a:buSzPts val="3200"/>
              <a:buFont typeface="Noto Sans Symbols"/>
              <a:buChar char="▪"/>
            </a:pPr>
            <a:r>
              <a:rPr lang="en-US" sz="3200" b="0" i="0" u="none" strike="noStrike" cap="none">
                <a:solidFill>
                  <a:srgbClr val="FFFF7D"/>
                </a:solidFill>
                <a:latin typeface="Twentieth Century"/>
                <a:ea typeface="Twentieth Century"/>
                <a:cs typeface="Twentieth Century"/>
                <a:sym typeface="Twentieth Century"/>
              </a:rPr>
              <a:t>Sepsis TMS (Talent Management System) module </a:t>
            </a:r>
            <a:endParaRPr/>
          </a:p>
          <a:p>
            <a:pPr marL="457200" marR="0" lvl="0" indent="-457200" algn="just" rtl="0">
              <a:spcBef>
                <a:spcPts val="0"/>
              </a:spcBef>
              <a:spcAft>
                <a:spcPts val="0"/>
              </a:spcAft>
              <a:buClr>
                <a:srgbClr val="FFFF7D"/>
              </a:buClr>
              <a:buSzPts val="3200"/>
              <a:buFont typeface="Noto Sans Symbols"/>
              <a:buChar char="❑"/>
            </a:pPr>
            <a:r>
              <a:rPr lang="en-US" sz="3200">
                <a:solidFill>
                  <a:srgbClr val="FFFF7D"/>
                </a:solidFill>
                <a:latin typeface="Twentieth Century"/>
                <a:ea typeface="Twentieth Century"/>
                <a:cs typeface="Twentieth Century"/>
                <a:sym typeface="Twentieth Century"/>
              </a:rPr>
              <a:t>Develop the protocol and bundle along </a:t>
            </a:r>
            <a:endParaRPr/>
          </a:p>
          <a:p>
            <a:pPr marL="0" marR="0" lvl="0" indent="0" algn="just" rtl="0">
              <a:spcBef>
                <a:spcPts val="0"/>
              </a:spcBef>
              <a:spcAft>
                <a:spcPts val="0"/>
              </a:spcAft>
              <a:buNone/>
            </a:pPr>
            <a:r>
              <a:rPr lang="en-US" sz="3200">
                <a:solidFill>
                  <a:srgbClr val="FFFF7D"/>
                </a:solidFill>
                <a:latin typeface="Twentieth Century"/>
                <a:ea typeface="Twentieth Century"/>
                <a:cs typeface="Twentieth Century"/>
                <a:sym typeface="Twentieth Century"/>
              </a:rPr>
              <a:t>    with the hospital Sail Team and Leaderships</a:t>
            </a:r>
            <a:endParaRPr/>
          </a:p>
          <a:p>
            <a:pPr marL="457200" marR="0" lvl="0" indent="-457200" algn="just" rtl="0">
              <a:spcBef>
                <a:spcPts val="0"/>
              </a:spcBef>
              <a:spcAft>
                <a:spcPts val="0"/>
              </a:spcAft>
              <a:buClr>
                <a:srgbClr val="FFFF7D"/>
              </a:buClr>
              <a:buSzPts val="3200"/>
              <a:buFont typeface="Noto Sans Symbols"/>
              <a:buChar char="❑"/>
            </a:pPr>
            <a:r>
              <a:rPr lang="en-US" sz="3200">
                <a:solidFill>
                  <a:srgbClr val="FFFF7D"/>
                </a:solidFill>
                <a:latin typeface="Twentieth Century"/>
                <a:ea typeface="Twentieth Century"/>
                <a:cs typeface="Twentieth Century"/>
                <a:sym typeface="Twentieth Century"/>
              </a:rPr>
              <a:t>Develop Compliance Audit Tool </a:t>
            </a:r>
            <a:endParaRPr/>
          </a:p>
          <a:p>
            <a:pPr marL="457200" marR="0" lvl="0" indent="-457200" algn="just" rtl="0">
              <a:spcBef>
                <a:spcPts val="0"/>
              </a:spcBef>
              <a:spcAft>
                <a:spcPts val="0"/>
              </a:spcAft>
              <a:buClr>
                <a:srgbClr val="FFFF7D"/>
              </a:buClr>
              <a:buSzPts val="3200"/>
              <a:buFont typeface="Noto Sans Symbols"/>
              <a:buChar char="❑"/>
            </a:pPr>
            <a:r>
              <a:rPr lang="en-US" sz="3200">
                <a:solidFill>
                  <a:srgbClr val="FFFF7D"/>
                </a:solidFill>
                <a:latin typeface="Twentieth Century"/>
                <a:ea typeface="Twentieth Century"/>
                <a:cs typeface="Twentieth Century"/>
                <a:sym typeface="Twentieth Century"/>
              </a:rPr>
              <a:t>Develop CPRS Template to ensure bundle adherence </a:t>
            </a:r>
            <a:endParaRPr/>
          </a:p>
        </p:txBody>
      </p:sp>
      <p:sp>
        <p:nvSpPr>
          <p:cNvPr id="3560" name="Google Shape;3560;p388"/>
          <p:cNvSpPr/>
          <p:nvPr/>
        </p:nvSpPr>
        <p:spPr>
          <a:xfrm>
            <a:off x="1991740" y="129616"/>
            <a:ext cx="8592300" cy="923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400" b="1">
                <a:solidFill>
                  <a:srgbClr val="FF0000"/>
                </a:solidFill>
                <a:latin typeface="Arial Rounded"/>
                <a:ea typeface="Arial Rounded"/>
                <a:cs typeface="Arial Rounded"/>
                <a:sym typeface="Arial Rounded"/>
              </a:rPr>
              <a:t>Implementation/Method</a:t>
            </a:r>
            <a:r>
              <a:rPr lang="en-US" sz="4800" b="1">
                <a:solidFill>
                  <a:srgbClr val="FF0000"/>
                </a:solidFill>
                <a:latin typeface="Arial Rounded"/>
                <a:ea typeface="Arial Rounded"/>
                <a:cs typeface="Arial Rounded"/>
                <a:sym typeface="Arial Rounded"/>
              </a:rPr>
              <a:t> </a:t>
            </a:r>
            <a:endParaRPr/>
          </a:p>
        </p:txBody>
      </p:sp>
      <p:pic>
        <p:nvPicPr>
          <p:cNvPr id="3561" name="Google Shape;3561;p388"/>
          <p:cNvPicPr preferRelativeResize="0"/>
          <p:nvPr/>
        </p:nvPicPr>
        <p:blipFill rotWithShape="1">
          <a:blip r:embed="rId3">
            <a:alphaModFix/>
          </a:blip>
          <a:srcRect/>
          <a:stretch/>
        </p:blipFill>
        <p:spPr>
          <a:xfrm>
            <a:off x="10705571" y="302260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9">
                                            <p:txEl>
                                              <p:pRg st="0" end="0"/>
                                            </p:txEl>
                                          </p:spTgt>
                                        </p:tgtEl>
                                        <p:attrNameLst>
                                          <p:attrName>style.visibility</p:attrName>
                                        </p:attrNameLst>
                                      </p:cBhvr>
                                      <p:to>
                                        <p:strVal val="visible"/>
                                      </p:to>
                                    </p:set>
                                    <p:animEffect transition="in" filter="fade">
                                      <p:cBhvr>
                                        <p:cTn id="7" dur="1000"/>
                                        <p:tgtEl>
                                          <p:spTgt spid="35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59">
                                            <p:txEl>
                                              <p:pRg st="1" end="1"/>
                                            </p:txEl>
                                          </p:spTgt>
                                        </p:tgtEl>
                                        <p:attrNameLst>
                                          <p:attrName>style.visibility</p:attrName>
                                        </p:attrNameLst>
                                      </p:cBhvr>
                                      <p:to>
                                        <p:strVal val="visible"/>
                                      </p:to>
                                    </p:set>
                                    <p:animEffect transition="in" filter="fade">
                                      <p:cBhvr>
                                        <p:cTn id="12" dur="1000"/>
                                        <p:tgtEl>
                                          <p:spTgt spid="35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59">
                                            <p:txEl>
                                              <p:pRg st="2" end="2"/>
                                            </p:txEl>
                                          </p:spTgt>
                                        </p:tgtEl>
                                        <p:attrNameLst>
                                          <p:attrName>style.visibility</p:attrName>
                                        </p:attrNameLst>
                                      </p:cBhvr>
                                      <p:to>
                                        <p:strVal val="visible"/>
                                      </p:to>
                                    </p:set>
                                    <p:animEffect transition="in" filter="fade">
                                      <p:cBhvr>
                                        <p:cTn id="17" dur="1000"/>
                                        <p:tgtEl>
                                          <p:spTgt spid="35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59">
                                            <p:txEl>
                                              <p:pRg st="3" end="3"/>
                                            </p:txEl>
                                          </p:spTgt>
                                        </p:tgtEl>
                                        <p:attrNameLst>
                                          <p:attrName>style.visibility</p:attrName>
                                        </p:attrNameLst>
                                      </p:cBhvr>
                                      <p:to>
                                        <p:strVal val="visible"/>
                                      </p:to>
                                    </p:set>
                                    <p:animEffect transition="in" filter="fade">
                                      <p:cBhvr>
                                        <p:cTn id="22" dur="1000"/>
                                        <p:tgtEl>
                                          <p:spTgt spid="35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59">
                                            <p:txEl>
                                              <p:pRg st="4" end="4"/>
                                            </p:txEl>
                                          </p:spTgt>
                                        </p:tgtEl>
                                        <p:attrNameLst>
                                          <p:attrName>style.visibility</p:attrName>
                                        </p:attrNameLst>
                                      </p:cBhvr>
                                      <p:to>
                                        <p:strVal val="visible"/>
                                      </p:to>
                                    </p:set>
                                    <p:animEffect transition="in" filter="fade">
                                      <p:cBhvr>
                                        <p:cTn id="27" dur="1000"/>
                                        <p:tgtEl>
                                          <p:spTgt spid="355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59">
                                            <p:txEl>
                                              <p:pRg st="5" end="5"/>
                                            </p:txEl>
                                          </p:spTgt>
                                        </p:tgtEl>
                                        <p:attrNameLst>
                                          <p:attrName>style.visibility</p:attrName>
                                        </p:attrNameLst>
                                      </p:cBhvr>
                                      <p:to>
                                        <p:strVal val="visible"/>
                                      </p:to>
                                    </p:set>
                                    <p:animEffect transition="in" filter="fade">
                                      <p:cBhvr>
                                        <p:cTn id="32" dur="1000"/>
                                        <p:tgtEl>
                                          <p:spTgt spid="355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59">
                                            <p:txEl>
                                              <p:pRg st="6" end="6"/>
                                            </p:txEl>
                                          </p:spTgt>
                                        </p:tgtEl>
                                        <p:attrNameLst>
                                          <p:attrName>style.visibility</p:attrName>
                                        </p:attrNameLst>
                                      </p:cBhvr>
                                      <p:to>
                                        <p:strVal val="visible"/>
                                      </p:to>
                                    </p:set>
                                    <p:animEffect transition="in" filter="fade">
                                      <p:cBhvr>
                                        <p:cTn id="37" dur="1000"/>
                                        <p:tgtEl>
                                          <p:spTgt spid="355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59">
                                            <p:txEl>
                                              <p:pRg st="7" end="7"/>
                                            </p:txEl>
                                          </p:spTgt>
                                        </p:tgtEl>
                                        <p:attrNameLst>
                                          <p:attrName>style.visibility</p:attrName>
                                        </p:attrNameLst>
                                      </p:cBhvr>
                                      <p:to>
                                        <p:strVal val="visible"/>
                                      </p:to>
                                    </p:set>
                                    <p:animEffect transition="in" filter="fade">
                                      <p:cBhvr>
                                        <p:cTn id="42" dur="1000"/>
                                        <p:tgtEl>
                                          <p:spTgt spid="355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559">
                                            <p:txEl>
                                              <p:pRg st="8" end="8"/>
                                            </p:txEl>
                                          </p:spTgt>
                                        </p:tgtEl>
                                        <p:attrNameLst>
                                          <p:attrName>style.visibility</p:attrName>
                                        </p:attrNameLst>
                                      </p:cBhvr>
                                      <p:to>
                                        <p:strVal val="visible"/>
                                      </p:to>
                                    </p:set>
                                    <p:animEffect transition="in" filter="fade">
                                      <p:cBhvr>
                                        <p:cTn id="47" dur="1000"/>
                                        <p:tgtEl>
                                          <p:spTgt spid="355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559">
                                            <p:txEl>
                                              <p:pRg st="9" end="9"/>
                                            </p:txEl>
                                          </p:spTgt>
                                        </p:tgtEl>
                                        <p:attrNameLst>
                                          <p:attrName>style.visibility</p:attrName>
                                        </p:attrNameLst>
                                      </p:cBhvr>
                                      <p:to>
                                        <p:strVal val="visible"/>
                                      </p:to>
                                    </p:set>
                                    <p:animEffect transition="in" filter="fade">
                                      <p:cBhvr>
                                        <p:cTn id="52" dur="1000"/>
                                        <p:tgtEl>
                                          <p:spTgt spid="3559">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561"/>
                                        </p:tgtEl>
                                        <p:attrNameLst>
                                          <p:attrName>style.visibility</p:attrName>
                                        </p:attrNameLst>
                                      </p:cBhvr>
                                      <p:to>
                                        <p:strVal val="visible"/>
                                      </p:to>
                                    </p:set>
                                    <p:animEffect transition="in" filter="fade">
                                      <p:cBhvr>
                                        <p:cTn id="57" dur="5000"/>
                                        <p:tgtEl>
                                          <p:spTgt spid="3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137"/>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a:solidFill>
                  <a:srgbClr val="C00000"/>
                </a:solidFill>
              </a:rPr>
              <a:t>KEY MESSAGE - 2</a:t>
            </a:r>
            <a:endParaRPr/>
          </a:p>
        </p:txBody>
      </p:sp>
      <p:sp>
        <p:nvSpPr>
          <p:cNvPr id="948" name="Google Shape;948;p137"/>
          <p:cNvSpPr txBox="1">
            <a:spLocks noGrp="1"/>
          </p:cNvSpPr>
          <p:nvPr>
            <p:ph type="body" idx="1"/>
          </p:nvPr>
        </p:nvSpPr>
        <p:spPr>
          <a:xfrm>
            <a:off x="1199456" y="2420888"/>
            <a:ext cx="10455000" cy="2404800"/>
          </a:xfrm>
          <a:prstGeom prst="rect">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3200"/>
              <a:buNone/>
            </a:pPr>
            <a:endParaRPr sz="3200" b="0" i="0" u="none" strike="noStrike">
              <a:solidFill>
                <a:srgbClr val="0000FF"/>
              </a:solidFill>
            </a:endParaRPr>
          </a:p>
          <a:p>
            <a:pPr marL="0" lvl="0" indent="0" algn="l" rtl="0">
              <a:spcBef>
                <a:spcPts val="640"/>
              </a:spcBef>
              <a:spcAft>
                <a:spcPts val="0"/>
              </a:spcAft>
              <a:buClr>
                <a:srgbClr val="0000FF"/>
              </a:buClr>
              <a:buSzPts val="3200"/>
              <a:buNone/>
            </a:pPr>
            <a:r>
              <a:rPr lang="en-US" sz="3200" b="0" i="0" u="none" strike="noStrike">
                <a:solidFill>
                  <a:srgbClr val="0000FF"/>
                </a:solidFill>
              </a:rPr>
              <a:t>Nurses should achieve higher levels of education and </a:t>
            </a:r>
            <a:endParaRPr/>
          </a:p>
          <a:p>
            <a:pPr marL="0" lvl="0" indent="0" algn="l" rtl="0">
              <a:spcBef>
                <a:spcPts val="640"/>
              </a:spcBef>
              <a:spcAft>
                <a:spcPts val="0"/>
              </a:spcAft>
              <a:buClr>
                <a:srgbClr val="0000FF"/>
              </a:buClr>
              <a:buSzPts val="3200"/>
              <a:buNone/>
            </a:pPr>
            <a:r>
              <a:rPr lang="en-US" sz="3200" b="0" i="0" u="none" strike="noStrike">
                <a:solidFill>
                  <a:srgbClr val="0000FF"/>
                </a:solidFill>
              </a:rPr>
              <a:t>training through an improved education system that </a:t>
            </a:r>
            <a:endParaRPr/>
          </a:p>
          <a:p>
            <a:pPr marL="0" lvl="0" indent="0" algn="l" rtl="0">
              <a:spcBef>
                <a:spcPts val="640"/>
              </a:spcBef>
              <a:spcAft>
                <a:spcPts val="0"/>
              </a:spcAft>
              <a:buClr>
                <a:srgbClr val="0000FF"/>
              </a:buClr>
              <a:buSzPts val="3200"/>
              <a:buNone/>
            </a:pPr>
            <a:r>
              <a:rPr lang="en-US" sz="3200" b="0" i="0" u="none" strike="noStrike">
                <a:solidFill>
                  <a:srgbClr val="0000FF"/>
                </a:solidFill>
              </a:rPr>
              <a:t>promotes seamless academic progression</a:t>
            </a:r>
            <a:endParaRPr/>
          </a:p>
          <a:p>
            <a:pPr marL="0" lvl="0" indent="0" algn="l" rtl="0">
              <a:spcBef>
                <a:spcPts val="640"/>
              </a:spcBef>
              <a:spcAft>
                <a:spcPts val="0"/>
              </a:spcAft>
              <a:buClr>
                <a:srgbClr val="3F3F3F"/>
              </a:buClr>
              <a:buSzPts val="3200"/>
              <a:buNone/>
            </a:pPr>
            <a:endParaRPr sz="3200"/>
          </a:p>
        </p:txBody>
      </p:sp>
      <p:sp>
        <p:nvSpPr>
          <p:cNvPr id="949" name="Google Shape;949;p137"/>
          <p:cNvSpPr txBox="1"/>
          <p:nvPr/>
        </p:nvSpPr>
        <p:spPr>
          <a:xfrm>
            <a:off x="623392" y="5805264"/>
            <a:ext cx="11175000" cy="720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F6128"/>
              </a:buClr>
              <a:buSzPts val="2000"/>
              <a:buFont typeface="Arial"/>
              <a:buNone/>
            </a:pPr>
            <a:r>
              <a:rPr lang="en-US" sz="2000">
                <a:solidFill>
                  <a:srgbClr val="4F6128"/>
                </a:solidFill>
                <a:latin typeface="EB Garamond"/>
                <a:ea typeface="EB Garamond"/>
                <a:cs typeface="EB Garamond"/>
                <a:sym typeface="EB Garamond"/>
              </a:rPr>
              <a:t>Institute of Medicine. (2010). </a:t>
            </a:r>
            <a:r>
              <a:rPr lang="en-US" sz="2000" i="1">
                <a:solidFill>
                  <a:srgbClr val="4F6128"/>
                </a:solidFill>
                <a:latin typeface="EB Garamond"/>
                <a:ea typeface="EB Garamond"/>
                <a:cs typeface="EB Garamond"/>
                <a:sym typeface="EB Garamond"/>
              </a:rPr>
              <a:t>The future of nursing</a:t>
            </a:r>
            <a:r>
              <a:rPr lang="en-US" sz="2000">
                <a:solidFill>
                  <a:srgbClr val="4F6128"/>
                </a:solidFill>
                <a:latin typeface="EB Garamond"/>
                <a:ea typeface="EB Garamond"/>
                <a:cs typeface="EB Garamond"/>
                <a:sym typeface="EB Garamond"/>
              </a:rPr>
              <a:t>. Available from URL: http://www.IOM.edu</a:t>
            </a:r>
            <a:endParaRPr sz="2000">
              <a:solidFill>
                <a:srgbClr val="4F6128"/>
              </a:solidFill>
              <a:latin typeface="Arial"/>
              <a:ea typeface="Arial"/>
              <a:cs typeface="Arial"/>
              <a:sym typeface="Arial"/>
            </a:endParaRP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566"/>
        <p:cNvGrpSpPr/>
        <p:nvPr/>
      </p:nvGrpSpPr>
      <p:grpSpPr>
        <a:xfrm>
          <a:off x="0" y="0"/>
          <a:ext cx="0" cy="0"/>
          <a:chOff x="0" y="0"/>
          <a:chExt cx="0" cy="0"/>
        </a:xfrm>
      </p:grpSpPr>
      <p:sp>
        <p:nvSpPr>
          <p:cNvPr id="3567" name="Google Shape;3567;p389"/>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568" name="Google Shape;3568;p389"/>
          <p:cNvSpPr/>
          <p:nvPr/>
        </p:nvSpPr>
        <p:spPr>
          <a:xfrm>
            <a:off x="1930606" y="216634"/>
            <a:ext cx="8820000" cy="708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a:solidFill>
                  <a:srgbClr val="FF0000"/>
                </a:solidFill>
                <a:latin typeface="Arial Rounded"/>
                <a:ea typeface="Arial Rounded"/>
                <a:cs typeface="Arial Rounded"/>
                <a:sym typeface="Arial Rounded"/>
              </a:rPr>
              <a:t>Educational Materials Developed</a:t>
            </a:r>
            <a:endParaRPr/>
          </a:p>
        </p:txBody>
      </p:sp>
      <p:pic>
        <p:nvPicPr>
          <p:cNvPr id="3569" name="Google Shape;3569;p389"/>
          <p:cNvPicPr preferRelativeResize="0"/>
          <p:nvPr/>
        </p:nvPicPr>
        <p:blipFill rotWithShape="1">
          <a:blip r:embed="rId3">
            <a:alphaModFix/>
          </a:blip>
          <a:srcRect l="4822" t="7496" r="26877" b="7026"/>
          <a:stretch/>
        </p:blipFill>
        <p:spPr>
          <a:xfrm>
            <a:off x="401780" y="1052946"/>
            <a:ext cx="11388438" cy="5253262"/>
          </a:xfrm>
          <a:prstGeom prst="rect">
            <a:avLst/>
          </a:prstGeom>
          <a:noFill/>
          <a:ln>
            <a:noFill/>
          </a:ln>
        </p:spPr>
      </p:pic>
      <p:pic>
        <p:nvPicPr>
          <p:cNvPr id="3570" name="Google Shape;3570;p389"/>
          <p:cNvPicPr preferRelativeResize="0"/>
          <p:nvPr/>
        </p:nvPicPr>
        <p:blipFill rotWithShape="1">
          <a:blip r:embed="rId4">
            <a:alphaModFix/>
          </a:blip>
          <a:srcRect/>
          <a:stretch/>
        </p:blipFill>
        <p:spPr>
          <a:xfrm>
            <a:off x="10841494" y="4600565"/>
            <a:ext cx="406400" cy="4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69"/>
                                        </p:tgtEl>
                                        <p:attrNameLst>
                                          <p:attrName>style.visibility</p:attrName>
                                        </p:attrNameLst>
                                      </p:cBhvr>
                                      <p:to>
                                        <p:strVal val="visible"/>
                                      </p:to>
                                    </p:set>
                                    <p:animEffect transition="in" filter="fade">
                                      <p:cBhvr>
                                        <p:cTn id="7" dur="1822"/>
                                        <p:tgtEl>
                                          <p:spTgt spid="35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70"/>
                                        </p:tgtEl>
                                        <p:attrNameLst>
                                          <p:attrName>style.visibility</p:attrName>
                                        </p:attrNameLst>
                                      </p:cBhvr>
                                      <p:to>
                                        <p:strVal val="visible"/>
                                      </p:to>
                                    </p:set>
                                    <p:animEffect transition="in" filter="fade">
                                      <p:cBhvr>
                                        <p:cTn id="12" dur="5000"/>
                                        <p:tgtEl>
                                          <p:spTgt spid="3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0000">
              <a:srgbClr val="008000"/>
            </a:gs>
            <a:gs pos="35000">
              <a:srgbClr val="0E1186"/>
            </a:gs>
            <a:gs pos="97190">
              <a:srgbClr val="0C0E72"/>
            </a:gs>
            <a:gs pos="100000">
              <a:srgbClr val="0C0E72"/>
            </a:gs>
          </a:gsLst>
          <a:lin ang="5400012" scaled="0"/>
        </a:gradFill>
        <a:effectLst/>
      </p:bgPr>
    </p:bg>
    <p:spTree>
      <p:nvGrpSpPr>
        <p:cNvPr id="1" name="Shape 3575"/>
        <p:cNvGrpSpPr/>
        <p:nvPr/>
      </p:nvGrpSpPr>
      <p:grpSpPr>
        <a:xfrm>
          <a:off x="0" y="0"/>
          <a:ext cx="0" cy="0"/>
          <a:chOff x="0" y="0"/>
          <a:chExt cx="0" cy="0"/>
        </a:xfrm>
      </p:grpSpPr>
      <p:sp>
        <p:nvSpPr>
          <p:cNvPr id="3576" name="Google Shape;3576;p390"/>
          <p:cNvSpPr/>
          <p:nvPr/>
        </p:nvSpPr>
        <p:spPr>
          <a:xfrm>
            <a:off x="882894" y="467953"/>
            <a:ext cx="5658000" cy="11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600" b="1">
                <a:solidFill>
                  <a:srgbClr val="FF0000"/>
                </a:solidFill>
                <a:latin typeface="Balthazar"/>
                <a:ea typeface="Balthazar"/>
                <a:cs typeface="Balthazar"/>
                <a:sym typeface="Balthazar"/>
              </a:rPr>
              <a:t>Stop Sepsis</a:t>
            </a:r>
            <a:endParaRPr/>
          </a:p>
        </p:txBody>
      </p:sp>
      <p:pic>
        <p:nvPicPr>
          <p:cNvPr id="3577" name="Google Shape;3577;p390"/>
          <p:cNvPicPr preferRelativeResize="0"/>
          <p:nvPr/>
        </p:nvPicPr>
        <p:blipFill rotWithShape="1">
          <a:blip r:embed="rId3">
            <a:alphaModFix/>
          </a:blip>
          <a:srcRect l="74684" t="50487" b="9747"/>
          <a:stretch/>
        </p:blipFill>
        <p:spPr>
          <a:xfrm>
            <a:off x="456198" y="3129919"/>
            <a:ext cx="1700015" cy="1773868"/>
          </a:xfrm>
          <a:prstGeom prst="rect">
            <a:avLst/>
          </a:prstGeom>
          <a:noFill/>
          <a:ln>
            <a:noFill/>
          </a:ln>
          <a:effectLst>
            <a:outerShdw blurRad="292100" dist="139700" dir="2700000" algn="tl" rotWithShape="0">
              <a:srgbClr val="333333">
                <a:alpha val="64709"/>
              </a:srgbClr>
            </a:outerShdw>
          </a:effectLst>
        </p:spPr>
      </p:pic>
      <p:sp>
        <p:nvSpPr>
          <p:cNvPr id="3578" name="Google Shape;3578;p390"/>
          <p:cNvSpPr/>
          <p:nvPr/>
        </p:nvSpPr>
        <p:spPr>
          <a:xfrm>
            <a:off x="310130" y="4937061"/>
            <a:ext cx="17937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High heart rate</a:t>
            </a:r>
            <a:endParaRPr/>
          </a:p>
        </p:txBody>
      </p:sp>
      <p:pic>
        <p:nvPicPr>
          <p:cNvPr id="3579" name="Google Shape;3579;p390"/>
          <p:cNvPicPr preferRelativeResize="0"/>
          <p:nvPr/>
        </p:nvPicPr>
        <p:blipFill rotWithShape="1">
          <a:blip r:embed="rId3">
            <a:alphaModFix/>
          </a:blip>
          <a:srcRect l="-636" t="50002" r="74452" b="12524"/>
          <a:stretch/>
        </p:blipFill>
        <p:spPr>
          <a:xfrm>
            <a:off x="2245269" y="3114407"/>
            <a:ext cx="1762539" cy="1804893"/>
          </a:xfrm>
          <a:prstGeom prst="rect">
            <a:avLst/>
          </a:prstGeom>
          <a:noFill/>
          <a:ln>
            <a:noFill/>
          </a:ln>
          <a:effectLst>
            <a:outerShdw blurRad="292100" dist="139700" dir="2700000" algn="tl" rotWithShape="0">
              <a:srgbClr val="333333">
                <a:alpha val="64709"/>
              </a:srgbClr>
            </a:outerShdw>
          </a:effectLst>
        </p:spPr>
      </p:pic>
      <p:sp>
        <p:nvSpPr>
          <p:cNvPr id="3580" name="Google Shape;3580;p390"/>
          <p:cNvSpPr/>
          <p:nvPr/>
        </p:nvSpPr>
        <p:spPr>
          <a:xfrm>
            <a:off x="2359942" y="4943937"/>
            <a:ext cx="17625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FFFF00"/>
                </a:solidFill>
                <a:latin typeface="Twentieth Century"/>
                <a:ea typeface="Twentieth Century"/>
                <a:cs typeface="Twentieth Century"/>
                <a:sym typeface="Twentieth Century"/>
              </a:rPr>
              <a:t>Confusion or</a:t>
            </a:r>
            <a:endParaRPr/>
          </a:p>
          <a:p>
            <a:pPr marL="0" marR="0" lvl="0" indent="0" algn="l" rtl="0">
              <a:spcBef>
                <a:spcPts val="0"/>
              </a:spcBef>
              <a:spcAft>
                <a:spcPts val="0"/>
              </a:spcAft>
              <a:buNone/>
            </a:pPr>
            <a:r>
              <a:rPr lang="en-US" sz="1800" b="1">
                <a:solidFill>
                  <a:srgbClr val="FFFF00"/>
                </a:solidFill>
                <a:latin typeface="Twentieth Century"/>
                <a:ea typeface="Twentieth Century"/>
                <a:cs typeface="Twentieth Century"/>
                <a:sym typeface="Twentieth Century"/>
              </a:rPr>
              <a:t>disorientation</a:t>
            </a:r>
            <a:endParaRPr/>
          </a:p>
        </p:txBody>
      </p:sp>
      <p:pic>
        <p:nvPicPr>
          <p:cNvPr id="3581" name="Google Shape;3581;p390"/>
          <p:cNvPicPr preferRelativeResize="0"/>
          <p:nvPr/>
        </p:nvPicPr>
        <p:blipFill rotWithShape="1">
          <a:blip r:embed="rId3">
            <a:alphaModFix/>
          </a:blip>
          <a:srcRect l="-494" t="190" r="76140" b="61804"/>
          <a:stretch/>
        </p:blipFill>
        <p:spPr>
          <a:xfrm>
            <a:off x="4428901" y="3409313"/>
            <a:ext cx="1709639" cy="1831800"/>
          </a:xfrm>
          <a:prstGeom prst="rect">
            <a:avLst/>
          </a:prstGeom>
          <a:noFill/>
          <a:ln>
            <a:noFill/>
          </a:ln>
          <a:effectLst>
            <a:outerShdw blurRad="292100" dist="139700" dir="2700000" algn="tl" rotWithShape="0">
              <a:srgbClr val="333333">
                <a:alpha val="64709"/>
              </a:srgbClr>
            </a:outerShdw>
          </a:effectLst>
        </p:spPr>
      </p:pic>
      <p:sp>
        <p:nvSpPr>
          <p:cNvPr id="3582" name="Google Shape;3582;p390"/>
          <p:cNvSpPr/>
          <p:nvPr/>
        </p:nvSpPr>
        <p:spPr>
          <a:xfrm>
            <a:off x="4244045" y="5310651"/>
            <a:ext cx="22206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Fever, shivering, </a:t>
            </a:r>
            <a:endParaRPr/>
          </a:p>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Feeling very cold</a:t>
            </a:r>
            <a:endParaRPr/>
          </a:p>
        </p:txBody>
      </p:sp>
      <p:pic>
        <p:nvPicPr>
          <p:cNvPr id="3583" name="Google Shape;3583;p390"/>
          <p:cNvPicPr preferRelativeResize="0"/>
          <p:nvPr/>
        </p:nvPicPr>
        <p:blipFill rotWithShape="1">
          <a:blip r:embed="rId3">
            <a:alphaModFix/>
          </a:blip>
          <a:srcRect l="37554" t="50650" r="38277" b="10638"/>
          <a:stretch/>
        </p:blipFill>
        <p:spPr>
          <a:xfrm>
            <a:off x="6253213" y="3430673"/>
            <a:ext cx="1722888" cy="1804893"/>
          </a:xfrm>
          <a:prstGeom prst="rect">
            <a:avLst/>
          </a:prstGeom>
          <a:noFill/>
          <a:ln>
            <a:noFill/>
          </a:ln>
          <a:effectLst>
            <a:outerShdw blurRad="292100" dist="139700" dir="2700000" algn="tl" rotWithShape="0">
              <a:srgbClr val="333333">
                <a:alpha val="64709"/>
              </a:srgbClr>
            </a:outerShdw>
          </a:effectLst>
        </p:spPr>
      </p:pic>
      <p:sp>
        <p:nvSpPr>
          <p:cNvPr id="3584" name="Google Shape;3584;p390"/>
          <p:cNvSpPr/>
          <p:nvPr/>
        </p:nvSpPr>
        <p:spPr>
          <a:xfrm>
            <a:off x="6449027" y="5283196"/>
            <a:ext cx="15888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Shortness </a:t>
            </a:r>
            <a:endParaRPr/>
          </a:p>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of breath</a:t>
            </a:r>
            <a:endParaRPr/>
          </a:p>
        </p:txBody>
      </p:sp>
      <p:pic>
        <p:nvPicPr>
          <p:cNvPr id="3585" name="Google Shape;3585;p390"/>
          <p:cNvPicPr preferRelativeResize="0"/>
          <p:nvPr/>
        </p:nvPicPr>
        <p:blipFill rotWithShape="1">
          <a:blip r:embed="rId3">
            <a:alphaModFix/>
          </a:blip>
          <a:srcRect l="37069" t="-839" r="38074" b="62002"/>
          <a:stretch/>
        </p:blipFill>
        <p:spPr>
          <a:xfrm>
            <a:off x="8070711" y="3377378"/>
            <a:ext cx="1677541" cy="1850281"/>
          </a:xfrm>
          <a:prstGeom prst="rect">
            <a:avLst/>
          </a:prstGeom>
          <a:noFill/>
          <a:ln>
            <a:noFill/>
          </a:ln>
          <a:effectLst>
            <a:outerShdw blurRad="292100" dist="139700" dir="2700000" algn="tl" rotWithShape="0">
              <a:srgbClr val="333333">
                <a:alpha val="64709"/>
              </a:srgbClr>
            </a:outerShdw>
          </a:effectLst>
        </p:spPr>
      </p:pic>
      <p:sp>
        <p:nvSpPr>
          <p:cNvPr id="3586" name="Google Shape;3586;p390"/>
          <p:cNvSpPr/>
          <p:nvPr/>
        </p:nvSpPr>
        <p:spPr>
          <a:xfrm>
            <a:off x="8159421" y="5305113"/>
            <a:ext cx="15888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Extreme pain or discomfort</a:t>
            </a:r>
            <a:endParaRPr/>
          </a:p>
        </p:txBody>
      </p:sp>
      <p:pic>
        <p:nvPicPr>
          <p:cNvPr id="3587" name="Google Shape;3587;p390"/>
          <p:cNvPicPr preferRelativeResize="0"/>
          <p:nvPr/>
        </p:nvPicPr>
        <p:blipFill rotWithShape="1">
          <a:blip r:embed="rId3">
            <a:alphaModFix/>
          </a:blip>
          <a:srcRect l="74747" t="-363" r="-63" b="60454"/>
          <a:stretch/>
        </p:blipFill>
        <p:spPr>
          <a:xfrm>
            <a:off x="9857903" y="3422768"/>
            <a:ext cx="1645276" cy="1804891"/>
          </a:xfrm>
          <a:prstGeom prst="rect">
            <a:avLst/>
          </a:prstGeom>
          <a:noFill/>
          <a:ln>
            <a:noFill/>
          </a:ln>
          <a:effectLst>
            <a:outerShdw blurRad="292100" dist="139700" dir="2700000" algn="tl" rotWithShape="0">
              <a:srgbClr val="333333">
                <a:alpha val="64709"/>
              </a:srgbClr>
            </a:outerShdw>
          </a:effectLst>
        </p:spPr>
      </p:pic>
      <p:sp>
        <p:nvSpPr>
          <p:cNvPr id="3588" name="Google Shape;3588;p390"/>
          <p:cNvSpPr/>
          <p:nvPr/>
        </p:nvSpPr>
        <p:spPr>
          <a:xfrm>
            <a:off x="9869816" y="5267103"/>
            <a:ext cx="17625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Clammy or </a:t>
            </a:r>
            <a:endParaRPr/>
          </a:p>
          <a:p>
            <a:pPr marL="0" marR="0" lvl="0" indent="0" algn="l" rtl="0">
              <a:spcBef>
                <a:spcPts val="0"/>
              </a:spcBef>
              <a:spcAft>
                <a:spcPts val="0"/>
              </a:spcAft>
              <a:buNone/>
            </a:pPr>
            <a:r>
              <a:rPr lang="en-US" sz="2000" b="1">
                <a:solidFill>
                  <a:srgbClr val="FFFF00"/>
                </a:solidFill>
                <a:latin typeface="Twentieth Century"/>
                <a:ea typeface="Twentieth Century"/>
                <a:cs typeface="Twentieth Century"/>
                <a:sym typeface="Twentieth Century"/>
              </a:rPr>
              <a:t>sweaty skin</a:t>
            </a:r>
            <a:endParaRPr sz="2000">
              <a:solidFill>
                <a:schemeClr val="lt1"/>
              </a:solidFill>
              <a:latin typeface="Twentieth Century"/>
              <a:ea typeface="Twentieth Century"/>
              <a:cs typeface="Twentieth Century"/>
              <a:sym typeface="Twentieth Century"/>
            </a:endParaRPr>
          </a:p>
        </p:txBody>
      </p:sp>
      <p:sp>
        <p:nvSpPr>
          <p:cNvPr id="3589" name="Google Shape;3589;p390"/>
          <p:cNvSpPr/>
          <p:nvPr/>
        </p:nvSpPr>
        <p:spPr>
          <a:xfrm>
            <a:off x="500512" y="1696453"/>
            <a:ext cx="3489600" cy="1200300"/>
          </a:xfrm>
          <a:prstGeom prst="bentArrow">
            <a:avLst>
              <a:gd name="adj1" fmla="val 25000"/>
              <a:gd name="adj2" fmla="val 25000"/>
              <a:gd name="adj3" fmla="val 25000"/>
              <a:gd name="adj4" fmla="val 43750"/>
            </a:avLst>
          </a:prstGeom>
          <a:solidFill>
            <a:srgbClr val="FFFF0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a:solidFill>
                  <a:srgbClr val="FF6037"/>
                </a:solidFill>
                <a:latin typeface="Arial"/>
                <a:ea typeface="Arial"/>
                <a:cs typeface="Arial"/>
                <a:sym typeface="Arial"/>
              </a:rPr>
              <a:t>Know</a:t>
            </a:r>
            <a:r>
              <a:rPr lang="en-US" sz="2800">
                <a:solidFill>
                  <a:srgbClr val="FF6037"/>
                </a:solidFill>
                <a:latin typeface="Arial"/>
                <a:ea typeface="Arial"/>
                <a:cs typeface="Arial"/>
                <a:sym typeface="Arial"/>
              </a:rPr>
              <a:t> </a:t>
            </a:r>
            <a:endParaRPr/>
          </a:p>
          <a:p>
            <a:pPr marL="0" marR="0" lvl="0" indent="0" algn="l" rtl="0">
              <a:spcBef>
                <a:spcPts val="0"/>
              </a:spcBef>
              <a:spcAft>
                <a:spcPts val="0"/>
              </a:spcAft>
              <a:buNone/>
            </a:pPr>
            <a:r>
              <a:rPr lang="en-US" sz="4000" b="1">
                <a:solidFill>
                  <a:srgbClr val="FF6037"/>
                </a:solidFill>
                <a:latin typeface="Twentieth Century"/>
                <a:ea typeface="Twentieth Century"/>
                <a:cs typeface="Twentieth Century"/>
                <a:sym typeface="Twentieth Century"/>
              </a:rPr>
              <a:t>SEPSIS  SIGNS</a:t>
            </a:r>
            <a:endParaRPr/>
          </a:p>
        </p:txBody>
      </p:sp>
      <p:sp>
        <p:nvSpPr>
          <p:cNvPr id="3590" name="Google Shape;3590;p390"/>
          <p:cNvSpPr/>
          <p:nvPr/>
        </p:nvSpPr>
        <p:spPr>
          <a:xfrm>
            <a:off x="4736284" y="2029271"/>
            <a:ext cx="5569500" cy="1200300"/>
          </a:xfrm>
          <a:prstGeom prst="bentArrow">
            <a:avLst>
              <a:gd name="adj1" fmla="val 25000"/>
              <a:gd name="adj2" fmla="val 25000"/>
              <a:gd name="adj3" fmla="val 25000"/>
              <a:gd name="adj4" fmla="val 43750"/>
            </a:avLst>
          </a:prstGeom>
          <a:solidFill>
            <a:srgbClr val="FFFF00"/>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a:solidFill>
                  <a:srgbClr val="FF6037"/>
                </a:solidFill>
                <a:latin typeface="Arial"/>
                <a:ea typeface="Arial"/>
                <a:cs typeface="Arial"/>
                <a:sym typeface="Arial"/>
              </a:rPr>
              <a:t>Know</a:t>
            </a:r>
            <a:r>
              <a:rPr lang="en-US" sz="2400">
                <a:solidFill>
                  <a:srgbClr val="FF6037"/>
                </a:solidFill>
                <a:latin typeface="Arial"/>
                <a:ea typeface="Arial"/>
                <a:cs typeface="Arial"/>
                <a:sym typeface="Arial"/>
              </a:rPr>
              <a:t> </a:t>
            </a:r>
            <a:endParaRPr/>
          </a:p>
          <a:p>
            <a:pPr marL="0" marR="0" lvl="0" indent="0" algn="l" rtl="0">
              <a:spcBef>
                <a:spcPts val="0"/>
              </a:spcBef>
              <a:spcAft>
                <a:spcPts val="0"/>
              </a:spcAft>
              <a:buNone/>
            </a:pPr>
            <a:r>
              <a:rPr lang="en-US" sz="4000" b="1">
                <a:solidFill>
                  <a:srgbClr val="FF6037"/>
                </a:solidFill>
                <a:latin typeface="Twentieth Century"/>
                <a:ea typeface="Twentieth Century"/>
                <a:cs typeface="Twentieth Century"/>
                <a:sym typeface="Twentieth Century"/>
              </a:rPr>
              <a:t>SEPSIS  SYMPTOMS</a:t>
            </a:r>
            <a:endParaRPr/>
          </a:p>
        </p:txBody>
      </p:sp>
      <p:sp>
        <p:nvSpPr>
          <p:cNvPr id="3591" name="Google Shape;3591;p390"/>
          <p:cNvSpPr/>
          <p:nvPr/>
        </p:nvSpPr>
        <p:spPr>
          <a:xfrm>
            <a:off x="388171" y="6314093"/>
            <a:ext cx="4348200" cy="358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sz="16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https://www.cdc.gov/sepsis/signs-symptoms.html</a:t>
            </a:r>
            <a:endParaRPr sz="1600">
              <a:solidFill>
                <a:schemeClr val="lt1"/>
              </a:solidFill>
              <a:latin typeface="Calibri"/>
              <a:ea typeface="Calibri"/>
              <a:cs typeface="Calibri"/>
              <a:sym typeface="Calibri"/>
            </a:endParaRPr>
          </a:p>
        </p:txBody>
      </p:sp>
      <p:sp>
        <p:nvSpPr>
          <p:cNvPr id="3592" name="Google Shape;3592;p390"/>
          <p:cNvSpPr/>
          <p:nvPr/>
        </p:nvSpPr>
        <p:spPr>
          <a:xfrm>
            <a:off x="6707258" y="203253"/>
            <a:ext cx="4918500" cy="1656600"/>
          </a:xfrm>
          <a:prstGeom prst="stripedRightArrow">
            <a:avLst>
              <a:gd name="adj1" fmla="val 50000"/>
              <a:gd name="adj2" fmla="val 50000"/>
            </a:avLst>
          </a:prstGeom>
          <a:solidFill>
            <a:srgbClr val="FF0000"/>
          </a:solidFill>
          <a:ln w="15875" cap="flat" cmpd="sng">
            <a:solidFill>
              <a:srgbClr val="A93718"/>
            </a:solidFill>
            <a:prstDash val="solid"/>
            <a:round/>
            <a:headEnd type="none" w="sm" len="sm"/>
            <a:tailEnd type="none" w="sm" len="sm"/>
          </a:ln>
        </p:spPr>
        <p:txBody>
          <a:bodyPr spcFirstLastPara="1" wrap="square" lIns="91425" tIns="45700" rIns="91425" bIns="45700" anchor="t" anchorCtr="0">
            <a:noAutofit/>
          </a:bodyPr>
          <a:lstStyle/>
          <a:p>
            <a:pPr marL="0" marR="0" lvl="0" indent="0" algn="r" rtl="0">
              <a:spcBef>
                <a:spcPts val="0"/>
              </a:spcBef>
              <a:spcAft>
                <a:spcPts val="0"/>
              </a:spcAft>
              <a:buNone/>
            </a:pPr>
            <a:r>
              <a:rPr lang="en-US" sz="2800" b="1">
                <a:solidFill>
                  <a:srgbClr val="FFFF00"/>
                </a:solidFill>
                <a:latin typeface="Gill Sans"/>
                <a:ea typeface="Gill Sans"/>
                <a:cs typeface="Gill Sans"/>
                <a:sym typeface="Gill Sans"/>
              </a:rPr>
              <a:t>ACT </a:t>
            </a:r>
            <a:r>
              <a:rPr lang="en-US" sz="2800" b="1" i="1">
                <a:solidFill>
                  <a:srgbClr val="FFFF00"/>
                </a:solidFill>
                <a:latin typeface="Gill Sans"/>
                <a:ea typeface="Gill Sans"/>
                <a:cs typeface="Gill Sans"/>
                <a:sym typeface="Gill Sans"/>
              </a:rPr>
              <a:t>FAST</a:t>
            </a:r>
            <a:endParaRPr/>
          </a:p>
          <a:p>
            <a:pPr marL="0" marR="0" lvl="0" indent="0" algn="r" rtl="0">
              <a:spcBef>
                <a:spcPts val="0"/>
              </a:spcBef>
              <a:spcAft>
                <a:spcPts val="0"/>
              </a:spcAft>
              <a:buNone/>
            </a:pPr>
            <a:endParaRPr sz="2800" b="1">
              <a:solidFill>
                <a:srgbClr val="FFFF00"/>
              </a:solidFill>
              <a:latin typeface="Gill Sans"/>
              <a:ea typeface="Gill Sans"/>
              <a:cs typeface="Gill Sans"/>
              <a:sym typeface="Gill Sans"/>
            </a:endParaRPr>
          </a:p>
        </p:txBody>
      </p:sp>
      <p:sp>
        <p:nvSpPr>
          <p:cNvPr id="3593" name="Google Shape;3593;p390"/>
          <p:cNvSpPr txBox="1"/>
          <p:nvPr/>
        </p:nvSpPr>
        <p:spPr>
          <a:xfrm>
            <a:off x="8840919" y="1015682"/>
            <a:ext cx="28992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FFFF00"/>
                </a:solidFill>
                <a:latin typeface="Twentieth Century"/>
                <a:ea typeface="Twentieth Century"/>
                <a:cs typeface="Twentieth Century"/>
                <a:sym typeface="Twentieth Century"/>
              </a:rPr>
              <a:t>If you suspect </a:t>
            </a:r>
            <a:r>
              <a:rPr lang="en-US" sz="2000" b="1">
                <a:solidFill>
                  <a:srgbClr val="FFFF00"/>
                </a:solidFill>
                <a:latin typeface="Twentieth Century"/>
                <a:ea typeface="Twentieth Century"/>
                <a:cs typeface="Twentieth Century"/>
                <a:sym typeface="Twentieth Century"/>
              </a:rPr>
              <a:t>S E P S I S</a:t>
            </a:r>
            <a:endParaRPr sz="1800" b="1">
              <a:solidFill>
                <a:srgbClr val="FFFF00"/>
              </a:solidFill>
              <a:latin typeface="Twentieth Century"/>
              <a:ea typeface="Twentieth Century"/>
              <a:cs typeface="Twentieth Century"/>
              <a:sym typeface="Twentieth Century"/>
            </a:endParaRPr>
          </a:p>
        </p:txBody>
      </p:sp>
      <p:pic>
        <p:nvPicPr>
          <p:cNvPr id="3594" name="Google Shape;3594;p390"/>
          <p:cNvPicPr preferRelativeResize="0"/>
          <p:nvPr/>
        </p:nvPicPr>
        <p:blipFill rotWithShape="1">
          <a:blip r:embed="rId5">
            <a:alphaModFix/>
          </a:blip>
          <a:srcRect t="13286" r="64321" b="20972"/>
          <a:stretch/>
        </p:blipFill>
        <p:spPr>
          <a:xfrm>
            <a:off x="8909481" y="771673"/>
            <a:ext cx="350983" cy="333111"/>
          </a:xfrm>
          <a:prstGeom prst="rect">
            <a:avLst/>
          </a:prstGeom>
          <a:noFill/>
          <a:ln>
            <a:noFill/>
          </a:ln>
          <a:effectLst>
            <a:reflection stA="30000" endPos="30000" dist="5000" dir="5400000" fadeDir="5400012" sy="-100000" algn="bl" rotWithShape="0"/>
          </a:effectLst>
        </p:spPr>
      </p:pic>
      <p:pic>
        <p:nvPicPr>
          <p:cNvPr id="3595" name="Google Shape;3595;p390"/>
          <p:cNvPicPr preferRelativeResize="0"/>
          <p:nvPr/>
        </p:nvPicPr>
        <p:blipFill rotWithShape="1">
          <a:blip r:embed="rId6">
            <a:alphaModFix/>
          </a:blip>
          <a:srcRect t="13286" r="64321" b="20972"/>
          <a:stretch/>
        </p:blipFill>
        <p:spPr>
          <a:xfrm>
            <a:off x="8378317" y="741420"/>
            <a:ext cx="462602" cy="439047"/>
          </a:xfrm>
          <a:prstGeom prst="rect">
            <a:avLst/>
          </a:prstGeom>
          <a:noFill/>
          <a:ln>
            <a:noFill/>
          </a:ln>
          <a:effectLst>
            <a:reflection stA="30000" endPos="30000" dist="5000" dir="5400000" fadeDir="5400012" sy="-100000" algn="bl" rotWithShape="0"/>
          </a:effectLst>
        </p:spPr>
      </p:pic>
      <p:pic>
        <p:nvPicPr>
          <p:cNvPr id="3596" name="Google Shape;3596;p390"/>
          <p:cNvPicPr preferRelativeResize="0"/>
          <p:nvPr/>
        </p:nvPicPr>
        <p:blipFill rotWithShape="1">
          <a:blip r:embed="rId7">
            <a:alphaModFix/>
          </a:blip>
          <a:srcRect t="13286" r="64321" b="20972"/>
          <a:stretch/>
        </p:blipFill>
        <p:spPr>
          <a:xfrm>
            <a:off x="7819045" y="740170"/>
            <a:ext cx="559272" cy="582615"/>
          </a:xfrm>
          <a:prstGeom prst="rect">
            <a:avLst/>
          </a:prstGeom>
          <a:noFill/>
          <a:ln>
            <a:noFill/>
          </a:ln>
          <a:effectLst>
            <a:reflection stA="30000" endPos="30000" dist="5000" dir="5400000" fadeDir="5400012" sy="-100000" algn="bl" rotWithShape="0"/>
          </a:effectLst>
        </p:spPr>
      </p:pic>
      <p:pic>
        <p:nvPicPr>
          <p:cNvPr id="3597" name="Google Shape;3597;p390"/>
          <p:cNvPicPr preferRelativeResize="0"/>
          <p:nvPr/>
        </p:nvPicPr>
        <p:blipFill rotWithShape="1">
          <a:blip r:embed="rId8">
            <a:alphaModFix/>
          </a:blip>
          <a:srcRect t="13286" r="64321" b="20972"/>
          <a:stretch/>
        </p:blipFill>
        <p:spPr>
          <a:xfrm>
            <a:off x="7056218" y="710968"/>
            <a:ext cx="690016" cy="676431"/>
          </a:xfrm>
          <a:prstGeom prst="rect">
            <a:avLst/>
          </a:prstGeom>
          <a:noFill/>
          <a:ln>
            <a:noFill/>
          </a:ln>
          <a:effectLst>
            <a:reflection stA="30000" endPos="30000" dist="5000" dir="5400000" fadeDir="5400012" sy="-100000" algn="bl" rotWithShape="0"/>
          </a:effectLst>
        </p:spPr>
      </p:pic>
      <p:sp>
        <p:nvSpPr>
          <p:cNvPr id="3598" name="Google Shape;3598;p390"/>
          <p:cNvSpPr txBox="1"/>
          <p:nvPr/>
        </p:nvSpPr>
        <p:spPr>
          <a:xfrm>
            <a:off x="388172" y="5878018"/>
            <a:ext cx="4758900" cy="193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rgbClr val="F49C00"/>
                </a:solidFill>
                <a:latin typeface="Arabic Typesetting"/>
                <a:ea typeface="Arabic Typesetting"/>
                <a:cs typeface="Arabic Typesetting"/>
                <a:sym typeface="Arabic Typesetting"/>
              </a:rPr>
              <a:t>Identify and treat patient early.</a:t>
            </a:r>
            <a:endParaRPr/>
          </a:p>
        </p:txBody>
      </p:sp>
      <p:pic>
        <p:nvPicPr>
          <p:cNvPr id="3599" name="Google Shape;3599;p390"/>
          <p:cNvPicPr preferRelativeResize="0"/>
          <p:nvPr/>
        </p:nvPicPr>
        <p:blipFill rotWithShape="1">
          <a:blip r:embed="rId9">
            <a:alphaModFix/>
          </a:blip>
          <a:srcRect/>
          <a:stretch/>
        </p:blipFill>
        <p:spPr>
          <a:xfrm>
            <a:off x="11034290" y="2410969"/>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6">
                                            <p:txEl>
                                              <p:pRg st="0" end="0"/>
                                            </p:txEl>
                                          </p:spTgt>
                                        </p:tgtEl>
                                        <p:attrNameLst>
                                          <p:attrName>style.visibility</p:attrName>
                                        </p:attrNameLst>
                                      </p:cBhvr>
                                      <p:to>
                                        <p:strVal val="visible"/>
                                      </p:to>
                                    </p:set>
                                    <p:animEffect transition="in" filter="fade">
                                      <p:cBhvr>
                                        <p:cTn id="7" dur="1000"/>
                                        <p:tgtEl>
                                          <p:spTgt spid="35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77"/>
                                        </p:tgtEl>
                                        <p:attrNameLst>
                                          <p:attrName>style.visibility</p:attrName>
                                        </p:attrNameLst>
                                      </p:cBhvr>
                                      <p:to>
                                        <p:strVal val="visible"/>
                                      </p:to>
                                    </p:set>
                                    <p:animEffect transition="in" filter="fade">
                                      <p:cBhvr>
                                        <p:cTn id="12" dur="1000"/>
                                        <p:tgtEl>
                                          <p:spTgt spid="35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79"/>
                                        </p:tgtEl>
                                        <p:attrNameLst>
                                          <p:attrName>style.visibility</p:attrName>
                                        </p:attrNameLst>
                                      </p:cBhvr>
                                      <p:to>
                                        <p:strVal val="visible"/>
                                      </p:to>
                                    </p:set>
                                    <p:animEffect transition="in" filter="fade">
                                      <p:cBhvr>
                                        <p:cTn id="17" dur="1822"/>
                                        <p:tgtEl>
                                          <p:spTgt spid="357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81"/>
                                        </p:tgtEl>
                                        <p:attrNameLst>
                                          <p:attrName>style.visibility</p:attrName>
                                        </p:attrNameLst>
                                      </p:cBhvr>
                                      <p:to>
                                        <p:strVal val="visible"/>
                                      </p:to>
                                    </p:set>
                                    <p:animEffect transition="in" filter="fade">
                                      <p:cBhvr>
                                        <p:cTn id="22" dur="1000"/>
                                        <p:tgtEl>
                                          <p:spTgt spid="358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83"/>
                                        </p:tgtEl>
                                        <p:attrNameLst>
                                          <p:attrName>style.visibility</p:attrName>
                                        </p:attrNameLst>
                                      </p:cBhvr>
                                      <p:to>
                                        <p:strVal val="visible"/>
                                      </p:to>
                                    </p:set>
                                    <p:animEffect transition="in" filter="fade">
                                      <p:cBhvr>
                                        <p:cTn id="27" dur="800"/>
                                        <p:tgtEl>
                                          <p:spTgt spid="358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85"/>
                                        </p:tgtEl>
                                        <p:attrNameLst>
                                          <p:attrName>style.visibility</p:attrName>
                                        </p:attrNameLst>
                                      </p:cBhvr>
                                      <p:to>
                                        <p:strVal val="visible"/>
                                      </p:to>
                                    </p:set>
                                    <p:animEffect transition="in" filter="fade">
                                      <p:cBhvr>
                                        <p:cTn id="32" dur="1000"/>
                                        <p:tgtEl>
                                          <p:spTgt spid="358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87"/>
                                        </p:tgtEl>
                                        <p:attrNameLst>
                                          <p:attrName>style.visibility</p:attrName>
                                        </p:attrNameLst>
                                      </p:cBhvr>
                                      <p:to>
                                        <p:strVal val="visible"/>
                                      </p:to>
                                    </p:set>
                                    <p:animEffect transition="in" filter="fade">
                                      <p:cBhvr>
                                        <p:cTn id="37" dur="1000"/>
                                        <p:tgtEl>
                                          <p:spTgt spid="358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99"/>
                                        </p:tgtEl>
                                        <p:attrNameLst>
                                          <p:attrName>style.visibility</p:attrName>
                                        </p:attrNameLst>
                                      </p:cBhvr>
                                      <p:to>
                                        <p:strVal val="visible"/>
                                      </p:to>
                                    </p:set>
                                    <p:animEffect transition="in" filter="fade">
                                      <p:cBhvr>
                                        <p:cTn id="42" dur="5000"/>
                                        <p:tgtEl>
                                          <p:spTgt spid="35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604"/>
        <p:cNvGrpSpPr/>
        <p:nvPr/>
      </p:nvGrpSpPr>
      <p:grpSpPr>
        <a:xfrm>
          <a:off x="0" y="0"/>
          <a:ext cx="0" cy="0"/>
          <a:chOff x="0" y="0"/>
          <a:chExt cx="0" cy="0"/>
        </a:xfrm>
      </p:grpSpPr>
      <p:sp>
        <p:nvSpPr>
          <p:cNvPr id="3605" name="Google Shape;3605;p391"/>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sp>
        <p:nvSpPr>
          <p:cNvPr id="3606" name="Google Shape;3606;p391"/>
          <p:cNvSpPr/>
          <p:nvPr/>
        </p:nvSpPr>
        <p:spPr>
          <a:xfrm>
            <a:off x="1766680" y="1130546"/>
            <a:ext cx="2629500" cy="923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a:solidFill>
                  <a:srgbClr val="FF0000"/>
                </a:solidFill>
                <a:latin typeface="Arial Rounded"/>
                <a:ea typeface="Arial Rounded"/>
                <a:cs typeface="Arial Rounded"/>
                <a:sym typeface="Arial Rounded"/>
              </a:rPr>
              <a:t>q </a:t>
            </a:r>
            <a:r>
              <a:rPr lang="en-US" sz="4800" b="1">
                <a:solidFill>
                  <a:srgbClr val="FF0000"/>
                </a:solidFill>
                <a:latin typeface="Arial Rounded"/>
                <a:ea typeface="Arial Rounded"/>
                <a:cs typeface="Arial Rounded"/>
                <a:sym typeface="Arial Rounded"/>
              </a:rPr>
              <a:t>SOFA</a:t>
            </a:r>
            <a:r>
              <a:rPr lang="en-US" sz="5400" b="1">
                <a:solidFill>
                  <a:srgbClr val="FF0000"/>
                </a:solidFill>
                <a:latin typeface="Arial Rounded"/>
                <a:ea typeface="Arial Rounded"/>
                <a:cs typeface="Arial Rounded"/>
                <a:sym typeface="Arial Rounded"/>
              </a:rPr>
              <a:t> </a:t>
            </a:r>
            <a:endParaRPr/>
          </a:p>
        </p:txBody>
      </p:sp>
      <p:sp>
        <p:nvSpPr>
          <p:cNvPr id="3607" name="Google Shape;3607;p391"/>
          <p:cNvSpPr txBox="1"/>
          <p:nvPr/>
        </p:nvSpPr>
        <p:spPr>
          <a:xfrm>
            <a:off x="519594" y="1945302"/>
            <a:ext cx="1972200" cy="15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FF0000"/>
                </a:solidFill>
                <a:latin typeface="Twentieth Century"/>
                <a:ea typeface="Twentieth Century"/>
                <a:cs typeface="Twentieth Century"/>
                <a:sym typeface="Twentieth Century"/>
              </a:rPr>
              <a:t>S</a:t>
            </a:r>
            <a:r>
              <a:rPr lang="en-US" sz="2400">
                <a:solidFill>
                  <a:srgbClr val="FFE07D"/>
                </a:solidFill>
                <a:latin typeface="Twentieth Century"/>
                <a:ea typeface="Twentieth Century"/>
                <a:cs typeface="Twentieth Century"/>
                <a:sym typeface="Twentieth Century"/>
              </a:rPr>
              <a:t>epsis-related </a:t>
            </a:r>
            <a:r>
              <a:rPr lang="en-US" sz="2400" b="1">
                <a:solidFill>
                  <a:srgbClr val="FF0000"/>
                </a:solidFill>
                <a:latin typeface="Twentieth Century"/>
                <a:ea typeface="Twentieth Century"/>
                <a:cs typeface="Twentieth Century"/>
                <a:sym typeface="Twentieth Century"/>
              </a:rPr>
              <a:t>O</a:t>
            </a:r>
            <a:r>
              <a:rPr lang="en-US" sz="2400">
                <a:solidFill>
                  <a:srgbClr val="FFE07D"/>
                </a:solidFill>
                <a:latin typeface="Twentieth Century"/>
                <a:ea typeface="Twentieth Century"/>
                <a:cs typeface="Twentieth Century"/>
                <a:sym typeface="Twentieth Century"/>
              </a:rPr>
              <a:t>rgan </a:t>
            </a:r>
            <a:endParaRPr/>
          </a:p>
          <a:p>
            <a:pPr marL="0" marR="0" lvl="0" indent="0" algn="l" rtl="0">
              <a:spcBef>
                <a:spcPts val="0"/>
              </a:spcBef>
              <a:spcAft>
                <a:spcPts val="0"/>
              </a:spcAft>
              <a:buNone/>
            </a:pPr>
            <a:r>
              <a:rPr lang="en-US" sz="2400" b="1">
                <a:solidFill>
                  <a:srgbClr val="FF0000"/>
                </a:solidFill>
                <a:latin typeface="Twentieth Century"/>
                <a:ea typeface="Twentieth Century"/>
                <a:cs typeface="Twentieth Century"/>
                <a:sym typeface="Twentieth Century"/>
              </a:rPr>
              <a:t>F</a:t>
            </a:r>
            <a:r>
              <a:rPr lang="en-US" sz="2400">
                <a:solidFill>
                  <a:srgbClr val="FFE07D"/>
                </a:solidFill>
                <a:latin typeface="Twentieth Century"/>
                <a:ea typeface="Twentieth Century"/>
                <a:cs typeface="Twentieth Century"/>
                <a:sym typeface="Twentieth Century"/>
              </a:rPr>
              <a:t>ailure </a:t>
            </a:r>
            <a:r>
              <a:rPr lang="en-US" sz="2400" b="1">
                <a:solidFill>
                  <a:srgbClr val="FF0000"/>
                </a:solidFill>
                <a:latin typeface="Twentieth Century"/>
                <a:ea typeface="Twentieth Century"/>
                <a:cs typeface="Twentieth Century"/>
                <a:sym typeface="Twentieth Century"/>
              </a:rPr>
              <a:t>A</a:t>
            </a:r>
            <a:r>
              <a:rPr lang="en-US" sz="2400">
                <a:solidFill>
                  <a:srgbClr val="FFE07D"/>
                </a:solidFill>
                <a:latin typeface="Twentieth Century"/>
                <a:ea typeface="Twentieth Century"/>
                <a:cs typeface="Twentieth Century"/>
                <a:sym typeface="Twentieth Century"/>
              </a:rPr>
              <a:t>ssessment  </a:t>
            </a:r>
            <a:endParaRPr/>
          </a:p>
        </p:txBody>
      </p:sp>
      <p:pic>
        <p:nvPicPr>
          <p:cNvPr id="3608" name="Google Shape;3608;p391" descr="81900dc8-177e-4209-aac7-ba6ea008abd4@namprd09"/>
          <p:cNvPicPr preferRelativeResize="0"/>
          <p:nvPr/>
        </p:nvPicPr>
        <p:blipFill rotWithShape="1">
          <a:blip r:embed="rId3">
            <a:alphaModFix/>
          </a:blip>
          <a:srcRect l="13847" t="9192" r="71486" b="66236"/>
          <a:stretch/>
        </p:blipFill>
        <p:spPr>
          <a:xfrm rot="634342">
            <a:off x="9742695" y="1418263"/>
            <a:ext cx="670145" cy="661172"/>
          </a:xfrm>
          <a:prstGeom prst="rect">
            <a:avLst/>
          </a:prstGeom>
          <a:noFill/>
          <a:ln>
            <a:noFill/>
          </a:ln>
          <a:effectLst>
            <a:outerShdw blurRad="292100" dist="139700" dir="2700000" algn="tl" rotWithShape="0">
              <a:srgbClr val="333333">
                <a:alpha val="64709"/>
              </a:srgbClr>
            </a:outerShdw>
          </a:effectLst>
        </p:spPr>
      </p:pic>
      <p:sp>
        <p:nvSpPr>
          <p:cNvPr id="3609" name="Google Shape;3609;p391"/>
          <p:cNvSpPr/>
          <p:nvPr/>
        </p:nvSpPr>
        <p:spPr>
          <a:xfrm>
            <a:off x="7678250" y="1304304"/>
            <a:ext cx="17877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rgbClr val="FF0000"/>
                </a:solidFill>
                <a:latin typeface="Arial Rounded"/>
                <a:ea typeface="Arial Rounded"/>
                <a:cs typeface="Arial Rounded"/>
                <a:sym typeface="Arial Rounded"/>
              </a:rPr>
              <a:t>H A T</a:t>
            </a:r>
            <a:endParaRPr sz="4800">
              <a:solidFill>
                <a:schemeClr val="lt1"/>
              </a:solidFill>
              <a:latin typeface="Twentieth Century"/>
              <a:ea typeface="Twentieth Century"/>
              <a:cs typeface="Twentieth Century"/>
              <a:sym typeface="Twentieth Century"/>
            </a:endParaRPr>
          </a:p>
        </p:txBody>
      </p:sp>
      <p:sp>
        <p:nvSpPr>
          <p:cNvPr id="3610" name="Google Shape;3610;p391"/>
          <p:cNvSpPr txBox="1"/>
          <p:nvPr/>
        </p:nvSpPr>
        <p:spPr>
          <a:xfrm>
            <a:off x="7208408" y="2135301"/>
            <a:ext cx="45150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FF0000"/>
                </a:solidFill>
                <a:latin typeface="Twentieth Century"/>
                <a:ea typeface="Twentieth Century"/>
                <a:cs typeface="Twentieth Century"/>
                <a:sym typeface="Twentieth Century"/>
              </a:rPr>
              <a:t>H: </a:t>
            </a:r>
            <a:r>
              <a:rPr lang="en-US" sz="2400">
                <a:solidFill>
                  <a:srgbClr val="FFE07D"/>
                </a:solidFill>
                <a:latin typeface="Twentieth Century"/>
                <a:ea typeface="Twentieth Century"/>
                <a:cs typeface="Twentieth Century"/>
                <a:sym typeface="Twentieth Century"/>
              </a:rPr>
              <a:t>Hypotension (SBP &lt;</a:t>
            </a:r>
            <a:r>
              <a:rPr lang="en-US" sz="2400" u="sng">
                <a:solidFill>
                  <a:srgbClr val="FFE07D"/>
                </a:solidFill>
                <a:latin typeface="Twentieth Century"/>
                <a:ea typeface="Twentieth Century"/>
                <a:cs typeface="Twentieth Century"/>
                <a:sym typeface="Twentieth Century"/>
              </a:rPr>
              <a:t>100</a:t>
            </a:r>
            <a:r>
              <a:rPr lang="en-US" sz="2400">
                <a:solidFill>
                  <a:srgbClr val="FFE07D"/>
                </a:solidFill>
                <a:latin typeface="Twentieth Century"/>
                <a:ea typeface="Twentieth Century"/>
                <a:cs typeface="Twentieth Century"/>
                <a:sym typeface="Twentieth Century"/>
              </a:rPr>
              <a:t> mmHg)</a:t>
            </a:r>
            <a:endParaRPr/>
          </a:p>
          <a:p>
            <a:pPr marL="0" marR="0" lvl="0" indent="0" algn="l" rtl="0">
              <a:spcBef>
                <a:spcPts val="0"/>
              </a:spcBef>
              <a:spcAft>
                <a:spcPts val="0"/>
              </a:spcAft>
              <a:buNone/>
            </a:pPr>
            <a:r>
              <a:rPr lang="en-US" sz="2400" b="1">
                <a:solidFill>
                  <a:srgbClr val="FF0000"/>
                </a:solidFill>
                <a:latin typeface="Twentieth Century"/>
                <a:ea typeface="Twentieth Century"/>
                <a:cs typeface="Twentieth Century"/>
                <a:sym typeface="Twentieth Century"/>
              </a:rPr>
              <a:t>A: </a:t>
            </a:r>
            <a:r>
              <a:rPr lang="en-US" sz="2400">
                <a:solidFill>
                  <a:srgbClr val="FFE07D"/>
                </a:solidFill>
                <a:latin typeface="Twentieth Century"/>
                <a:ea typeface="Twentieth Century"/>
                <a:cs typeface="Twentieth Century"/>
                <a:sym typeface="Twentieth Century"/>
              </a:rPr>
              <a:t>Altered Mentation (GCS &lt;15)</a:t>
            </a:r>
            <a:endParaRPr/>
          </a:p>
          <a:p>
            <a:pPr marL="0" marR="0" lvl="0" indent="0" algn="l" rtl="0">
              <a:spcBef>
                <a:spcPts val="0"/>
              </a:spcBef>
              <a:spcAft>
                <a:spcPts val="0"/>
              </a:spcAft>
              <a:buNone/>
            </a:pPr>
            <a:r>
              <a:rPr lang="en-US" sz="2400" b="1">
                <a:solidFill>
                  <a:srgbClr val="FF0000"/>
                </a:solidFill>
                <a:latin typeface="Twentieth Century"/>
                <a:ea typeface="Twentieth Century"/>
                <a:cs typeface="Twentieth Century"/>
                <a:sym typeface="Twentieth Century"/>
              </a:rPr>
              <a:t>T: </a:t>
            </a:r>
            <a:r>
              <a:rPr lang="en-US" sz="2400">
                <a:solidFill>
                  <a:srgbClr val="FFE07D"/>
                </a:solidFill>
                <a:latin typeface="Twentieth Century"/>
                <a:ea typeface="Twentieth Century"/>
                <a:cs typeface="Twentieth Century"/>
                <a:sym typeface="Twentieth Century"/>
              </a:rPr>
              <a:t>Tachypnea (RR&gt;</a:t>
            </a:r>
            <a:r>
              <a:rPr lang="en-US" sz="2400" u="sng">
                <a:solidFill>
                  <a:srgbClr val="FFE07D"/>
                </a:solidFill>
                <a:latin typeface="Twentieth Century"/>
                <a:ea typeface="Twentieth Century"/>
                <a:cs typeface="Twentieth Century"/>
                <a:sym typeface="Twentieth Century"/>
              </a:rPr>
              <a:t>22</a:t>
            </a:r>
            <a:r>
              <a:rPr lang="en-US" sz="2400">
                <a:solidFill>
                  <a:srgbClr val="FFE07D"/>
                </a:solidFill>
                <a:latin typeface="Twentieth Century"/>
                <a:ea typeface="Twentieth Century"/>
                <a:cs typeface="Twentieth Century"/>
                <a:sym typeface="Twentieth Century"/>
              </a:rPr>
              <a:t>/min)</a:t>
            </a:r>
            <a:endParaRPr/>
          </a:p>
        </p:txBody>
      </p:sp>
      <p:sp>
        <p:nvSpPr>
          <p:cNvPr id="3611" name="Google Shape;3611;p391"/>
          <p:cNvSpPr/>
          <p:nvPr/>
        </p:nvSpPr>
        <p:spPr>
          <a:xfrm>
            <a:off x="508854" y="6116402"/>
            <a:ext cx="60960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Twentieth Century"/>
                <a:ea typeface="Twentieth Century"/>
                <a:cs typeface="Twentieth Century"/>
                <a:sym typeface="Twentieth Century"/>
              </a:rPr>
              <a:t>Singer M, Deutschman CS, Seymour C, et al. The Third International Consensus Definitions for Sepsis and Septic Shock (Sepsis-3).JAMA.2016;315(8):801-810. doi:10.1001/jama.2016.0287</a:t>
            </a:r>
            <a:endParaRPr/>
          </a:p>
          <a:p>
            <a:pPr marL="0" marR="0" lvl="0" indent="0" algn="l" rtl="0">
              <a:spcBef>
                <a:spcPts val="0"/>
              </a:spcBef>
              <a:spcAft>
                <a:spcPts val="0"/>
              </a:spcAft>
              <a:buNone/>
            </a:pPr>
            <a:r>
              <a:rPr lang="en-US" sz="1200"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https://epmonthly.com/article/sepsis-gets-an-upgrade/</a:t>
            </a:r>
            <a:endParaRPr sz="1200">
              <a:solidFill>
                <a:schemeClr val="lt1"/>
              </a:solidFill>
              <a:latin typeface="Calibri"/>
              <a:ea typeface="Calibri"/>
              <a:cs typeface="Calibri"/>
              <a:sym typeface="Calibri"/>
            </a:endParaRPr>
          </a:p>
          <a:p>
            <a:pPr marL="0" marR="0" lvl="0" indent="0" algn="l" rtl="0">
              <a:spcBef>
                <a:spcPts val="0"/>
              </a:spcBef>
              <a:spcAft>
                <a:spcPts val="0"/>
              </a:spcAft>
              <a:buNone/>
            </a:pPr>
            <a:endParaRPr sz="1200">
              <a:solidFill>
                <a:schemeClr val="lt1"/>
              </a:solidFill>
              <a:latin typeface="Twentieth Century"/>
              <a:ea typeface="Twentieth Century"/>
              <a:cs typeface="Twentieth Century"/>
              <a:sym typeface="Twentieth Century"/>
            </a:endParaRPr>
          </a:p>
        </p:txBody>
      </p:sp>
      <p:sp>
        <p:nvSpPr>
          <p:cNvPr id="3612" name="Google Shape;3612;p391"/>
          <p:cNvSpPr txBox="1"/>
          <p:nvPr/>
        </p:nvSpPr>
        <p:spPr>
          <a:xfrm>
            <a:off x="1951864" y="471700"/>
            <a:ext cx="8655000" cy="646500"/>
          </a:xfrm>
          <a:prstGeom prst="rect">
            <a:avLst/>
          </a:prstGeom>
          <a:gradFill>
            <a:gsLst>
              <a:gs pos="0">
                <a:srgbClr val="BE5A54"/>
              </a:gs>
              <a:gs pos="50000">
                <a:srgbClr val="B43529"/>
              </a:gs>
              <a:gs pos="100000">
                <a:srgbClr val="A81700"/>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rgbClr val="FFFF00"/>
                </a:solidFill>
                <a:latin typeface="Twentieth Century"/>
                <a:ea typeface="Twentieth Century"/>
                <a:cs typeface="Twentieth Century"/>
                <a:sym typeface="Twentieth Century"/>
              </a:rPr>
              <a:t>THE NEW DIAGNOSTIC TOOL FOR SEPSIS:</a:t>
            </a:r>
            <a:endParaRPr/>
          </a:p>
        </p:txBody>
      </p:sp>
      <p:sp>
        <p:nvSpPr>
          <p:cNvPr id="3613" name="Google Shape;3613;p391"/>
          <p:cNvSpPr txBox="1"/>
          <p:nvPr/>
        </p:nvSpPr>
        <p:spPr>
          <a:xfrm>
            <a:off x="2726081" y="2001727"/>
            <a:ext cx="39111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FFE07D"/>
                </a:solidFill>
                <a:latin typeface="Twentieth Century"/>
                <a:ea typeface="Twentieth Century"/>
                <a:cs typeface="Twentieth Century"/>
                <a:sym typeface="Twentieth Century"/>
              </a:rPr>
              <a:t>LOOK For:  </a:t>
            </a:r>
            <a:r>
              <a:rPr lang="en-US" sz="2400" b="1">
                <a:solidFill>
                  <a:srgbClr val="FF0000"/>
                </a:solidFill>
                <a:latin typeface="Twentieth Century"/>
                <a:ea typeface="Twentieth Century"/>
                <a:cs typeface="Twentieth Century"/>
                <a:sym typeface="Twentieth Century"/>
              </a:rPr>
              <a:t>Quick</a:t>
            </a:r>
            <a:r>
              <a:rPr lang="en-US" sz="2400">
                <a:solidFill>
                  <a:srgbClr val="FFE07D"/>
                </a:solidFill>
                <a:latin typeface="Twentieth Century"/>
                <a:ea typeface="Twentieth Century"/>
                <a:cs typeface="Twentieth Century"/>
                <a:sym typeface="Twentieth Century"/>
              </a:rPr>
              <a:t> </a:t>
            </a:r>
            <a:r>
              <a:rPr lang="en-US" sz="2400" b="1">
                <a:solidFill>
                  <a:srgbClr val="FF0000"/>
                </a:solidFill>
                <a:latin typeface="Twentieth Century"/>
                <a:ea typeface="Twentieth Century"/>
                <a:cs typeface="Twentieth Century"/>
                <a:sym typeface="Twentieth Century"/>
              </a:rPr>
              <a:t>SOFA</a:t>
            </a:r>
            <a:r>
              <a:rPr lang="en-US" sz="2400">
                <a:solidFill>
                  <a:srgbClr val="FFE07D"/>
                </a:solidFill>
                <a:latin typeface="Twentieth Century"/>
                <a:ea typeface="Twentieth Century"/>
                <a:cs typeface="Twentieth Century"/>
                <a:sym typeface="Twentieth Century"/>
              </a:rPr>
              <a:t> score</a:t>
            </a:r>
            <a:endParaRPr/>
          </a:p>
        </p:txBody>
      </p:sp>
      <p:sp>
        <p:nvSpPr>
          <p:cNvPr id="3614" name="Google Shape;3614;p391"/>
          <p:cNvSpPr txBox="1"/>
          <p:nvPr/>
        </p:nvSpPr>
        <p:spPr>
          <a:xfrm>
            <a:off x="2726081" y="2476350"/>
            <a:ext cx="41202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FFE07D"/>
                </a:solidFill>
                <a:latin typeface="Twentieth Century"/>
                <a:ea typeface="Twentieth Century"/>
                <a:cs typeface="Twentieth Century"/>
                <a:sym typeface="Twentieth Century"/>
              </a:rPr>
              <a:t>Score &gt;2 = </a:t>
            </a:r>
            <a:r>
              <a:rPr lang="en-US" sz="2000" b="1">
                <a:solidFill>
                  <a:srgbClr val="FF0000"/>
                </a:solidFill>
                <a:latin typeface="Twentieth Century"/>
                <a:ea typeface="Twentieth Century"/>
                <a:cs typeface="Twentieth Century"/>
                <a:sym typeface="Twentieth Century"/>
              </a:rPr>
              <a:t>MORTALITY</a:t>
            </a:r>
            <a:r>
              <a:rPr lang="en-US" sz="2400">
                <a:solidFill>
                  <a:srgbClr val="C00000"/>
                </a:solidFill>
                <a:latin typeface="Twentieth Century"/>
                <a:ea typeface="Twentieth Century"/>
                <a:cs typeface="Twentieth Century"/>
                <a:sym typeface="Twentieth Century"/>
              </a:rPr>
              <a:t> </a:t>
            </a:r>
            <a:r>
              <a:rPr lang="en-US" sz="2400">
                <a:solidFill>
                  <a:srgbClr val="FFE07D"/>
                </a:solidFill>
                <a:latin typeface="Twentieth Century"/>
                <a:ea typeface="Twentieth Century"/>
                <a:cs typeface="Twentieth Century"/>
                <a:sym typeface="Twentieth Century"/>
              </a:rPr>
              <a:t>of 10%</a:t>
            </a:r>
            <a:endParaRPr/>
          </a:p>
          <a:p>
            <a:pPr marL="0" marR="0" lvl="0" indent="0" algn="l" rtl="0">
              <a:spcBef>
                <a:spcPts val="0"/>
              </a:spcBef>
              <a:spcAft>
                <a:spcPts val="0"/>
              </a:spcAft>
              <a:buNone/>
            </a:pPr>
            <a:r>
              <a:rPr lang="en-US" sz="1600">
                <a:solidFill>
                  <a:srgbClr val="FFE07D"/>
                </a:solidFill>
                <a:latin typeface="Twentieth Century"/>
                <a:ea typeface="Twentieth Century"/>
                <a:cs typeface="Twentieth Century"/>
                <a:sym typeface="Twentieth Century"/>
              </a:rPr>
              <a:t>*Non-ICU patients are at increased risk of</a:t>
            </a:r>
            <a:endParaRPr/>
          </a:p>
          <a:p>
            <a:pPr marL="0" marR="0" lvl="0" indent="0" algn="l" rtl="0">
              <a:spcBef>
                <a:spcPts val="0"/>
              </a:spcBef>
              <a:spcAft>
                <a:spcPts val="0"/>
              </a:spcAft>
              <a:buNone/>
            </a:pPr>
            <a:r>
              <a:rPr lang="en-US" sz="1600">
                <a:solidFill>
                  <a:srgbClr val="FFE07D"/>
                </a:solidFill>
                <a:latin typeface="Twentieth Century"/>
                <a:ea typeface="Twentieth Century"/>
                <a:cs typeface="Twentieth Century"/>
                <a:sym typeface="Twentieth Century"/>
              </a:rPr>
              <a:t> death or prolonged ICU stay ( &gt; 3 days )</a:t>
            </a:r>
            <a:endParaRPr/>
          </a:p>
        </p:txBody>
      </p:sp>
      <p:pic>
        <p:nvPicPr>
          <p:cNvPr id="3615" name="Google Shape;3615;p391"/>
          <p:cNvPicPr preferRelativeResize="0"/>
          <p:nvPr/>
        </p:nvPicPr>
        <p:blipFill rotWithShape="1">
          <a:blip r:embed="rId5">
            <a:alphaModFix/>
          </a:blip>
          <a:srcRect t="20389"/>
          <a:stretch/>
        </p:blipFill>
        <p:spPr>
          <a:xfrm>
            <a:off x="747520" y="3484095"/>
            <a:ext cx="10589400" cy="2547900"/>
          </a:xfrm>
          <a:prstGeom prst="roundRect">
            <a:avLst>
              <a:gd name="adj" fmla="val 16667"/>
            </a:avLst>
          </a:prstGeom>
          <a:noFill/>
          <a:ln>
            <a:noFill/>
          </a:ln>
          <a:effectLst>
            <a:outerShdw blurRad="76200" dist="38100" dir="7800000" algn="tl" rotWithShape="0">
              <a:srgbClr val="000000">
                <a:alpha val="40000"/>
              </a:srgbClr>
            </a:outerShdw>
          </a:effectLst>
        </p:spPr>
      </p:pic>
      <p:pic>
        <p:nvPicPr>
          <p:cNvPr id="3616" name="Google Shape;3616;p391"/>
          <p:cNvPicPr preferRelativeResize="0"/>
          <p:nvPr/>
        </p:nvPicPr>
        <p:blipFill rotWithShape="1">
          <a:blip r:embed="rId6">
            <a:alphaModFix/>
          </a:blip>
          <a:srcRect/>
          <a:stretch/>
        </p:blipFill>
        <p:spPr>
          <a:xfrm>
            <a:off x="5892800" y="322580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06">
                                            <p:txEl>
                                              <p:pRg st="0" end="0"/>
                                            </p:txEl>
                                          </p:spTgt>
                                        </p:tgtEl>
                                        <p:attrNameLst>
                                          <p:attrName>style.visibility</p:attrName>
                                        </p:attrNameLst>
                                      </p:cBhvr>
                                      <p:to>
                                        <p:strVal val="visible"/>
                                      </p:to>
                                    </p:set>
                                    <p:animEffect transition="in" filter="fade">
                                      <p:cBhvr>
                                        <p:cTn id="7" dur="750"/>
                                        <p:tgtEl>
                                          <p:spTgt spid="36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07">
                                            <p:txEl>
                                              <p:pRg st="0" end="0"/>
                                            </p:txEl>
                                          </p:spTgt>
                                        </p:tgtEl>
                                        <p:attrNameLst>
                                          <p:attrName>style.visibility</p:attrName>
                                        </p:attrNameLst>
                                      </p:cBhvr>
                                      <p:to>
                                        <p:strVal val="visible"/>
                                      </p:to>
                                    </p:set>
                                    <p:animEffect transition="in" filter="fade">
                                      <p:cBhvr>
                                        <p:cTn id="12" dur="1000"/>
                                        <p:tgtEl>
                                          <p:spTgt spid="360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07">
                                            <p:txEl>
                                              <p:pRg st="1" end="1"/>
                                            </p:txEl>
                                          </p:spTgt>
                                        </p:tgtEl>
                                        <p:attrNameLst>
                                          <p:attrName>style.visibility</p:attrName>
                                        </p:attrNameLst>
                                      </p:cBhvr>
                                      <p:to>
                                        <p:strVal val="visible"/>
                                      </p:to>
                                    </p:set>
                                    <p:animEffect transition="in" filter="fade">
                                      <p:cBhvr>
                                        <p:cTn id="17" dur="1000"/>
                                        <p:tgtEl>
                                          <p:spTgt spid="360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13">
                                            <p:txEl>
                                              <p:pRg st="0" end="0"/>
                                            </p:txEl>
                                          </p:spTgt>
                                        </p:tgtEl>
                                        <p:attrNameLst>
                                          <p:attrName>style.visibility</p:attrName>
                                        </p:attrNameLst>
                                      </p:cBhvr>
                                      <p:to>
                                        <p:strVal val="visible"/>
                                      </p:to>
                                    </p:set>
                                    <p:animEffect transition="in" filter="fade">
                                      <p:cBhvr>
                                        <p:cTn id="22" dur="250"/>
                                        <p:tgtEl>
                                          <p:spTgt spid="36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14">
                                            <p:txEl>
                                              <p:pRg st="0" end="0"/>
                                            </p:txEl>
                                          </p:spTgt>
                                        </p:tgtEl>
                                        <p:attrNameLst>
                                          <p:attrName>style.visibility</p:attrName>
                                        </p:attrNameLst>
                                      </p:cBhvr>
                                      <p:to>
                                        <p:strVal val="visible"/>
                                      </p:to>
                                    </p:set>
                                    <p:animEffect transition="in" filter="fade">
                                      <p:cBhvr>
                                        <p:cTn id="27" dur="1000"/>
                                        <p:tgtEl>
                                          <p:spTgt spid="36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614">
                                            <p:txEl>
                                              <p:pRg st="1" end="1"/>
                                            </p:txEl>
                                          </p:spTgt>
                                        </p:tgtEl>
                                        <p:attrNameLst>
                                          <p:attrName>style.visibility</p:attrName>
                                        </p:attrNameLst>
                                      </p:cBhvr>
                                      <p:to>
                                        <p:strVal val="visible"/>
                                      </p:to>
                                    </p:set>
                                    <p:animEffect transition="in" filter="fade">
                                      <p:cBhvr>
                                        <p:cTn id="32" dur="1000"/>
                                        <p:tgtEl>
                                          <p:spTgt spid="361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14">
                                            <p:txEl>
                                              <p:pRg st="2" end="2"/>
                                            </p:txEl>
                                          </p:spTgt>
                                        </p:tgtEl>
                                        <p:attrNameLst>
                                          <p:attrName>style.visibility</p:attrName>
                                        </p:attrNameLst>
                                      </p:cBhvr>
                                      <p:to>
                                        <p:strVal val="visible"/>
                                      </p:to>
                                    </p:set>
                                    <p:animEffect transition="in" filter="fade">
                                      <p:cBhvr>
                                        <p:cTn id="37" dur="1000"/>
                                        <p:tgtEl>
                                          <p:spTgt spid="361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09">
                                            <p:txEl>
                                              <p:pRg st="0" end="0"/>
                                            </p:txEl>
                                          </p:spTgt>
                                        </p:tgtEl>
                                        <p:attrNameLst>
                                          <p:attrName>style.visibility</p:attrName>
                                        </p:attrNameLst>
                                      </p:cBhvr>
                                      <p:to>
                                        <p:strVal val="visible"/>
                                      </p:to>
                                    </p:set>
                                    <p:animEffect transition="in" filter="fade">
                                      <p:cBhvr>
                                        <p:cTn id="42" dur="341"/>
                                        <p:tgtEl>
                                          <p:spTgt spid="360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08"/>
                                        </p:tgtEl>
                                        <p:attrNameLst>
                                          <p:attrName>style.visibility</p:attrName>
                                        </p:attrNameLst>
                                      </p:cBhvr>
                                      <p:to>
                                        <p:strVal val="visible"/>
                                      </p:to>
                                    </p:set>
                                    <p:animEffect transition="in" filter="fade">
                                      <p:cBhvr>
                                        <p:cTn id="47" dur="1000"/>
                                        <p:tgtEl>
                                          <p:spTgt spid="360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10">
                                            <p:txEl>
                                              <p:pRg st="0" end="0"/>
                                            </p:txEl>
                                          </p:spTgt>
                                        </p:tgtEl>
                                        <p:attrNameLst>
                                          <p:attrName>style.visibility</p:attrName>
                                        </p:attrNameLst>
                                      </p:cBhvr>
                                      <p:to>
                                        <p:strVal val="visible"/>
                                      </p:to>
                                    </p:set>
                                    <p:animEffect transition="in" filter="fade">
                                      <p:cBhvr>
                                        <p:cTn id="52" dur="1000"/>
                                        <p:tgtEl>
                                          <p:spTgt spid="36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610">
                                            <p:txEl>
                                              <p:pRg st="1" end="1"/>
                                            </p:txEl>
                                          </p:spTgt>
                                        </p:tgtEl>
                                        <p:attrNameLst>
                                          <p:attrName>style.visibility</p:attrName>
                                        </p:attrNameLst>
                                      </p:cBhvr>
                                      <p:to>
                                        <p:strVal val="visible"/>
                                      </p:to>
                                    </p:set>
                                    <p:animEffect transition="in" filter="fade">
                                      <p:cBhvr>
                                        <p:cTn id="57" dur="1000"/>
                                        <p:tgtEl>
                                          <p:spTgt spid="3610">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610">
                                            <p:txEl>
                                              <p:pRg st="2" end="2"/>
                                            </p:txEl>
                                          </p:spTgt>
                                        </p:tgtEl>
                                        <p:attrNameLst>
                                          <p:attrName>style.visibility</p:attrName>
                                        </p:attrNameLst>
                                      </p:cBhvr>
                                      <p:to>
                                        <p:strVal val="visible"/>
                                      </p:to>
                                    </p:set>
                                    <p:animEffect transition="in" filter="fade">
                                      <p:cBhvr>
                                        <p:cTn id="62" dur="1000"/>
                                        <p:tgtEl>
                                          <p:spTgt spid="3610">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615"/>
                                        </p:tgtEl>
                                        <p:attrNameLst>
                                          <p:attrName>style.visibility</p:attrName>
                                        </p:attrNameLst>
                                      </p:cBhvr>
                                      <p:to>
                                        <p:strVal val="visible"/>
                                      </p:to>
                                    </p:set>
                                    <p:animEffect transition="in" filter="fade">
                                      <p:cBhvr>
                                        <p:cTn id="67" dur="1000"/>
                                        <p:tgtEl>
                                          <p:spTgt spid="36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616"/>
                                        </p:tgtEl>
                                        <p:attrNameLst>
                                          <p:attrName>style.visibility</p:attrName>
                                        </p:attrNameLst>
                                      </p:cBhvr>
                                      <p:to>
                                        <p:strVal val="visible"/>
                                      </p:to>
                                    </p:set>
                                    <p:animEffect transition="in" filter="fade">
                                      <p:cBhvr>
                                        <p:cTn id="72" dur="5000"/>
                                        <p:tgtEl>
                                          <p:spTgt spid="3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47000">
              <a:srgbClr val="008000"/>
            </a:gs>
            <a:gs pos="69000">
              <a:srgbClr val="0E1186"/>
            </a:gs>
            <a:gs pos="100000">
              <a:srgbClr val="0E1186"/>
            </a:gs>
          </a:gsLst>
          <a:path path="circle">
            <a:fillToRect l="100000" t="100000"/>
          </a:path>
          <a:tileRect r="-100000" b="-100000"/>
        </a:gradFill>
        <a:effectLst/>
      </p:bgPr>
    </p:bg>
    <p:spTree>
      <p:nvGrpSpPr>
        <p:cNvPr id="1" name="Shape 3621"/>
        <p:cNvGrpSpPr/>
        <p:nvPr/>
      </p:nvGrpSpPr>
      <p:grpSpPr>
        <a:xfrm>
          <a:off x="0" y="0"/>
          <a:ext cx="0" cy="0"/>
          <a:chOff x="0" y="0"/>
          <a:chExt cx="0" cy="0"/>
        </a:xfrm>
      </p:grpSpPr>
      <p:sp>
        <p:nvSpPr>
          <p:cNvPr id="3622" name="Google Shape;3622;p392"/>
          <p:cNvSpPr/>
          <p:nvPr/>
        </p:nvSpPr>
        <p:spPr>
          <a:xfrm rot="-5400000" flipH="1">
            <a:off x="3596537" y="1904347"/>
            <a:ext cx="453000" cy="1713000"/>
          </a:xfrm>
          <a:prstGeom prst="bentUpArrow">
            <a:avLst>
              <a:gd name="adj1" fmla="val 25000"/>
              <a:gd name="adj2" fmla="val 25000"/>
              <a:gd name="adj3" fmla="val 25000"/>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3623" name="Google Shape;3623;p392"/>
          <p:cNvSpPr/>
          <p:nvPr/>
        </p:nvSpPr>
        <p:spPr>
          <a:xfrm>
            <a:off x="2936808" y="3230785"/>
            <a:ext cx="3110100" cy="274200"/>
          </a:xfrm>
          <a:prstGeom prst="notchedRightArrow">
            <a:avLst>
              <a:gd name="adj1" fmla="val 50000"/>
              <a:gd name="adj2" fmla="val 50000"/>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3624" name="Google Shape;3624;p392"/>
          <p:cNvSpPr/>
          <p:nvPr/>
        </p:nvSpPr>
        <p:spPr>
          <a:xfrm>
            <a:off x="2661719" y="2158464"/>
            <a:ext cx="1193700" cy="234900"/>
          </a:xfrm>
          <a:prstGeom prst="notchedRightArrow">
            <a:avLst>
              <a:gd name="adj1" fmla="val 50000"/>
              <a:gd name="adj2" fmla="val 50000"/>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3625" name="Google Shape;3625;p392"/>
          <p:cNvSpPr/>
          <p:nvPr/>
        </p:nvSpPr>
        <p:spPr>
          <a:xfrm>
            <a:off x="581900" y="6467034"/>
            <a:ext cx="4994100" cy="307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lt1"/>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JAMA.</a:t>
            </a:r>
            <a:r>
              <a:rPr lang="en-US" sz="1200">
                <a:solidFill>
                  <a:schemeClr val="lt1"/>
                </a:solidFill>
                <a:latin typeface="Twentieth Century"/>
                <a:ea typeface="Twentieth Century"/>
                <a:cs typeface="Twentieth Century"/>
                <a:sym typeface="Twentieth Century"/>
              </a:rPr>
              <a:t> 2016 Feb 23;315(8):801-10. doi: 10.1001/jama.2016.0287</a:t>
            </a:r>
            <a:r>
              <a:rPr lang="en-US" sz="1400">
                <a:solidFill>
                  <a:schemeClr val="lt1"/>
                </a:solidFill>
                <a:latin typeface="Twentieth Century"/>
                <a:ea typeface="Twentieth Century"/>
                <a:cs typeface="Twentieth Century"/>
                <a:sym typeface="Twentieth Century"/>
              </a:rPr>
              <a:t>.</a:t>
            </a:r>
            <a:endParaRPr sz="1800">
              <a:solidFill>
                <a:schemeClr val="lt1"/>
              </a:solidFill>
              <a:latin typeface="Twentieth Century"/>
              <a:ea typeface="Twentieth Century"/>
              <a:cs typeface="Twentieth Century"/>
              <a:sym typeface="Twentieth Century"/>
            </a:endParaRPr>
          </a:p>
        </p:txBody>
      </p:sp>
      <p:sp>
        <p:nvSpPr>
          <p:cNvPr id="3626" name="Google Shape;3626;p392"/>
          <p:cNvSpPr/>
          <p:nvPr/>
        </p:nvSpPr>
        <p:spPr>
          <a:xfrm>
            <a:off x="611664" y="2079805"/>
            <a:ext cx="2340300" cy="475500"/>
          </a:xfrm>
          <a:prstGeom prst="downArrowCallout">
            <a:avLst>
              <a:gd name="adj1" fmla="val 25000"/>
              <a:gd name="adj2" fmla="val 25000"/>
              <a:gd name="adj3" fmla="val 25000"/>
              <a:gd name="adj4" fmla="val 64977"/>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lt1"/>
                </a:solidFill>
                <a:latin typeface="Twentieth Century"/>
                <a:ea typeface="Twentieth Century"/>
                <a:cs typeface="Twentieth Century"/>
                <a:sym typeface="Twentieth Century"/>
              </a:rPr>
              <a:t>qSOFA </a:t>
            </a:r>
            <a:r>
              <a:rPr lang="en-US" sz="1600" u="sng">
                <a:solidFill>
                  <a:schemeClr val="lt1"/>
                </a:solidFill>
                <a:latin typeface="Twentieth Century"/>
                <a:ea typeface="Twentieth Century"/>
                <a:cs typeface="Twentieth Century"/>
                <a:sym typeface="Twentieth Century"/>
              </a:rPr>
              <a:t>&gt;</a:t>
            </a:r>
            <a:r>
              <a:rPr lang="en-US" sz="1600">
                <a:solidFill>
                  <a:schemeClr val="lt1"/>
                </a:solidFill>
                <a:latin typeface="Twentieth Century"/>
                <a:ea typeface="Twentieth Century"/>
                <a:cs typeface="Twentieth Century"/>
                <a:sym typeface="Twentieth Century"/>
              </a:rPr>
              <a:t> 2  (see A)</a:t>
            </a:r>
            <a:endParaRPr/>
          </a:p>
        </p:txBody>
      </p:sp>
      <p:sp>
        <p:nvSpPr>
          <p:cNvPr id="3627" name="Google Shape;3627;p392"/>
          <p:cNvSpPr/>
          <p:nvPr/>
        </p:nvSpPr>
        <p:spPr>
          <a:xfrm>
            <a:off x="612145" y="1554004"/>
            <a:ext cx="2390400" cy="515700"/>
          </a:xfrm>
          <a:prstGeom prst="downArrowCallout">
            <a:avLst>
              <a:gd name="adj1" fmla="val 13856"/>
              <a:gd name="adj2" fmla="val 25000"/>
              <a:gd name="adj3" fmla="val 25000"/>
              <a:gd name="adj4" fmla="val 64977"/>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lt1"/>
                </a:solidFill>
                <a:latin typeface="Twentieth Century"/>
                <a:ea typeface="Twentieth Century"/>
                <a:cs typeface="Twentieth Century"/>
                <a:sym typeface="Twentieth Century"/>
              </a:rPr>
              <a:t>Patient with suspected infection</a:t>
            </a:r>
            <a:endParaRPr/>
          </a:p>
        </p:txBody>
      </p:sp>
      <p:sp>
        <p:nvSpPr>
          <p:cNvPr id="3628" name="Google Shape;3628;p392"/>
          <p:cNvSpPr txBox="1"/>
          <p:nvPr/>
        </p:nvSpPr>
        <p:spPr>
          <a:xfrm>
            <a:off x="1925521" y="2389381"/>
            <a:ext cx="660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YES</a:t>
            </a:r>
            <a:endParaRPr/>
          </a:p>
        </p:txBody>
      </p:sp>
      <p:sp>
        <p:nvSpPr>
          <p:cNvPr id="3629" name="Google Shape;3629;p392"/>
          <p:cNvSpPr/>
          <p:nvPr/>
        </p:nvSpPr>
        <p:spPr>
          <a:xfrm>
            <a:off x="628337" y="2671021"/>
            <a:ext cx="2350500" cy="524100"/>
          </a:xfrm>
          <a:prstGeom prst="downArrowCallout">
            <a:avLst>
              <a:gd name="adj1" fmla="val 25000"/>
              <a:gd name="adj2" fmla="val 25000"/>
              <a:gd name="adj3" fmla="val 25000"/>
              <a:gd name="adj4" fmla="val 64977"/>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lt1"/>
                </a:solidFill>
                <a:latin typeface="Twentieth Century"/>
                <a:ea typeface="Twentieth Century"/>
                <a:cs typeface="Twentieth Century"/>
                <a:sym typeface="Twentieth Century"/>
              </a:rPr>
              <a:t>Assess for evidence of </a:t>
            </a:r>
            <a:endParaRPr/>
          </a:p>
          <a:p>
            <a:pPr marL="0" marR="0" lvl="0" indent="0" algn="ctr" rtl="0">
              <a:spcBef>
                <a:spcPts val="0"/>
              </a:spcBef>
              <a:spcAft>
                <a:spcPts val="0"/>
              </a:spcAft>
              <a:buNone/>
            </a:pPr>
            <a:r>
              <a:rPr lang="en-US" sz="1200">
                <a:solidFill>
                  <a:schemeClr val="lt1"/>
                </a:solidFill>
                <a:latin typeface="Twentieth Century"/>
                <a:ea typeface="Twentieth Century"/>
                <a:cs typeface="Twentieth Century"/>
                <a:sym typeface="Twentieth Century"/>
              </a:rPr>
              <a:t>Organ dysfunction</a:t>
            </a:r>
            <a:endParaRPr/>
          </a:p>
        </p:txBody>
      </p:sp>
      <p:sp>
        <p:nvSpPr>
          <p:cNvPr id="3630" name="Google Shape;3630;p392"/>
          <p:cNvSpPr/>
          <p:nvPr/>
        </p:nvSpPr>
        <p:spPr>
          <a:xfrm>
            <a:off x="655250" y="3183870"/>
            <a:ext cx="2350500" cy="494100"/>
          </a:xfrm>
          <a:prstGeom prst="downArrowCallout">
            <a:avLst>
              <a:gd name="adj1" fmla="val 25000"/>
              <a:gd name="adj2" fmla="val 25000"/>
              <a:gd name="adj3" fmla="val 25000"/>
              <a:gd name="adj4" fmla="val 64977"/>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lt1"/>
                </a:solidFill>
                <a:latin typeface="Twentieth Century"/>
                <a:ea typeface="Twentieth Century"/>
                <a:cs typeface="Twentieth Century"/>
                <a:sym typeface="Twentieth Century"/>
              </a:rPr>
              <a:t>SOFA </a:t>
            </a:r>
            <a:r>
              <a:rPr lang="en-US" sz="1600" u="sng">
                <a:solidFill>
                  <a:schemeClr val="lt1"/>
                </a:solidFill>
                <a:latin typeface="Twentieth Century"/>
                <a:ea typeface="Twentieth Century"/>
                <a:cs typeface="Twentieth Century"/>
                <a:sym typeface="Twentieth Century"/>
              </a:rPr>
              <a:t>&gt;</a:t>
            </a:r>
            <a:r>
              <a:rPr lang="en-US" sz="1600">
                <a:solidFill>
                  <a:schemeClr val="lt1"/>
                </a:solidFill>
                <a:latin typeface="Twentieth Century"/>
                <a:ea typeface="Twentieth Century"/>
                <a:cs typeface="Twentieth Century"/>
                <a:sym typeface="Twentieth Century"/>
              </a:rPr>
              <a:t> 2  (see B)</a:t>
            </a:r>
            <a:endParaRPr/>
          </a:p>
        </p:txBody>
      </p:sp>
      <p:sp>
        <p:nvSpPr>
          <p:cNvPr id="3631" name="Google Shape;3631;p392"/>
          <p:cNvSpPr/>
          <p:nvPr/>
        </p:nvSpPr>
        <p:spPr>
          <a:xfrm>
            <a:off x="655250" y="4507318"/>
            <a:ext cx="2286600" cy="1372200"/>
          </a:xfrm>
          <a:prstGeom prst="downArrowCallout">
            <a:avLst>
              <a:gd name="adj1" fmla="val 25000"/>
              <a:gd name="adj2" fmla="val 25000"/>
              <a:gd name="adj3" fmla="val 25000"/>
              <a:gd name="adj4" fmla="val 64977"/>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chemeClr val="lt1"/>
                </a:solidFill>
                <a:latin typeface="Twentieth Century"/>
                <a:ea typeface="Twentieth Century"/>
                <a:cs typeface="Twentieth Century"/>
                <a:sym typeface="Twentieth Century"/>
              </a:rPr>
              <a:t>Despite adequate fluid resuscitation,</a:t>
            </a:r>
            <a:endParaRPr/>
          </a:p>
          <a:p>
            <a:pPr marL="228600" marR="0" lvl="0" indent="-228600" algn="l" rtl="0">
              <a:spcBef>
                <a:spcPts val="0"/>
              </a:spcBef>
              <a:spcAft>
                <a:spcPts val="0"/>
              </a:spcAft>
              <a:buClr>
                <a:schemeClr val="lt1"/>
              </a:buClr>
              <a:buSzPts val="1100"/>
              <a:buFont typeface="Twentieth Century"/>
              <a:buAutoNum type="arabicPeriod"/>
            </a:pPr>
            <a:r>
              <a:rPr lang="en-US" sz="1100">
                <a:solidFill>
                  <a:schemeClr val="lt1"/>
                </a:solidFill>
                <a:latin typeface="Twentieth Century"/>
                <a:ea typeface="Twentieth Century"/>
                <a:cs typeface="Twentieth Century"/>
                <a:sym typeface="Twentieth Century"/>
              </a:rPr>
              <a:t>Vasopressors require to maintain</a:t>
            </a:r>
            <a:endParaRPr/>
          </a:p>
          <a:p>
            <a:pPr marL="0" marR="0" lvl="0" indent="0" algn="l" rtl="0">
              <a:spcBef>
                <a:spcPts val="0"/>
              </a:spcBef>
              <a:spcAft>
                <a:spcPts val="0"/>
              </a:spcAft>
              <a:buNone/>
            </a:pPr>
            <a:r>
              <a:rPr lang="en-US" sz="1100">
                <a:solidFill>
                  <a:schemeClr val="lt1"/>
                </a:solidFill>
                <a:latin typeface="Twentieth Century"/>
                <a:ea typeface="Twentieth Century"/>
                <a:cs typeface="Twentieth Century"/>
                <a:sym typeface="Twentieth Century"/>
              </a:rPr>
              <a:t>                  MAP </a:t>
            </a:r>
            <a:r>
              <a:rPr lang="en-US" sz="1100" u="sng">
                <a:solidFill>
                  <a:schemeClr val="lt1"/>
                </a:solidFill>
                <a:latin typeface="Twentieth Century"/>
                <a:ea typeface="Twentieth Century"/>
                <a:cs typeface="Twentieth Century"/>
                <a:sym typeface="Twentieth Century"/>
              </a:rPr>
              <a:t>&gt;</a:t>
            </a:r>
            <a:r>
              <a:rPr lang="en-US" sz="1100">
                <a:solidFill>
                  <a:schemeClr val="lt1"/>
                </a:solidFill>
                <a:latin typeface="Twentieth Century"/>
                <a:ea typeface="Twentieth Century"/>
                <a:cs typeface="Twentieth Century"/>
                <a:sym typeface="Twentieth Century"/>
              </a:rPr>
              <a:t> 65 mmHg</a:t>
            </a:r>
            <a:endParaRPr/>
          </a:p>
          <a:p>
            <a:pPr marL="0" marR="0" lvl="0" indent="0" algn="l" rtl="0">
              <a:spcBef>
                <a:spcPts val="0"/>
              </a:spcBef>
              <a:spcAft>
                <a:spcPts val="0"/>
              </a:spcAft>
              <a:buNone/>
            </a:pPr>
            <a:r>
              <a:rPr lang="en-US" sz="1100">
                <a:solidFill>
                  <a:schemeClr val="lt1"/>
                </a:solidFill>
                <a:latin typeface="Twentieth Century"/>
                <a:ea typeface="Twentieth Century"/>
                <a:cs typeface="Twentieth Century"/>
                <a:sym typeface="Twentieth Century"/>
              </a:rPr>
              <a:t>                           and</a:t>
            </a:r>
            <a:endParaRPr/>
          </a:p>
          <a:p>
            <a:pPr marL="0" marR="0" lvl="0" indent="0" algn="l" rtl="0">
              <a:spcBef>
                <a:spcPts val="0"/>
              </a:spcBef>
              <a:spcAft>
                <a:spcPts val="0"/>
              </a:spcAft>
              <a:buNone/>
            </a:pPr>
            <a:r>
              <a:rPr lang="en-US" sz="1100">
                <a:solidFill>
                  <a:schemeClr val="lt1"/>
                </a:solidFill>
                <a:latin typeface="Twentieth Century"/>
                <a:ea typeface="Twentieth Century"/>
                <a:cs typeface="Twentieth Century"/>
                <a:sym typeface="Twentieth Century"/>
              </a:rPr>
              <a:t>2. Serum lactate level &gt; 2 mmol/L </a:t>
            </a:r>
            <a:r>
              <a:rPr lang="en-US" sz="1100">
                <a:solidFill>
                  <a:schemeClr val="lt1"/>
                </a:solidFill>
                <a:latin typeface="Arial"/>
                <a:ea typeface="Arial"/>
                <a:cs typeface="Arial"/>
                <a:sym typeface="Arial"/>
              </a:rPr>
              <a:t>?</a:t>
            </a:r>
            <a:endParaRPr/>
          </a:p>
        </p:txBody>
      </p:sp>
      <p:sp>
        <p:nvSpPr>
          <p:cNvPr id="3632" name="Google Shape;3632;p392"/>
          <p:cNvSpPr/>
          <p:nvPr/>
        </p:nvSpPr>
        <p:spPr>
          <a:xfrm>
            <a:off x="655251" y="5916694"/>
            <a:ext cx="2323800" cy="513000"/>
          </a:xfrm>
          <a:prstGeom prst="rect">
            <a:avLst/>
          </a:prstGeom>
          <a:solidFill>
            <a:srgbClr val="FF0000"/>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00"/>
                </a:solidFill>
                <a:latin typeface="Twentieth Century"/>
                <a:ea typeface="Twentieth Century"/>
                <a:cs typeface="Twentieth Century"/>
                <a:sym typeface="Twentieth Century"/>
              </a:rPr>
              <a:t>SEPTIC SHOCK</a:t>
            </a:r>
            <a:endParaRPr/>
          </a:p>
        </p:txBody>
      </p:sp>
      <p:sp>
        <p:nvSpPr>
          <p:cNvPr id="3633" name="Google Shape;3633;p392"/>
          <p:cNvSpPr txBox="1"/>
          <p:nvPr/>
        </p:nvSpPr>
        <p:spPr>
          <a:xfrm>
            <a:off x="1927924" y="3510791"/>
            <a:ext cx="660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YES</a:t>
            </a:r>
            <a:endParaRPr/>
          </a:p>
        </p:txBody>
      </p:sp>
      <p:sp>
        <p:nvSpPr>
          <p:cNvPr id="3634" name="Google Shape;3634;p392"/>
          <p:cNvSpPr/>
          <p:nvPr/>
        </p:nvSpPr>
        <p:spPr>
          <a:xfrm>
            <a:off x="655250" y="3879111"/>
            <a:ext cx="2313300" cy="504600"/>
          </a:xfrm>
          <a:prstGeom prst="downArrowCallout">
            <a:avLst>
              <a:gd name="adj1" fmla="val 25000"/>
              <a:gd name="adj2" fmla="val 25000"/>
              <a:gd name="adj3" fmla="val 25000"/>
              <a:gd name="adj4" fmla="val 64977"/>
            </a:avLst>
          </a:prstGeom>
          <a:solidFill>
            <a:srgbClr val="FF0000"/>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00"/>
                </a:solidFill>
                <a:latin typeface="Twentieth Century"/>
                <a:ea typeface="Twentieth Century"/>
                <a:cs typeface="Twentieth Century"/>
                <a:sym typeface="Twentieth Century"/>
              </a:rPr>
              <a:t>SEPSIS</a:t>
            </a:r>
            <a:endParaRPr/>
          </a:p>
        </p:txBody>
      </p:sp>
      <p:sp>
        <p:nvSpPr>
          <p:cNvPr id="3635" name="Google Shape;3635;p392"/>
          <p:cNvSpPr/>
          <p:nvPr/>
        </p:nvSpPr>
        <p:spPr>
          <a:xfrm>
            <a:off x="3932988" y="2034927"/>
            <a:ext cx="2071800" cy="516600"/>
          </a:xfrm>
          <a:prstGeom prst="rightArrowCallout">
            <a:avLst>
              <a:gd name="adj1" fmla="val 25000"/>
              <a:gd name="adj2" fmla="val 25000"/>
              <a:gd name="adj3" fmla="val 25000"/>
              <a:gd name="adj4" fmla="val 64977"/>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spcBef>
                <a:spcPts val="0"/>
              </a:spcBef>
              <a:spcAft>
                <a:spcPts val="0"/>
              </a:spcAft>
              <a:buNone/>
            </a:pPr>
            <a:r>
              <a:rPr lang="en-US" sz="1400">
                <a:solidFill>
                  <a:schemeClr val="lt1"/>
                </a:solidFill>
                <a:latin typeface="Twentieth Century"/>
                <a:ea typeface="Twentieth Century"/>
                <a:cs typeface="Twentieth Century"/>
                <a:sym typeface="Twentieth Century"/>
              </a:rPr>
              <a:t>Sepsis</a:t>
            </a:r>
            <a:r>
              <a:rPr lang="en-US" sz="2400">
                <a:solidFill>
                  <a:schemeClr val="lt1"/>
                </a:solidFill>
                <a:latin typeface="Twentieth Century"/>
                <a:ea typeface="Twentieth Century"/>
                <a:cs typeface="Twentieth Century"/>
                <a:sym typeface="Twentieth Century"/>
              </a:rPr>
              <a:t> </a:t>
            </a:r>
            <a:r>
              <a:rPr lang="en-US" sz="1200">
                <a:solidFill>
                  <a:schemeClr val="lt1"/>
                </a:solidFill>
                <a:latin typeface="Twentieth Century"/>
                <a:ea typeface="Twentieth Century"/>
                <a:cs typeface="Twentieth Century"/>
                <a:sym typeface="Twentieth Century"/>
              </a:rPr>
              <a:t>still suspected </a:t>
            </a:r>
            <a:r>
              <a:rPr lang="en-US" sz="10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sp>
        <p:nvSpPr>
          <p:cNvPr id="3636" name="Google Shape;3636;p392"/>
          <p:cNvSpPr/>
          <p:nvPr/>
        </p:nvSpPr>
        <p:spPr>
          <a:xfrm>
            <a:off x="6009767" y="1950453"/>
            <a:ext cx="1923600" cy="721800"/>
          </a:xfrm>
          <a:prstGeom prst="rect">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lt1"/>
                </a:solidFill>
                <a:latin typeface="Twentieth Century"/>
                <a:ea typeface="Twentieth Century"/>
                <a:cs typeface="Twentieth Century"/>
                <a:sym typeface="Twentieth Century"/>
              </a:rPr>
              <a:t>Monitor clinical condition; reevaluate for possible sepsis if clinically indicated</a:t>
            </a:r>
            <a:endParaRPr/>
          </a:p>
        </p:txBody>
      </p:sp>
      <p:sp>
        <p:nvSpPr>
          <p:cNvPr id="3637" name="Google Shape;3637;p392"/>
          <p:cNvSpPr/>
          <p:nvPr/>
        </p:nvSpPr>
        <p:spPr>
          <a:xfrm>
            <a:off x="6004736" y="2989477"/>
            <a:ext cx="1923600" cy="708000"/>
          </a:xfrm>
          <a:prstGeom prst="rect">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a:solidFill>
                  <a:schemeClr val="lt1"/>
                </a:solidFill>
                <a:latin typeface="Twentieth Century"/>
                <a:ea typeface="Twentieth Century"/>
                <a:cs typeface="Twentieth Century"/>
                <a:sym typeface="Twentieth Century"/>
              </a:rPr>
              <a:t>Monitor clinical condition; reevaluate for possible sepsis if clinically indicated</a:t>
            </a:r>
            <a:endParaRPr/>
          </a:p>
        </p:txBody>
      </p:sp>
      <p:sp>
        <p:nvSpPr>
          <p:cNvPr id="3638" name="Google Shape;3638;p392"/>
          <p:cNvSpPr/>
          <p:nvPr/>
        </p:nvSpPr>
        <p:spPr>
          <a:xfrm rot="-5400000">
            <a:off x="2899937" y="3788195"/>
            <a:ext cx="1279800" cy="1146600"/>
          </a:xfrm>
          <a:prstGeom prst="curvedUpArrow">
            <a:avLst>
              <a:gd name="adj1" fmla="val 25000"/>
              <a:gd name="adj2" fmla="val 50000"/>
              <a:gd name="adj3" fmla="val 25000"/>
            </a:avLst>
          </a:prstGeom>
          <a:solidFill>
            <a:schemeClr val="accent1"/>
          </a:solidFill>
          <a:ln w="15875" cap="flat" cmpd="sng">
            <a:solidFill>
              <a:srgbClr val="A937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wentieth Century"/>
              <a:ea typeface="Twentieth Century"/>
              <a:cs typeface="Twentieth Century"/>
              <a:sym typeface="Twentieth Century"/>
            </a:endParaRPr>
          </a:p>
        </p:txBody>
      </p:sp>
      <p:sp>
        <p:nvSpPr>
          <p:cNvPr id="3639" name="Google Shape;3639;p392"/>
          <p:cNvSpPr txBox="1"/>
          <p:nvPr/>
        </p:nvSpPr>
        <p:spPr>
          <a:xfrm>
            <a:off x="4727421" y="2548873"/>
            <a:ext cx="660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YES</a:t>
            </a:r>
            <a:endParaRPr/>
          </a:p>
        </p:txBody>
      </p:sp>
      <p:sp>
        <p:nvSpPr>
          <p:cNvPr id="3640" name="Google Shape;3640;p392"/>
          <p:cNvSpPr txBox="1"/>
          <p:nvPr/>
        </p:nvSpPr>
        <p:spPr>
          <a:xfrm>
            <a:off x="3078894" y="1919507"/>
            <a:ext cx="455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NO</a:t>
            </a:r>
            <a:endParaRPr/>
          </a:p>
        </p:txBody>
      </p:sp>
      <p:sp>
        <p:nvSpPr>
          <p:cNvPr id="3641" name="Google Shape;3641;p392"/>
          <p:cNvSpPr txBox="1"/>
          <p:nvPr/>
        </p:nvSpPr>
        <p:spPr>
          <a:xfrm>
            <a:off x="5311144" y="1865002"/>
            <a:ext cx="455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NO</a:t>
            </a:r>
            <a:endParaRPr/>
          </a:p>
        </p:txBody>
      </p:sp>
      <p:sp>
        <p:nvSpPr>
          <p:cNvPr id="3642" name="Google Shape;3642;p392"/>
          <p:cNvSpPr txBox="1"/>
          <p:nvPr/>
        </p:nvSpPr>
        <p:spPr>
          <a:xfrm>
            <a:off x="4321997" y="2987286"/>
            <a:ext cx="455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NO</a:t>
            </a:r>
            <a:endParaRPr/>
          </a:p>
        </p:txBody>
      </p:sp>
      <p:sp>
        <p:nvSpPr>
          <p:cNvPr id="3643" name="Google Shape;3643;p392"/>
          <p:cNvSpPr txBox="1"/>
          <p:nvPr/>
        </p:nvSpPr>
        <p:spPr>
          <a:xfrm>
            <a:off x="3002619" y="4267256"/>
            <a:ext cx="455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NO</a:t>
            </a:r>
            <a:endParaRPr/>
          </a:p>
        </p:txBody>
      </p:sp>
      <p:sp>
        <p:nvSpPr>
          <p:cNvPr id="3644" name="Google Shape;3644;p392"/>
          <p:cNvSpPr/>
          <p:nvPr/>
        </p:nvSpPr>
        <p:spPr>
          <a:xfrm>
            <a:off x="8176260" y="1792500"/>
            <a:ext cx="3590100" cy="1194900"/>
          </a:xfrm>
          <a:prstGeom prst="roundRect">
            <a:avLst>
              <a:gd name="adj" fmla="val 16667"/>
            </a:avLst>
          </a:prstGeom>
          <a:gradFill>
            <a:gsLst>
              <a:gs pos="0">
                <a:srgbClr val="FFCB7B"/>
              </a:gs>
              <a:gs pos="50000">
                <a:srgbClr val="FFBF4F"/>
              </a:gs>
              <a:gs pos="100000">
                <a:srgbClr val="EAA62C"/>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rgbClr val="C00000"/>
                </a:solidFill>
                <a:latin typeface="Twentieth Century"/>
                <a:ea typeface="Twentieth Century"/>
                <a:cs typeface="Twentieth Century"/>
                <a:sym typeface="Twentieth Century"/>
              </a:rPr>
              <a:t>           </a:t>
            </a:r>
            <a:r>
              <a:rPr lang="en-US" sz="2000" b="1">
                <a:solidFill>
                  <a:srgbClr val="C00000"/>
                </a:solidFill>
                <a:latin typeface="Twentieth Century"/>
                <a:ea typeface="Twentieth Century"/>
                <a:cs typeface="Twentieth Century"/>
                <a:sym typeface="Twentieth Century"/>
              </a:rPr>
              <a:t>A. </a:t>
            </a:r>
            <a:r>
              <a:rPr lang="en-US" sz="2000" b="1" u="sng">
                <a:solidFill>
                  <a:srgbClr val="C00000"/>
                </a:solidFill>
                <a:latin typeface="Twentieth Century"/>
                <a:ea typeface="Twentieth Century"/>
                <a:cs typeface="Twentieth Century"/>
                <a:sym typeface="Twentieth Century"/>
              </a:rPr>
              <a:t>qSOFA Variables:</a:t>
            </a:r>
            <a:endParaRPr/>
          </a:p>
          <a:p>
            <a:pPr marL="0" marR="0" lvl="0" indent="0" algn="l" rtl="0">
              <a:spcBef>
                <a:spcPts val="0"/>
              </a:spcBef>
              <a:spcAft>
                <a:spcPts val="0"/>
              </a:spcAft>
              <a:buNone/>
            </a:pPr>
            <a:r>
              <a:rPr lang="en-US" sz="1600" b="1">
                <a:solidFill>
                  <a:srgbClr val="0000FF"/>
                </a:solidFill>
                <a:latin typeface="Twentieth Century"/>
                <a:ea typeface="Twentieth Century"/>
                <a:cs typeface="Twentieth Century"/>
                <a:sym typeface="Twentieth Century"/>
              </a:rPr>
              <a:t> H</a:t>
            </a:r>
            <a:r>
              <a:rPr lang="en-US" sz="1600">
                <a:solidFill>
                  <a:srgbClr val="C00000"/>
                </a:solidFill>
                <a:latin typeface="Twentieth Century"/>
                <a:ea typeface="Twentieth Century"/>
                <a:cs typeface="Twentieth Century"/>
                <a:sym typeface="Twentieth Century"/>
              </a:rPr>
              <a:t> Hypotension SBP          </a:t>
            </a:r>
            <a:r>
              <a:rPr lang="en-US" sz="1600" u="sng">
                <a:solidFill>
                  <a:srgbClr val="C00000"/>
                </a:solidFill>
                <a:latin typeface="Twentieth Century"/>
                <a:ea typeface="Twentieth Century"/>
                <a:cs typeface="Twentieth Century"/>
                <a:sym typeface="Twentieth Century"/>
              </a:rPr>
              <a:t>&lt;</a:t>
            </a:r>
            <a:r>
              <a:rPr lang="en-US" sz="1600">
                <a:solidFill>
                  <a:srgbClr val="C00000"/>
                </a:solidFill>
                <a:latin typeface="Twentieth Century"/>
                <a:ea typeface="Twentieth Century"/>
                <a:cs typeface="Twentieth Century"/>
                <a:sym typeface="Twentieth Century"/>
              </a:rPr>
              <a:t> 100 mmHG</a:t>
            </a:r>
            <a:endParaRPr sz="1600">
              <a:solidFill>
                <a:srgbClr val="C00000"/>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1600" b="1">
                <a:solidFill>
                  <a:srgbClr val="0000FF"/>
                </a:solidFill>
                <a:latin typeface="Twentieth Century"/>
                <a:ea typeface="Twentieth Century"/>
                <a:cs typeface="Twentieth Century"/>
                <a:sym typeface="Twentieth Century"/>
              </a:rPr>
              <a:t> A </a:t>
            </a:r>
            <a:r>
              <a:rPr lang="en-US" sz="1600">
                <a:solidFill>
                  <a:srgbClr val="C00000"/>
                </a:solidFill>
                <a:latin typeface="Twentieth Century"/>
                <a:ea typeface="Twentieth Century"/>
                <a:cs typeface="Twentieth Century"/>
                <a:sym typeface="Twentieth Century"/>
              </a:rPr>
              <a:t>Altered mental Status   GCS &lt; 15</a:t>
            </a:r>
            <a:endParaRPr/>
          </a:p>
          <a:p>
            <a:pPr marL="0" marR="0" lvl="0" indent="0" algn="l" rtl="0">
              <a:spcBef>
                <a:spcPts val="0"/>
              </a:spcBef>
              <a:spcAft>
                <a:spcPts val="0"/>
              </a:spcAft>
              <a:buNone/>
            </a:pPr>
            <a:r>
              <a:rPr lang="en-US" sz="1600">
                <a:solidFill>
                  <a:srgbClr val="C00000"/>
                </a:solidFill>
                <a:latin typeface="Twentieth Century"/>
                <a:ea typeface="Twentieth Century"/>
                <a:cs typeface="Twentieth Century"/>
                <a:sym typeface="Twentieth Century"/>
              </a:rPr>
              <a:t> </a:t>
            </a:r>
            <a:r>
              <a:rPr lang="en-US" sz="1600" b="1">
                <a:solidFill>
                  <a:srgbClr val="0000FF"/>
                </a:solidFill>
                <a:latin typeface="Twentieth Century"/>
                <a:ea typeface="Twentieth Century"/>
                <a:cs typeface="Twentieth Century"/>
                <a:sym typeface="Twentieth Century"/>
              </a:rPr>
              <a:t>T </a:t>
            </a:r>
            <a:r>
              <a:rPr lang="en-US" sz="1600">
                <a:solidFill>
                  <a:srgbClr val="C00000"/>
                </a:solidFill>
                <a:latin typeface="Twentieth Century"/>
                <a:ea typeface="Twentieth Century"/>
                <a:cs typeface="Twentieth Century"/>
                <a:sym typeface="Twentieth Century"/>
              </a:rPr>
              <a:t>Tachypnea                   &gt;22 / min</a:t>
            </a:r>
            <a:endParaRPr/>
          </a:p>
        </p:txBody>
      </p:sp>
      <p:sp>
        <p:nvSpPr>
          <p:cNvPr id="3645" name="Google Shape;3645;p392"/>
          <p:cNvSpPr txBox="1"/>
          <p:nvPr/>
        </p:nvSpPr>
        <p:spPr>
          <a:xfrm>
            <a:off x="2100408" y="5432560"/>
            <a:ext cx="660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Twentieth Century"/>
                <a:ea typeface="Twentieth Century"/>
                <a:cs typeface="Twentieth Century"/>
                <a:sym typeface="Twentieth Century"/>
              </a:rPr>
              <a:t>YES</a:t>
            </a:r>
            <a:endParaRPr/>
          </a:p>
        </p:txBody>
      </p:sp>
      <p:sp>
        <p:nvSpPr>
          <p:cNvPr id="3646" name="Google Shape;3646;p392"/>
          <p:cNvSpPr/>
          <p:nvPr/>
        </p:nvSpPr>
        <p:spPr>
          <a:xfrm>
            <a:off x="8007816" y="3429000"/>
            <a:ext cx="4047300" cy="3051900"/>
          </a:xfrm>
          <a:prstGeom prst="roundRect">
            <a:avLst>
              <a:gd name="adj" fmla="val 16667"/>
            </a:avLst>
          </a:prstGeom>
          <a:gradFill>
            <a:gsLst>
              <a:gs pos="0">
                <a:srgbClr val="FFA069"/>
              </a:gs>
              <a:gs pos="50000">
                <a:srgbClr val="FF8737"/>
              </a:gs>
              <a:gs pos="100000">
                <a:srgbClr val="ED6D0D"/>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rgbClr val="C00000"/>
                </a:solidFill>
                <a:latin typeface="Twentieth Century"/>
                <a:ea typeface="Twentieth Century"/>
                <a:cs typeface="Twentieth Century"/>
                <a:sym typeface="Twentieth Century"/>
              </a:rPr>
              <a:t>                 </a:t>
            </a:r>
            <a:r>
              <a:rPr lang="en-US" sz="2400" b="1">
                <a:solidFill>
                  <a:srgbClr val="FF0000"/>
                </a:solidFill>
                <a:latin typeface="Twentieth Century"/>
                <a:ea typeface="Twentieth Century"/>
                <a:cs typeface="Twentieth Century"/>
                <a:sym typeface="Twentieth Century"/>
              </a:rPr>
              <a:t>B. </a:t>
            </a:r>
            <a:r>
              <a:rPr lang="en-US" sz="2400" b="1" u="sng">
                <a:solidFill>
                  <a:srgbClr val="FF0000"/>
                </a:solidFill>
                <a:latin typeface="Twentieth Century"/>
                <a:ea typeface="Twentieth Century"/>
                <a:cs typeface="Twentieth Century"/>
                <a:sym typeface="Twentieth Century"/>
              </a:rPr>
              <a:t>SOFA Variables:</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Pa02/Fi02 ratio</a:t>
            </a:r>
            <a:endParaRPr/>
          </a:p>
          <a:p>
            <a:pPr marL="0" marR="0" lvl="0" indent="0" algn="l" rtl="0">
              <a:spcBef>
                <a:spcPts val="0"/>
              </a:spcBef>
              <a:spcAft>
                <a:spcPts val="0"/>
              </a:spcAft>
              <a:buNone/>
            </a:pPr>
            <a:r>
              <a:rPr lang="en-US" sz="1800" b="1">
                <a:solidFill>
                  <a:schemeClr val="lt1"/>
                </a:solidFill>
                <a:latin typeface="Twentieth Century"/>
                <a:ea typeface="Twentieth Century"/>
                <a:cs typeface="Twentieth Century"/>
                <a:sym typeface="Twentieth Century"/>
              </a:rPr>
              <a:t>      </a:t>
            </a:r>
            <a:r>
              <a:rPr lang="en-US" sz="1800">
                <a:solidFill>
                  <a:schemeClr val="lt1"/>
                </a:solidFill>
                <a:latin typeface="Twentieth Century"/>
                <a:ea typeface="Twentieth Century"/>
                <a:cs typeface="Twentieth Century"/>
                <a:sym typeface="Twentieth Century"/>
              </a:rPr>
              <a:t>Glascow Coma Scale score</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Mean arterial pressure</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Administration of vasopressors</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with type and dose rate of infusion</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Serum creatinine or urine ouput</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Bilirubin</a:t>
            </a:r>
            <a:endParaRPr/>
          </a:p>
          <a:p>
            <a:pPr marL="0" marR="0" lvl="0" indent="0" algn="l" rtl="0">
              <a:spcBef>
                <a:spcPts val="0"/>
              </a:spcBef>
              <a:spcAft>
                <a:spcPts val="0"/>
              </a:spcAft>
              <a:buNone/>
            </a:pPr>
            <a:r>
              <a:rPr lang="en-US" sz="1800">
                <a:solidFill>
                  <a:schemeClr val="lt1"/>
                </a:solidFill>
                <a:latin typeface="Twentieth Century"/>
                <a:ea typeface="Twentieth Century"/>
                <a:cs typeface="Twentieth Century"/>
                <a:sym typeface="Twentieth Century"/>
              </a:rPr>
              <a:t>      Platelet count</a:t>
            </a:r>
            <a:endParaRPr/>
          </a:p>
          <a:p>
            <a:pPr marL="0" marR="0" lvl="0" indent="0" algn="l" rtl="0">
              <a:spcBef>
                <a:spcPts val="0"/>
              </a:spcBef>
              <a:spcAft>
                <a:spcPts val="0"/>
              </a:spcAft>
              <a:buNone/>
            </a:pPr>
            <a:r>
              <a:rPr lang="en-US" sz="1600">
                <a:solidFill>
                  <a:schemeClr val="lt1"/>
                </a:solidFill>
                <a:latin typeface="Twentieth Century"/>
                <a:ea typeface="Twentieth Century"/>
                <a:cs typeface="Twentieth Century"/>
                <a:sym typeface="Twentieth Century"/>
              </a:rPr>
              <a:t> </a:t>
            </a:r>
            <a:endParaRPr sz="1200">
              <a:solidFill>
                <a:schemeClr val="lt1"/>
              </a:solidFill>
              <a:latin typeface="Twentieth Century"/>
              <a:ea typeface="Twentieth Century"/>
              <a:cs typeface="Twentieth Century"/>
              <a:sym typeface="Twentieth Century"/>
            </a:endParaRPr>
          </a:p>
        </p:txBody>
      </p:sp>
      <p:sp>
        <p:nvSpPr>
          <p:cNvPr id="3647" name="Google Shape;3647;p392"/>
          <p:cNvSpPr/>
          <p:nvPr/>
        </p:nvSpPr>
        <p:spPr>
          <a:xfrm rot="-1057935">
            <a:off x="92388" y="2363800"/>
            <a:ext cx="832931" cy="256549"/>
          </a:xfrm>
          <a:prstGeom prst="roundRect">
            <a:avLst>
              <a:gd name="adj" fmla="val 16667"/>
            </a:avLst>
          </a:prstGeom>
          <a:gradFill>
            <a:gsLst>
              <a:gs pos="0">
                <a:srgbClr val="FFCB7B"/>
              </a:gs>
              <a:gs pos="50000">
                <a:srgbClr val="FFBF4F"/>
              </a:gs>
              <a:gs pos="100000">
                <a:srgbClr val="EAA62C"/>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FF0000"/>
                </a:solidFill>
                <a:latin typeface="Twentieth Century"/>
                <a:ea typeface="Twentieth Century"/>
                <a:cs typeface="Twentieth Century"/>
                <a:sym typeface="Twentieth Century"/>
              </a:rPr>
              <a:t>Call MD</a:t>
            </a:r>
            <a:endParaRPr/>
          </a:p>
        </p:txBody>
      </p:sp>
      <p:sp>
        <p:nvSpPr>
          <p:cNvPr id="3648" name="Google Shape;3648;p392"/>
          <p:cNvSpPr/>
          <p:nvPr/>
        </p:nvSpPr>
        <p:spPr>
          <a:xfrm rot="-949441">
            <a:off x="171102" y="3511633"/>
            <a:ext cx="914246" cy="256604"/>
          </a:xfrm>
          <a:prstGeom prst="roundRect">
            <a:avLst>
              <a:gd name="adj" fmla="val 16667"/>
            </a:avLst>
          </a:prstGeom>
          <a:gradFill>
            <a:gsLst>
              <a:gs pos="0">
                <a:srgbClr val="FFCB7B"/>
              </a:gs>
              <a:gs pos="50000">
                <a:srgbClr val="FFBF4F"/>
              </a:gs>
              <a:gs pos="100000">
                <a:srgbClr val="EAA62C"/>
              </a:gs>
            </a:gsLst>
            <a:lin ang="5400012" scaled="0"/>
          </a:gradFill>
          <a:ln>
            <a:noFill/>
          </a:ln>
          <a:effectLst>
            <a:outerShdw blurRad="63500" dist="25400" dir="5400000" algn="ctr" rotWithShape="0">
              <a:srgbClr val="000000">
                <a:alpha val="68629"/>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rgbClr val="FF0000"/>
                </a:solidFill>
                <a:latin typeface="Twentieth Century"/>
                <a:ea typeface="Twentieth Century"/>
                <a:cs typeface="Twentieth Century"/>
                <a:sym typeface="Twentieth Century"/>
              </a:rPr>
              <a:t>Call RRT</a:t>
            </a:r>
            <a:endParaRPr/>
          </a:p>
        </p:txBody>
      </p:sp>
      <p:sp>
        <p:nvSpPr>
          <p:cNvPr id="3649" name="Google Shape;3649;p392"/>
          <p:cNvSpPr txBox="1"/>
          <p:nvPr/>
        </p:nvSpPr>
        <p:spPr>
          <a:xfrm>
            <a:off x="2430368" y="382458"/>
            <a:ext cx="7868700" cy="923400"/>
          </a:xfrm>
          <a:prstGeom prst="rect">
            <a:avLst/>
          </a:prstGeom>
          <a:solidFill>
            <a:srgbClr val="008000"/>
          </a:solidFill>
          <a:ln>
            <a:noFill/>
          </a:ln>
          <a:effectLst>
            <a:outerShdw blurRad="63500" dist="25400" dir="5400000" algn="ctr" rotWithShape="0">
              <a:srgbClr val="000000">
                <a:alpha val="68629"/>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5400" b="1">
                <a:solidFill>
                  <a:srgbClr val="FF0000"/>
                </a:solidFill>
                <a:latin typeface="Arial"/>
                <a:ea typeface="Arial"/>
                <a:cs typeface="Arial"/>
                <a:sym typeface="Arial"/>
              </a:rPr>
              <a:t>S</a:t>
            </a:r>
            <a:r>
              <a:rPr lang="en-US" sz="4000" b="1">
                <a:solidFill>
                  <a:srgbClr val="FFFF00"/>
                </a:solidFill>
                <a:latin typeface="Arial Rounded"/>
                <a:ea typeface="Arial Rounded"/>
                <a:cs typeface="Arial Rounded"/>
                <a:sym typeface="Arial Rounded"/>
              </a:rPr>
              <a:t>epsis</a:t>
            </a:r>
            <a:r>
              <a:rPr lang="en-US" sz="4000">
                <a:solidFill>
                  <a:srgbClr val="C00000"/>
                </a:solidFill>
                <a:latin typeface="Arial"/>
                <a:ea typeface="Arial"/>
                <a:cs typeface="Arial"/>
                <a:sym typeface="Arial"/>
              </a:rPr>
              <a:t> </a:t>
            </a:r>
            <a:r>
              <a:rPr lang="en-US" sz="5400" b="1">
                <a:solidFill>
                  <a:srgbClr val="FF0000"/>
                </a:solidFill>
                <a:latin typeface="Arial"/>
                <a:ea typeface="Arial"/>
                <a:cs typeface="Arial"/>
                <a:sym typeface="Arial"/>
              </a:rPr>
              <a:t>P</a:t>
            </a:r>
            <a:r>
              <a:rPr lang="en-US" sz="4000" b="1">
                <a:solidFill>
                  <a:srgbClr val="FFFF00"/>
                </a:solidFill>
                <a:latin typeface="Arial Rounded"/>
                <a:ea typeface="Arial Rounded"/>
                <a:cs typeface="Arial Rounded"/>
                <a:sym typeface="Arial Rounded"/>
              </a:rPr>
              <a:t>athway</a:t>
            </a:r>
            <a:r>
              <a:rPr lang="en-US" sz="4000">
                <a:solidFill>
                  <a:srgbClr val="FFFF00"/>
                </a:solidFill>
                <a:latin typeface="Arial"/>
                <a:ea typeface="Arial"/>
                <a:cs typeface="Arial"/>
                <a:sym typeface="Arial"/>
              </a:rPr>
              <a:t> </a:t>
            </a:r>
            <a:r>
              <a:rPr lang="en-US" sz="4800" b="1">
                <a:solidFill>
                  <a:srgbClr val="FF0000"/>
                </a:solidFill>
                <a:latin typeface="Arial Rounded"/>
                <a:ea typeface="Arial Rounded"/>
                <a:cs typeface="Arial Rounded"/>
                <a:sym typeface="Arial Rounded"/>
              </a:rPr>
              <a:t>O</a:t>
            </a:r>
            <a:r>
              <a:rPr lang="en-US" sz="4000" b="1">
                <a:solidFill>
                  <a:srgbClr val="FFFF00"/>
                </a:solidFill>
                <a:latin typeface="Arial Rounded"/>
                <a:ea typeface="Arial Rounded"/>
                <a:cs typeface="Arial Rounded"/>
                <a:sym typeface="Arial Rounded"/>
              </a:rPr>
              <a:t>f</a:t>
            </a:r>
            <a:r>
              <a:rPr lang="en-US" sz="4000">
                <a:solidFill>
                  <a:srgbClr val="FFFF00"/>
                </a:solidFill>
                <a:latin typeface="Arial"/>
                <a:ea typeface="Arial"/>
                <a:cs typeface="Arial"/>
                <a:sym typeface="Arial"/>
              </a:rPr>
              <a:t> </a:t>
            </a:r>
            <a:r>
              <a:rPr lang="en-US" sz="5400" b="1">
                <a:solidFill>
                  <a:srgbClr val="FF0000"/>
                </a:solidFill>
                <a:latin typeface="Arial"/>
                <a:ea typeface="Arial"/>
                <a:cs typeface="Arial"/>
                <a:sym typeface="Arial"/>
              </a:rPr>
              <a:t>T</a:t>
            </a:r>
            <a:r>
              <a:rPr lang="en-US" sz="4000" b="1">
                <a:solidFill>
                  <a:srgbClr val="FFFF00"/>
                </a:solidFill>
                <a:latin typeface="Arial Rounded"/>
                <a:ea typeface="Arial Rounded"/>
                <a:cs typeface="Arial Rounded"/>
                <a:sym typeface="Arial Rounded"/>
              </a:rPr>
              <a:t>reatment</a:t>
            </a:r>
            <a:endParaRPr/>
          </a:p>
        </p:txBody>
      </p:sp>
      <p:pic>
        <p:nvPicPr>
          <p:cNvPr id="3650" name="Google Shape;3650;p392"/>
          <p:cNvPicPr preferRelativeResize="0"/>
          <p:nvPr/>
        </p:nvPicPr>
        <p:blipFill rotWithShape="1">
          <a:blip r:embed="rId4">
            <a:alphaModFix/>
          </a:blip>
          <a:srcRect/>
          <a:stretch/>
        </p:blipFill>
        <p:spPr>
          <a:xfrm>
            <a:off x="5783397" y="558644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50"/>
                                        </p:tgtEl>
                                        <p:attrNameLst>
                                          <p:attrName>style.visibility</p:attrName>
                                        </p:attrNameLst>
                                      </p:cBhvr>
                                      <p:to>
                                        <p:strVal val="visible"/>
                                      </p:to>
                                    </p:set>
                                    <p:animEffect transition="in" filter="fade">
                                      <p:cBhvr>
                                        <p:cTn id="7" dur="5000"/>
                                        <p:tgtEl>
                                          <p:spTgt spid="3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bg>
      <p:bgPr>
        <a:gradFill>
          <a:gsLst>
            <a:gs pos="0">
              <a:srgbClr val="004200"/>
            </a:gs>
            <a:gs pos="6000">
              <a:srgbClr val="004200"/>
            </a:gs>
            <a:gs pos="17000">
              <a:srgbClr val="00B050"/>
            </a:gs>
            <a:gs pos="36000">
              <a:srgbClr val="FFFF00"/>
            </a:gs>
            <a:gs pos="65000">
              <a:srgbClr val="507777"/>
            </a:gs>
            <a:gs pos="75000">
              <a:srgbClr val="0038AD"/>
            </a:gs>
            <a:gs pos="92000">
              <a:srgbClr val="000099"/>
            </a:gs>
            <a:gs pos="99110">
              <a:srgbClr val="000066"/>
            </a:gs>
            <a:gs pos="100000">
              <a:srgbClr val="000066"/>
            </a:gs>
          </a:gsLst>
          <a:lin ang="5400012" scaled="0"/>
        </a:gradFill>
        <a:effectLst/>
      </p:bgPr>
    </p:bg>
    <p:spTree>
      <p:nvGrpSpPr>
        <p:cNvPr id="1" name="Shape 3655"/>
        <p:cNvGrpSpPr/>
        <p:nvPr/>
      </p:nvGrpSpPr>
      <p:grpSpPr>
        <a:xfrm>
          <a:off x="0" y="0"/>
          <a:ext cx="0" cy="0"/>
          <a:chOff x="0" y="0"/>
          <a:chExt cx="0" cy="0"/>
        </a:xfrm>
      </p:grpSpPr>
      <p:sp>
        <p:nvSpPr>
          <p:cNvPr id="3656" name="Google Shape;3656;p393"/>
          <p:cNvSpPr/>
          <p:nvPr/>
        </p:nvSpPr>
        <p:spPr>
          <a:xfrm>
            <a:off x="0" y="0"/>
            <a:ext cx="12192000" cy="6858000"/>
          </a:xfrm>
          <a:prstGeom prst="rect">
            <a:avLst/>
          </a:prstGeom>
          <a:gradFill>
            <a:gsLst>
              <a:gs pos="0">
                <a:srgbClr val="004200"/>
              </a:gs>
              <a:gs pos="6000">
                <a:srgbClr val="004200"/>
              </a:gs>
              <a:gs pos="17000">
                <a:srgbClr val="00B050"/>
              </a:gs>
              <a:gs pos="36000">
                <a:srgbClr val="FFFF00"/>
              </a:gs>
              <a:gs pos="65000">
                <a:srgbClr val="507777"/>
              </a:gs>
              <a:gs pos="75000">
                <a:srgbClr val="0038AD"/>
              </a:gs>
              <a:gs pos="92000">
                <a:srgbClr val="000099"/>
              </a:gs>
              <a:gs pos="99110">
                <a:srgbClr val="000066"/>
              </a:gs>
              <a:gs pos="100000">
                <a:srgbClr val="000066"/>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57" name="Google Shape;3657;p393"/>
          <p:cNvSpPr/>
          <p:nvPr/>
        </p:nvSpPr>
        <p:spPr>
          <a:xfrm>
            <a:off x="0" y="4920343"/>
            <a:ext cx="12192000" cy="1937700"/>
          </a:xfrm>
          <a:prstGeom prst="rect">
            <a:avLst/>
          </a:prstGeom>
          <a:gradFill>
            <a:gsLst>
              <a:gs pos="0">
                <a:srgbClr val="000000">
                  <a:alpha val="0"/>
                </a:srgbClr>
              </a:gs>
              <a:gs pos="47000">
                <a:srgbClr val="000000">
                  <a:alpha val="17647"/>
                </a:srgbClr>
              </a:gs>
              <a:gs pos="100000">
                <a:srgbClr val="000000">
                  <a:alpha val="3294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58" name="Google Shape;3658;p393"/>
          <p:cNvSpPr txBox="1">
            <a:spLocks noGrp="1"/>
          </p:cNvSpPr>
          <p:nvPr>
            <p:ph type="ctrTitle"/>
          </p:nvPr>
        </p:nvSpPr>
        <p:spPr>
          <a:xfrm>
            <a:off x="106824" y="96867"/>
            <a:ext cx="11976000" cy="620700"/>
          </a:xfrm>
          <a:prstGeom prst="rect">
            <a:avLst/>
          </a:prstGeom>
          <a:solidFill>
            <a:srgbClr val="FA0000"/>
          </a:solidFill>
          <a:ln w="9525" cap="flat" cmpd="sng">
            <a:solidFill>
              <a:srgbClr val="FFC0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FF"/>
              </a:buClr>
              <a:buSzPts val="1600"/>
              <a:buFont typeface="Balthazar"/>
              <a:buNone/>
            </a:pPr>
            <a:r>
              <a:rPr lang="en-US" sz="1600" b="1">
                <a:solidFill>
                  <a:srgbClr val="0000FF"/>
                </a:solidFill>
                <a:latin typeface="Balthazar"/>
                <a:ea typeface="Balthazar"/>
                <a:cs typeface="Balthazar"/>
                <a:sym typeface="Balthazar"/>
              </a:rPr>
              <a:t>                                    S</a:t>
            </a:r>
            <a:r>
              <a:rPr lang="en-US" sz="1100" b="1">
                <a:solidFill>
                  <a:srgbClr val="FFFF00"/>
                </a:solidFill>
                <a:latin typeface="Balthazar"/>
                <a:ea typeface="Balthazar"/>
                <a:cs typeface="Balthazar"/>
                <a:sym typeface="Balthazar"/>
              </a:rPr>
              <a:t>EPSIS</a:t>
            </a:r>
            <a:r>
              <a:rPr lang="en-US" sz="800" b="1">
                <a:solidFill>
                  <a:srgbClr val="FFFF00"/>
                </a:solidFill>
                <a:latin typeface="Balthazar"/>
                <a:ea typeface="Balthazar"/>
                <a:cs typeface="Balthazar"/>
                <a:sym typeface="Balthazar"/>
              </a:rPr>
              <a:t> </a:t>
            </a:r>
            <a:r>
              <a:rPr lang="en-US" sz="1600" b="1">
                <a:solidFill>
                  <a:srgbClr val="0000FF"/>
                </a:solidFill>
                <a:latin typeface="Balthazar"/>
                <a:ea typeface="Balthazar"/>
                <a:cs typeface="Balthazar"/>
                <a:sym typeface="Balthazar"/>
              </a:rPr>
              <a:t>P</a:t>
            </a:r>
            <a:r>
              <a:rPr lang="en-US" sz="1100" b="1">
                <a:solidFill>
                  <a:srgbClr val="FFFF00"/>
                </a:solidFill>
                <a:latin typeface="Balthazar"/>
                <a:ea typeface="Balthazar"/>
                <a:cs typeface="Balthazar"/>
                <a:sym typeface="Balthazar"/>
              </a:rPr>
              <a:t>ATHWAY </a:t>
            </a:r>
            <a:r>
              <a:rPr lang="en-US" sz="1600" b="1">
                <a:solidFill>
                  <a:srgbClr val="0000FF"/>
                </a:solidFill>
                <a:latin typeface="Balthazar"/>
                <a:ea typeface="Balthazar"/>
                <a:cs typeface="Balthazar"/>
                <a:sym typeface="Balthazar"/>
              </a:rPr>
              <a:t>O</a:t>
            </a:r>
            <a:r>
              <a:rPr lang="en-US" sz="1100" b="1">
                <a:solidFill>
                  <a:srgbClr val="FFFF00"/>
                </a:solidFill>
                <a:latin typeface="Balthazar"/>
                <a:ea typeface="Balthazar"/>
                <a:cs typeface="Balthazar"/>
                <a:sym typeface="Balthazar"/>
              </a:rPr>
              <a:t>F</a:t>
            </a:r>
            <a:r>
              <a:rPr lang="en-US" sz="1200" b="1">
                <a:solidFill>
                  <a:srgbClr val="0000FF"/>
                </a:solidFill>
                <a:latin typeface="Balthazar"/>
                <a:ea typeface="Balthazar"/>
                <a:cs typeface="Balthazar"/>
                <a:sym typeface="Balthazar"/>
              </a:rPr>
              <a:t> </a:t>
            </a:r>
            <a:r>
              <a:rPr lang="en-US" sz="1600" b="1">
                <a:solidFill>
                  <a:srgbClr val="0000FF"/>
                </a:solidFill>
                <a:latin typeface="Balthazar"/>
                <a:ea typeface="Balthazar"/>
                <a:cs typeface="Balthazar"/>
                <a:sym typeface="Balthazar"/>
              </a:rPr>
              <a:t>T</a:t>
            </a:r>
            <a:r>
              <a:rPr lang="en-US" sz="1100" b="1">
                <a:solidFill>
                  <a:srgbClr val="FFFF00"/>
                </a:solidFill>
                <a:latin typeface="Balthazar"/>
                <a:ea typeface="Balthazar"/>
                <a:cs typeface="Balthazar"/>
                <a:sym typeface="Balthazar"/>
              </a:rPr>
              <a:t>REATMENT </a:t>
            </a:r>
            <a:r>
              <a:rPr lang="en-US" sz="1200" b="1">
                <a:solidFill>
                  <a:srgbClr val="FFFF00"/>
                </a:solidFill>
                <a:latin typeface="Balthazar"/>
                <a:ea typeface="Balthazar"/>
                <a:cs typeface="Balthazar"/>
                <a:sym typeface="Balthazar"/>
              </a:rPr>
              <a:t>BUNDLE AWARENESS </a:t>
            </a:r>
            <a:br>
              <a:rPr lang="en-US" sz="1200" b="1">
                <a:solidFill>
                  <a:srgbClr val="FFFF00"/>
                </a:solidFill>
                <a:latin typeface="Balthazar"/>
                <a:ea typeface="Balthazar"/>
                <a:cs typeface="Balthazar"/>
                <a:sym typeface="Balthazar"/>
              </a:rPr>
            </a:br>
            <a:r>
              <a:rPr lang="en-US" sz="1100" b="1">
                <a:solidFill>
                  <a:srgbClr val="FFFF00"/>
                </a:solidFill>
                <a:latin typeface="Balthazar"/>
                <a:ea typeface="Balthazar"/>
                <a:cs typeface="Balthazar"/>
                <a:sym typeface="Balthazar"/>
              </a:rPr>
              <a:t>                                              WASHINGTON DC VETERANS AFFAIRS MEDICAL CENTER</a:t>
            </a:r>
            <a:br>
              <a:rPr lang="en-US" sz="1100" b="1">
                <a:solidFill>
                  <a:srgbClr val="0070C0"/>
                </a:solidFill>
                <a:latin typeface="Balthazar"/>
                <a:ea typeface="Balthazar"/>
                <a:cs typeface="Balthazar"/>
                <a:sym typeface="Balthazar"/>
              </a:rPr>
            </a:br>
            <a:endParaRPr sz="1100">
              <a:solidFill>
                <a:srgbClr val="0070C0"/>
              </a:solidFill>
            </a:endParaRPr>
          </a:p>
        </p:txBody>
      </p:sp>
      <p:sp>
        <p:nvSpPr>
          <p:cNvPr id="3659" name="Google Shape;3659;p393"/>
          <p:cNvSpPr/>
          <p:nvPr/>
        </p:nvSpPr>
        <p:spPr>
          <a:xfrm>
            <a:off x="2823425" y="824218"/>
            <a:ext cx="2118900" cy="513000"/>
          </a:xfrm>
          <a:prstGeom prst="rect">
            <a:avLst/>
          </a:prstGeom>
          <a:solidFill>
            <a:srgbClr val="005C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900"/>
              <a:buFont typeface="Arial"/>
              <a:buNone/>
            </a:pPr>
            <a:r>
              <a:rPr lang="en-US" sz="900" b="1" i="0" u="none" strike="noStrike" cap="none">
                <a:solidFill>
                  <a:srgbClr val="FFFF00"/>
                </a:solidFill>
                <a:latin typeface="Arial"/>
                <a:ea typeface="Arial"/>
                <a:cs typeface="Arial"/>
                <a:sym typeface="Arial"/>
              </a:rPr>
              <a:t>S E P S I S:</a:t>
            </a:r>
            <a:endParaRPr/>
          </a:p>
          <a:p>
            <a:pPr marL="0" marR="0" lvl="0" indent="0" algn="l" rtl="0">
              <a:lnSpc>
                <a:spcPct val="100000"/>
              </a:lnSpc>
              <a:spcBef>
                <a:spcPts val="0"/>
              </a:spcBef>
              <a:spcAft>
                <a:spcPts val="0"/>
              </a:spcAft>
              <a:buClr>
                <a:srgbClr val="FFFFFF"/>
              </a:buClr>
              <a:buSzPts val="800"/>
              <a:buFont typeface="Twentieth Century"/>
              <a:buNone/>
            </a:pPr>
            <a:r>
              <a:rPr lang="en-US" sz="800" b="0" i="0" u="none" strike="noStrike" cap="none">
                <a:solidFill>
                  <a:srgbClr val="FFFFFF"/>
                </a:solidFill>
                <a:latin typeface="Twentieth Century"/>
                <a:ea typeface="Twentieth Century"/>
                <a:cs typeface="Twentieth Century"/>
                <a:sym typeface="Twentieth Century"/>
              </a:rPr>
              <a:t> Life-threatening organ dysfunction caused</a:t>
            </a:r>
            <a:endParaRPr/>
          </a:p>
          <a:p>
            <a:pPr marL="0" marR="0" lvl="0" indent="0" algn="l" rtl="0">
              <a:lnSpc>
                <a:spcPct val="100000"/>
              </a:lnSpc>
              <a:spcBef>
                <a:spcPts val="0"/>
              </a:spcBef>
              <a:spcAft>
                <a:spcPts val="0"/>
              </a:spcAft>
              <a:buClr>
                <a:srgbClr val="FFFFFF"/>
              </a:buClr>
              <a:buSzPts val="800"/>
              <a:buFont typeface="Twentieth Century"/>
              <a:buNone/>
            </a:pPr>
            <a:r>
              <a:rPr lang="en-US" sz="800" b="0" i="0" u="none" strike="noStrike" cap="none">
                <a:solidFill>
                  <a:srgbClr val="FFFFFF"/>
                </a:solidFill>
                <a:latin typeface="Twentieth Century"/>
                <a:ea typeface="Twentieth Century"/>
                <a:cs typeface="Twentieth Century"/>
                <a:sym typeface="Twentieth Century"/>
              </a:rPr>
              <a:t> by dysregulated host response to infection</a:t>
            </a:r>
            <a:endParaRPr/>
          </a:p>
        </p:txBody>
      </p:sp>
      <p:pic>
        <p:nvPicPr>
          <p:cNvPr id="3660" name="Google Shape;3660;p393" descr="A close up of a sign&#10;&#10;Description automatically generated"/>
          <p:cNvPicPr preferRelativeResize="0"/>
          <p:nvPr/>
        </p:nvPicPr>
        <p:blipFill rotWithShape="1">
          <a:blip r:embed="rId3">
            <a:alphaModFix/>
          </a:blip>
          <a:srcRect/>
          <a:stretch/>
        </p:blipFill>
        <p:spPr>
          <a:xfrm>
            <a:off x="472457" y="182862"/>
            <a:ext cx="2135570" cy="478955"/>
          </a:xfrm>
          <a:prstGeom prst="rect">
            <a:avLst/>
          </a:prstGeom>
          <a:noFill/>
          <a:ln>
            <a:noFill/>
          </a:ln>
        </p:spPr>
      </p:pic>
      <p:sp>
        <p:nvSpPr>
          <p:cNvPr id="3661" name="Google Shape;3661;p393"/>
          <p:cNvSpPr txBox="1"/>
          <p:nvPr/>
        </p:nvSpPr>
        <p:spPr>
          <a:xfrm>
            <a:off x="3118041" y="428495"/>
            <a:ext cx="7348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Balthazar"/>
              <a:buNone/>
            </a:pPr>
            <a:r>
              <a:rPr lang="en-US" sz="1400" b="1" i="0" u="none" strike="noStrike" cap="none">
                <a:solidFill>
                  <a:srgbClr val="FFFFFF"/>
                </a:solidFill>
                <a:latin typeface="Balthazar"/>
                <a:ea typeface="Balthazar"/>
                <a:cs typeface="Balthazar"/>
                <a:sym typeface="Balthazar"/>
              </a:rPr>
              <a:t>Judy  Enriquez Santelices, bsn, rn,     Irish Ann B. Florendo, bsn, rn </a:t>
            </a:r>
            <a:endParaRPr sz="1400" b="0" i="0" u="none" strike="noStrike" cap="none">
              <a:solidFill>
                <a:srgbClr val="FFFFFF"/>
              </a:solidFill>
              <a:latin typeface="Gill Sans"/>
              <a:ea typeface="Gill Sans"/>
              <a:cs typeface="Gill Sans"/>
              <a:sym typeface="Gill Sans"/>
            </a:endParaRPr>
          </a:p>
        </p:txBody>
      </p:sp>
      <p:sp>
        <p:nvSpPr>
          <p:cNvPr id="3662" name="Google Shape;3662;p393"/>
          <p:cNvSpPr/>
          <p:nvPr/>
        </p:nvSpPr>
        <p:spPr>
          <a:xfrm>
            <a:off x="2825656" y="1380624"/>
            <a:ext cx="2118900" cy="1035600"/>
          </a:xfrm>
          <a:prstGeom prst="rect">
            <a:avLst/>
          </a:prstGeom>
          <a:solidFill>
            <a:srgbClr val="005C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800"/>
              <a:buFont typeface="Arial"/>
              <a:buNone/>
            </a:pPr>
            <a:r>
              <a:rPr lang="en-US" sz="800" b="1" i="0" u="none" strike="noStrike" cap="none">
                <a:solidFill>
                  <a:srgbClr val="FFFF00"/>
                </a:solidFill>
                <a:latin typeface="Arial"/>
                <a:ea typeface="Arial"/>
                <a:cs typeface="Arial"/>
                <a:sym typeface="Arial"/>
              </a:rPr>
              <a:t>SEPTIC   SHOCK:</a:t>
            </a:r>
            <a:endParaRPr/>
          </a:p>
          <a:p>
            <a:pPr marL="0" marR="0" lvl="0" indent="0" algn="l" rtl="0">
              <a:lnSpc>
                <a:spcPct val="100000"/>
              </a:lnSpc>
              <a:spcBef>
                <a:spcPts val="0"/>
              </a:spcBef>
              <a:spcAft>
                <a:spcPts val="0"/>
              </a:spcAft>
              <a:buClr>
                <a:srgbClr val="FFFFFF"/>
              </a:buClr>
              <a:buSzPts val="800"/>
              <a:buFont typeface="Twentieth Century"/>
              <a:buNone/>
            </a:pPr>
            <a:r>
              <a:rPr lang="en-US" sz="800" b="0" i="0" u="none" strike="noStrike" cap="none">
                <a:solidFill>
                  <a:srgbClr val="FFFFFF"/>
                </a:solidFill>
                <a:latin typeface="Twentieth Century"/>
                <a:ea typeface="Twentieth Century"/>
                <a:cs typeface="Twentieth Century"/>
                <a:sym typeface="Twentieth Century"/>
              </a:rPr>
              <a:t>Subset of sepsis with circulatory and cellular/metabolic  dysfunction associated with higher risk of mortality.</a:t>
            </a:r>
            <a:endParaRPr/>
          </a:p>
          <a:p>
            <a:pPr marL="171450" marR="0" lvl="0" indent="-171450" algn="l" rtl="0">
              <a:lnSpc>
                <a:spcPct val="100000"/>
              </a:lnSpc>
              <a:spcBef>
                <a:spcPts val="0"/>
              </a:spcBef>
              <a:spcAft>
                <a:spcPts val="0"/>
              </a:spcAft>
              <a:buClr>
                <a:srgbClr val="FFFFFF"/>
              </a:buClr>
              <a:buSzPts val="800"/>
              <a:buFont typeface="Noto Sans Symbols"/>
              <a:buChar char="❖"/>
            </a:pPr>
            <a:r>
              <a:rPr lang="en-US" sz="800" b="0" i="0" u="none" strike="noStrike" cap="none">
                <a:solidFill>
                  <a:srgbClr val="FFFFFF"/>
                </a:solidFill>
                <a:latin typeface="Twentieth Century"/>
                <a:ea typeface="Twentieth Century"/>
                <a:cs typeface="Twentieth Century"/>
                <a:sym typeface="Twentieth Century"/>
              </a:rPr>
              <a:t>Persisting hypotension requiring</a:t>
            </a:r>
            <a:endParaRPr/>
          </a:p>
          <a:p>
            <a:pPr marL="0" marR="0" lvl="0" indent="0" algn="l" rtl="0">
              <a:lnSpc>
                <a:spcPct val="100000"/>
              </a:lnSpc>
              <a:spcBef>
                <a:spcPts val="0"/>
              </a:spcBef>
              <a:spcAft>
                <a:spcPts val="0"/>
              </a:spcAft>
              <a:buClr>
                <a:srgbClr val="FFFFFF"/>
              </a:buClr>
              <a:buSzPts val="800"/>
              <a:buFont typeface="Twentieth Century"/>
              <a:buNone/>
            </a:pPr>
            <a:r>
              <a:rPr lang="en-US" sz="800" b="0" i="0" u="none" strike="noStrike" cap="none">
                <a:solidFill>
                  <a:srgbClr val="FFFFFF"/>
                </a:solidFill>
                <a:latin typeface="Twentieth Century"/>
                <a:ea typeface="Twentieth Century"/>
                <a:cs typeface="Twentieth Century"/>
                <a:sym typeface="Twentieth Century"/>
              </a:rPr>
              <a:t>      vasopressors to maintain MAP </a:t>
            </a:r>
            <a:r>
              <a:rPr lang="en-US" sz="800" b="0" i="0" u="sng" strike="noStrike" cap="none">
                <a:solidFill>
                  <a:srgbClr val="FFFFFF"/>
                </a:solidFill>
                <a:latin typeface="Twentieth Century"/>
                <a:ea typeface="Twentieth Century"/>
                <a:cs typeface="Twentieth Century"/>
                <a:sym typeface="Twentieth Century"/>
              </a:rPr>
              <a:t>&gt;</a:t>
            </a:r>
            <a:r>
              <a:rPr lang="en-US" sz="800" b="0" i="0" u="none" strike="noStrike" cap="none">
                <a:solidFill>
                  <a:srgbClr val="FFFFFF"/>
                </a:solidFill>
                <a:latin typeface="Twentieth Century"/>
                <a:ea typeface="Twentieth Century"/>
                <a:cs typeface="Twentieth Century"/>
                <a:sym typeface="Twentieth Century"/>
              </a:rPr>
              <a:t> </a:t>
            </a:r>
            <a:r>
              <a:rPr lang="en-US" sz="700" b="0" i="0" u="none" strike="noStrike" cap="none">
                <a:solidFill>
                  <a:srgbClr val="FFFFFF"/>
                </a:solidFill>
                <a:latin typeface="Twentieth Century"/>
                <a:ea typeface="Twentieth Century"/>
                <a:cs typeface="Twentieth Century"/>
                <a:sym typeface="Twentieth Century"/>
              </a:rPr>
              <a:t>65mmHg</a:t>
            </a:r>
            <a:endParaRPr/>
          </a:p>
          <a:p>
            <a:pPr marL="171450" marR="0" lvl="0" indent="-171450" algn="l" rtl="0">
              <a:lnSpc>
                <a:spcPct val="100000"/>
              </a:lnSpc>
              <a:spcBef>
                <a:spcPts val="0"/>
              </a:spcBef>
              <a:spcAft>
                <a:spcPts val="0"/>
              </a:spcAft>
              <a:buClr>
                <a:srgbClr val="FFFFFF"/>
              </a:buClr>
              <a:buSzPts val="800"/>
              <a:buFont typeface="Noto Sans Symbols"/>
              <a:buChar char="❖"/>
            </a:pPr>
            <a:r>
              <a:rPr lang="en-US" sz="800" b="0" i="0" u="none" strike="noStrike" cap="none">
                <a:solidFill>
                  <a:srgbClr val="FFFFFF"/>
                </a:solidFill>
                <a:latin typeface="Twentieth Century"/>
                <a:ea typeface="Twentieth Century"/>
                <a:cs typeface="Twentieth Century"/>
                <a:sym typeface="Twentieth Century"/>
              </a:rPr>
              <a:t>Blood lactate &gt;2 mmol/L despite</a:t>
            </a:r>
            <a:endParaRPr/>
          </a:p>
          <a:p>
            <a:pPr marL="0" marR="0" lvl="0" indent="0" algn="l" rtl="0">
              <a:lnSpc>
                <a:spcPct val="100000"/>
              </a:lnSpc>
              <a:spcBef>
                <a:spcPts val="0"/>
              </a:spcBef>
              <a:spcAft>
                <a:spcPts val="0"/>
              </a:spcAft>
              <a:buClr>
                <a:srgbClr val="FFFFFF"/>
              </a:buClr>
              <a:buSzPts val="800"/>
              <a:buFont typeface="Twentieth Century"/>
              <a:buNone/>
            </a:pPr>
            <a:r>
              <a:rPr lang="en-US" sz="800" b="0" i="0" u="none" strike="noStrike" cap="none">
                <a:solidFill>
                  <a:srgbClr val="FFFFFF"/>
                </a:solidFill>
                <a:latin typeface="Twentieth Century"/>
                <a:ea typeface="Twentieth Century"/>
                <a:cs typeface="Twentieth Century"/>
                <a:sym typeface="Twentieth Century"/>
              </a:rPr>
              <a:t>      adequate volume resuscitation</a:t>
            </a:r>
            <a:endParaRPr/>
          </a:p>
        </p:txBody>
      </p:sp>
      <p:sp>
        <p:nvSpPr>
          <p:cNvPr id="3663" name="Google Shape;3663;p393"/>
          <p:cNvSpPr/>
          <p:nvPr/>
        </p:nvSpPr>
        <p:spPr>
          <a:xfrm>
            <a:off x="2808838" y="2473461"/>
            <a:ext cx="2140500" cy="1411500"/>
          </a:xfrm>
          <a:prstGeom prst="rect">
            <a:avLst/>
          </a:prstGeom>
          <a:solidFill>
            <a:srgbClr val="005C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900"/>
              <a:buFont typeface="Arial"/>
              <a:buNone/>
            </a:pPr>
            <a:r>
              <a:rPr lang="en-US" sz="900" b="0" i="0" u="none" strike="noStrike" cap="none">
                <a:solidFill>
                  <a:srgbClr val="FFFF00"/>
                </a:solidFill>
                <a:latin typeface="Arial"/>
                <a:ea typeface="Arial"/>
                <a:cs typeface="Arial"/>
                <a:sym typeface="Arial"/>
              </a:rPr>
              <a:t>q SOFA  Score</a:t>
            </a:r>
            <a:endParaRPr/>
          </a:p>
        </p:txBody>
      </p:sp>
      <p:sp>
        <p:nvSpPr>
          <p:cNvPr id="3664" name="Google Shape;3664;p393"/>
          <p:cNvSpPr/>
          <p:nvPr/>
        </p:nvSpPr>
        <p:spPr>
          <a:xfrm>
            <a:off x="2783634" y="2646228"/>
            <a:ext cx="936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Quick SOFA </a:t>
            </a:r>
            <a:endParaRPr/>
          </a:p>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S</a:t>
            </a:r>
            <a:r>
              <a:rPr lang="en-US" sz="700" b="0" i="0" u="none" strike="noStrike" cap="none">
                <a:solidFill>
                  <a:srgbClr val="FFFFFF"/>
                </a:solidFill>
                <a:latin typeface="Gill Sans"/>
                <a:ea typeface="Gill Sans"/>
                <a:cs typeface="Gill Sans"/>
                <a:sym typeface="Gill Sans"/>
              </a:rPr>
              <a:t>equential</a:t>
            </a:r>
            <a:endParaRPr/>
          </a:p>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O</a:t>
            </a:r>
            <a:r>
              <a:rPr lang="en-US" sz="700" b="0" i="0" u="none" strike="noStrike" cap="none">
                <a:solidFill>
                  <a:srgbClr val="FFFFFF"/>
                </a:solidFill>
                <a:latin typeface="Gill Sans"/>
                <a:ea typeface="Gill Sans"/>
                <a:cs typeface="Gill Sans"/>
                <a:sym typeface="Gill Sans"/>
              </a:rPr>
              <a:t>rgan</a:t>
            </a:r>
            <a:endParaRPr/>
          </a:p>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F</a:t>
            </a:r>
            <a:r>
              <a:rPr lang="en-US" sz="700" b="0" i="0" u="none" strike="noStrike" cap="none">
                <a:solidFill>
                  <a:srgbClr val="FFFFFF"/>
                </a:solidFill>
                <a:latin typeface="Gill Sans"/>
                <a:ea typeface="Gill Sans"/>
                <a:cs typeface="Gill Sans"/>
                <a:sym typeface="Gill Sans"/>
              </a:rPr>
              <a:t>ailure</a:t>
            </a:r>
            <a:endParaRPr/>
          </a:p>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A</a:t>
            </a:r>
            <a:r>
              <a:rPr lang="en-US" sz="700" b="0" i="0" u="none" strike="noStrike" cap="none">
                <a:solidFill>
                  <a:srgbClr val="FFFFFF"/>
                </a:solidFill>
                <a:latin typeface="Gill Sans"/>
                <a:ea typeface="Gill Sans"/>
                <a:cs typeface="Gill Sans"/>
                <a:sym typeface="Gill Sans"/>
              </a:rPr>
              <a:t>ssessment</a:t>
            </a:r>
            <a:r>
              <a:rPr lang="en-US" sz="700" b="0" i="0" u="none" strike="noStrike" cap="none">
                <a:solidFill>
                  <a:srgbClr val="CAC8C0"/>
                </a:solidFill>
                <a:latin typeface="Gill Sans"/>
                <a:ea typeface="Gill Sans"/>
                <a:cs typeface="Gill Sans"/>
                <a:sym typeface="Gill Sans"/>
              </a:rPr>
              <a:t> </a:t>
            </a:r>
            <a:r>
              <a:rPr lang="en-US" sz="800" b="0" i="0" u="none" strike="noStrike" cap="none">
                <a:solidFill>
                  <a:srgbClr val="CAC8C0"/>
                </a:solidFill>
                <a:latin typeface="Gill Sans"/>
                <a:ea typeface="Gill Sans"/>
                <a:cs typeface="Gill Sans"/>
                <a:sym typeface="Gill Sans"/>
              </a:rPr>
              <a:t> </a:t>
            </a:r>
            <a:endParaRPr/>
          </a:p>
        </p:txBody>
      </p:sp>
      <p:sp>
        <p:nvSpPr>
          <p:cNvPr id="3665" name="Google Shape;3665;p393"/>
          <p:cNvSpPr/>
          <p:nvPr/>
        </p:nvSpPr>
        <p:spPr>
          <a:xfrm>
            <a:off x="3920976" y="2644391"/>
            <a:ext cx="735900" cy="20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700"/>
              <a:buFont typeface="Arial"/>
              <a:buNone/>
            </a:pPr>
            <a:r>
              <a:rPr lang="en-US" sz="700" b="0" i="0" u="none" strike="noStrike" cap="none">
                <a:solidFill>
                  <a:srgbClr val="FFFF00"/>
                </a:solidFill>
                <a:latin typeface="Arial"/>
                <a:ea typeface="Arial"/>
                <a:cs typeface="Arial"/>
                <a:sym typeface="Arial"/>
              </a:rPr>
              <a:t>H A T</a:t>
            </a:r>
            <a:endParaRPr sz="700" b="0" i="0" u="none" strike="noStrike" cap="none">
              <a:solidFill>
                <a:srgbClr val="FFFF00"/>
              </a:solidFill>
              <a:latin typeface="Arial"/>
              <a:ea typeface="Arial"/>
              <a:cs typeface="Arial"/>
              <a:sym typeface="Arial"/>
            </a:endParaRPr>
          </a:p>
        </p:txBody>
      </p:sp>
      <p:sp>
        <p:nvSpPr>
          <p:cNvPr id="3666" name="Google Shape;3666;p393"/>
          <p:cNvSpPr txBox="1"/>
          <p:nvPr/>
        </p:nvSpPr>
        <p:spPr>
          <a:xfrm>
            <a:off x="3500143" y="2748218"/>
            <a:ext cx="1482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H</a:t>
            </a:r>
            <a:r>
              <a:rPr lang="en-US" sz="800" b="1" i="0" u="none" strike="noStrike" cap="none">
                <a:solidFill>
                  <a:srgbClr val="FFFFFF"/>
                </a:solidFill>
                <a:latin typeface="Gill Sans"/>
                <a:ea typeface="Gill Sans"/>
                <a:cs typeface="Gill Sans"/>
                <a:sym typeface="Gill Sans"/>
              </a:rPr>
              <a:t>: </a:t>
            </a:r>
            <a:r>
              <a:rPr lang="en-US" sz="800" b="0" i="0" u="none" strike="noStrike" cap="none">
                <a:solidFill>
                  <a:srgbClr val="FFFFFF"/>
                </a:solidFill>
                <a:latin typeface="Gill Sans"/>
                <a:ea typeface="Gill Sans"/>
                <a:cs typeface="Gill Sans"/>
                <a:sym typeface="Gill Sans"/>
              </a:rPr>
              <a:t>Hypotension </a:t>
            </a:r>
            <a:r>
              <a:rPr lang="en-US" sz="600" b="0" i="0" u="none" strike="noStrike" cap="none">
                <a:solidFill>
                  <a:srgbClr val="FFFFFF"/>
                </a:solidFill>
                <a:latin typeface="Gill Sans"/>
                <a:ea typeface="Gill Sans"/>
                <a:cs typeface="Gill Sans"/>
                <a:sym typeface="Gill Sans"/>
              </a:rPr>
              <a:t>(SBP &lt;100 mmHg)</a:t>
            </a:r>
            <a:endParaRPr/>
          </a:p>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A</a:t>
            </a:r>
            <a:r>
              <a:rPr lang="en-US" sz="800" b="1" i="0" u="none" strike="noStrike" cap="none">
                <a:solidFill>
                  <a:srgbClr val="FFFFFF"/>
                </a:solidFill>
                <a:latin typeface="Gill Sans"/>
                <a:ea typeface="Gill Sans"/>
                <a:cs typeface="Gill Sans"/>
                <a:sym typeface="Gill Sans"/>
              </a:rPr>
              <a:t>: </a:t>
            </a:r>
            <a:r>
              <a:rPr lang="en-US" sz="800" b="0" i="0" u="none" strike="noStrike" cap="none">
                <a:solidFill>
                  <a:srgbClr val="FFFFFF"/>
                </a:solidFill>
                <a:latin typeface="Gill Sans"/>
                <a:ea typeface="Gill Sans"/>
                <a:cs typeface="Gill Sans"/>
                <a:sym typeface="Gill Sans"/>
              </a:rPr>
              <a:t>Altered Mentation </a:t>
            </a:r>
            <a:r>
              <a:rPr lang="en-US" sz="600" b="0" i="0" u="none" strike="noStrike" cap="none">
                <a:solidFill>
                  <a:srgbClr val="FFFFFF"/>
                </a:solidFill>
                <a:latin typeface="Gill Sans"/>
                <a:ea typeface="Gill Sans"/>
                <a:cs typeface="Gill Sans"/>
                <a:sym typeface="Gill Sans"/>
              </a:rPr>
              <a:t>(GCS &lt; 15)</a:t>
            </a:r>
            <a:endParaRPr/>
          </a:p>
          <a:p>
            <a:pPr marL="0" marR="0" lvl="0" indent="0" algn="l" rtl="0">
              <a:lnSpc>
                <a:spcPct val="100000"/>
              </a:lnSpc>
              <a:spcBef>
                <a:spcPts val="0"/>
              </a:spcBef>
              <a:spcAft>
                <a:spcPts val="0"/>
              </a:spcAft>
              <a:buClr>
                <a:srgbClr val="FFFF00"/>
              </a:buClr>
              <a:buSzPts val="800"/>
              <a:buFont typeface="Arial Black"/>
              <a:buNone/>
            </a:pPr>
            <a:r>
              <a:rPr lang="en-US" sz="800" b="1" i="0" u="none" strike="noStrike" cap="none">
                <a:solidFill>
                  <a:srgbClr val="FFFF00"/>
                </a:solidFill>
                <a:latin typeface="Arial Black"/>
                <a:ea typeface="Arial Black"/>
                <a:cs typeface="Arial Black"/>
                <a:sym typeface="Arial Black"/>
              </a:rPr>
              <a:t>T</a:t>
            </a:r>
            <a:r>
              <a:rPr lang="en-US" sz="800" b="1" i="0" u="none" strike="noStrike" cap="none">
                <a:solidFill>
                  <a:srgbClr val="FFFFFF"/>
                </a:solidFill>
                <a:latin typeface="Gill Sans"/>
                <a:ea typeface="Gill Sans"/>
                <a:cs typeface="Gill Sans"/>
                <a:sym typeface="Gill Sans"/>
              </a:rPr>
              <a:t>: </a:t>
            </a:r>
            <a:r>
              <a:rPr lang="en-US" sz="800" b="0" i="0" u="none" strike="noStrike" cap="none">
                <a:solidFill>
                  <a:srgbClr val="FFFFFF"/>
                </a:solidFill>
                <a:latin typeface="Gill Sans"/>
                <a:ea typeface="Gill Sans"/>
                <a:cs typeface="Gill Sans"/>
                <a:sym typeface="Gill Sans"/>
              </a:rPr>
              <a:t>Tachypnea </a:t>
            </a:r>
            <a:r>
              <a:rPr lang="en-US" sz="700" b="0" i="0" u="none" strike="noStrike" cap="none">
                <a:solidFill>
                  <a:srgbClr val="FFFFFF"/>
                </a:solidFill>
                <a:latin typeface="Gill Sans"/>
                <a:ea typeface="Gill Sans"/>
                <a:cs typeface="Gill Sans"/>
                <a:sym typeface="Gill Sans"/>
              </a:rPr>
              <a:t>(RR &gt; 22 /min)</a:t>
            </a:r>
            <a:endParaRPr sz="900" b="0" i="0" u="none" strike="noStrike" cap="none">
              <a:solidFill>
                <a:srgbClr val="FFFFFF"/>
              </a:solidFill>
              <a:latin typeface="Gill Sans"/>
              <a:ea typeface="Gill Sans"/>
              <a:cs typeface="Gill Sans"/>
              <a:sym typeface="Gill Sans"/>
            </a:endParaRPr>
          </a:p>
        </p:txBody>
      </p:sp>
      <p:pic>
        <p:nvPicPr>
          <p:cNvPr id="3667" name="Google Shape;3667;p393"/>
          <p:cNvPicPr preferRelativeResize="0"/>
          <p:nvPr/>
        </p:nvPicPr>
        <p:blipFill rotWithShape="1">
          <a:blip r:embed="rId4">
            <a:alphaModFix/>
          </a:blip>
          <a:srcRect/>
          <a:stretch/>
        </p:blipFill>
        <p:spPr>
          <a:xfrm>
            <a:off x="2865667" y="3382055"/>
            <a:ext cx="1285847" cy="469265"/>
          </a:xfrm>
          <a:prstGeom prst="rect">
            <a:avLst/>
          </a:prstGeom>
          <a:noFill/>
          <a:ln>
            <a:noFill/>
          </a:ln>
        </p:spPr>
      </p:pic>
      <p:pic>
        <p:nvPicPr>
          <p:cNvPr id="3668" name="Google Shape;3668;p393"/>
          <p:cNvPicPr preferRelativeResize="0"/>
          <p:nvPr/>
        </p:nvPicPr>
        <p:blipFill rotWithShape="1">
          <a:blip r:embed="rId5">
            <a:alphaModFix/>
          </a:blip>
          <a:srcRect/>
          <a:stretch/>
        </p:blipFill>
        <p:spPr>
          <a:xfrm>
            <a:off x="4185734" y="3372099"/>
            <a:ext cx="704874" cy="469265"/>
          </a:xfrm>
          <a:prstGeom prst="rect">
            <a:avLst/>
          </a:prstGeom>
          <a:noFill/>
          <a:ln>
            <a:noFill/>
          </a:ln>
        </p:spPr>
      </p:pic>
      <p:sp>
        <p:nvSpPr>
          <p:cNvPr id="3669" name="Google Shape;3669;p393"/>
          <p:cNvSpPr/>
          <p:nvPr/>
        </p:nvSpPr>
        <p:spPr>
          <a:xfrm>
            <a:off x="2808530" y="3938436"/>
            <a:ext cx="2136300" cy="2853900"/>
          </a:xfrm>
          <a:prstGeom prst="rect">
            <a:avLst/>
          </a:prstGeom>
          <a:solidFill>
            <a:srgbClr val="005C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900"/>
              <a:buFont typeface="Gill Sans"/>
              <a:buNone/>
            </a:pPr>
            <a:endParaRPr sz="900" b="1" i="0" u="none" strike="noStrike" cap="none">
              <a:solidFill>
                <a:srgbClr val="FF0000"/>
              </a:solidFill>
              <a:latin typeface="Arial Rounded"/>
              <a:ea typeface="Arial Rounded"/>
              <a:cs typeface="Arial Rounded"/>
              <a:sym typeface="Arial Rounded"/>
            </a:endParaRPr>
          </a:p>
          <a:p>
            <a:pPr marL="0" marR="0" lvl="0" indent="0" algn="l" rtl="0">
              <a:lnSpc>
                <a:spcPct val="100000"/>
              </a:lnSpc>
              <a:spcBef>
                <a:spcPts val="0"/>
              </a:spcBef>
              <a:spcAft>
                <a:spcPts val="0"/>
              </a:spcAft>
              <a:buClr>
                <a:srgbClr val="FF0000"/>
              </a:buClr>
              <a:buSzPts val="700"/>
              <a:buFont typeface="Arial Rounded"/>
              <a:buNone/>
            </a:pPr>
            <a:r>
              <a:rPr lang="en-US" sz="700" b="1" i="0" u="none" strike="noStrike" cap="none">
                <a:solidFill>
                  <a:srgbClr val="FF0000"/>
                </a:solidFill>
                <a:latin typeface="Arial Rounded"/>
                <a:ea typeface="Arial Rounded"/>
                <a:cs typeface="Arial Rounded"/>
                <a:sym typeface="Arial Rounded"/>
              </a:rPr>
              <a:t>S</a:t>
            </a:r>
            <a:r>
              <a:rPr lang="en-US" sz="700" b="1" i="0" u="none" strike="noStrike" cap="none">
                <a:solidFill>
                  <a:srgbClr val="FFFF00"/>
                </a:solidFill>
                <a:latin typeface="Arial Rounded"/>
                <a:ea typeface="Arial Rounded"/>
                <a:cs typeface="Arial Rounded"/>
                <a:sym typeface="Arial Rounded"/>
              </a:rPr>
              <a:t>equential</a:t>
            </a:r>
            <a:r>
              <a:rPr lang="en-US" sz="400" b="1" i="0" u="none" strike="noStrike" cap="none">
                <a:solidFill>
                  <a:srgbClr val="FFFF00"/>
                </a:solidFill>
                <a:latin typeface="Arial Rounded"/>
                <a:ea typeface="Arial Rounded"/>
                <a:cs typeface="Arial Rounded"/>
                <a:sym typeface="Arial Rounded"/>
              </a:rPr>
              <a:t>(S</a:t>
            </a:r>
            <a:r>
              <a:rPr lang="en-US" sz="300" b="1" i="0" u="none" strike="noStrike" cap="none">
                <a:solidFill>
                  <a:srgbClr val="FFFF00"/>
                </a:solidFill>
                <a:latin typeface="Arial Rounded"/>
                <a:ea typeface="Arial Rounded"/>
                <a:cs typeface="Arial Rounded"/>
                <a:sym typeface="Arial Rounded"/>
              </a:rPr>
              <a:t>epsis-</a:t>
            </a:r>
            <a:r>
              <a:rPr lang="en-US" sz="400" b="1" i="0" u="none" strike="noStrike" cap="none">
                <a:solidFill>
                  <a:srgbClr val="FFFF00"/>
                </a:solidFill>
                <a:latin typeface="Arial Rounded"/>
                <a:ea typeface="Arial Rounded"/>
                <a:cs typeface="Arial Rounded"/>
                <a:sym typeface="Arial Rounded"/>
              </a:rPr>
              <a:t>R</a:t>
            </a:r>
            <a:r>
              <a:rPr lang="en-US" sz="300" b="1" i="0" u="none" strike="noStrike" cap="none">
                <a:solidFill>
                  <a:srgbClr val="FFFF00"/>
                </a:solidFill>
                <a:latin typeface="Arial Rounded"/>
                <a:ea typeface="Arial Rounded"/>
                <a:cs typeface="Arial Rounded"/>
                <a:sym typeface="Arial Rounded"/>
              </a:rPr>
              <a:t>elated) </a:t>
            </a:r>
            <a:r>
              <a:rPr lang="en-US" sz="700" b="1" i="0" u="none" strike="noStrike" cap="none">
                <a:solidFill>
                  <a:srgbClr val="FF0000"/>
                </a:solidFill>
                <a:latin typeface="Arial Rounded"/>
                <a:ea typeface="Arial Rounded"/>
                <a:cs typeface="Arial Rounded"/>
                <a:sym typeface="Arial Rounded"/>
              </a:rPr>
              <a:t>O</a:t>
            </a:r>
            <a:r>
              <a:rPr lang="en-US" sz="700" b="1" i="0" u="none" strike="noStrike" cap="none">
                <a:solidFill>
                  <a:srgbClr val="FFFF00"/>
                </a:solidFill>
                <a:latin typeface="Arial Rounded"/>
                <a:ea typeface="Arial Rounded"/>
                <a:cs typeface="Arial Rounded"/>
                <a:sym typeface="Arial Rounded"/>
              </a:rPr>
              <a:t>rgan</a:t>
            </a:r>
            <a:r>
              <a:rPr lang="en-US" sz="600" b="1" i="0" u="none" strike="noStrike" cap="none">
                <a:solidFill>
                  <a:srgbClr val="FFFF00"/>
                </a:solidFill>
                <a:latin typeface="Arial Rounded"/>
                <a:ea typeface="Arial Rounded"/>
                <a:cs typeface="Arial Rounded"/>
                <a:sym typeface="Arial Rounded"/>
              </a:rPr>
              <a:t> </a:t>
            </a:r>
            <a:r>
              <a:rPr lang="en-US" sz="700" b="1" i="0" u="none" strike="noStrike" cap="none">
                <a:solidFill>
                  <a:srgbClr val="FF0000"/>
                </a:solidFill>
                <a:latin typeface="Arial Rounded"/>
                <a:ea typeface="Arial Rounded"/>
                <a:cs typeface="Arial Rounded"/>
                <a:sym typeface="Arial Rounded"/>
              </a:rPr>
              <a:t>F</a:t>
            </a:r>
            <a:r>
              <a:rPr lang="en-US" sz="700" b="1" i="0" u="none" strike="noStrike" cap="none">
                <a:solidFill>
                  <a:srgbClr val="FFFF00"/>
                </a:solidFill>
                <a:latin typeface="Arial Rounded"/>
                <a:ea typeface="Arial Rounded"/>
                <a:cs typeface="Arial Rounded"/>
                <a:sym typeface="Arial Rounded"/>
              </a:rPr>
              <a:t>ailure</a:t>
            </a:r>
            <a:r>
              <a:rPr lang="en-US" sz="600" b="1" i="0" u="none" strike="noStrike" cap="none">
                <a:solidFill>
                  <a:srgbClr val="FFFF00"/>
                </a:solidFill>
                <a:latin typeface="Arial Rounded"/>
                <a:ea typeface="Arial Rounded"/>
                <a:cs typeface="Arial Rounded"/>
                <a:sym typeface="Arial Rounded"/>
              </a:rPr>
              <a:t> </a:t>
            </a:r>
            <a:r>
              <a:rPr lang="en-US" sz="600" b="1" i="0" u="none" strike="noStrike" cap="none">
                <a:solidFill>
                  <a:srgbClr val="FF0000"/>
                </a:solidFill>
                <a:latin typeface="Arial Rounded"/>
                <a:ea typeface="Arial Rounded"/>
                <a:cs typeface="Arial Rounded"/>
                <a:sym typeface="Arial Rounded"/>
              </a:rPr>
              <a:t>A</a:t>
            </a:r>
            <a:r>
              <a:rPr lang="en-US" sz="600" b="1" i="0" u="none" strike="noStrike" cap="none">
                <a:solidFill>
                  <a:srgbClr val="FFFF00"/>
                </a:solidFill>
                <a:latin typeface="Arial Rounded"/>
                <a:ea typeface="Arial Rounded"/>
                <a:cs typeface="Arial Rounded"/>
                <a:sym typeface="Arial Rounded"/>
              </a:rPr>
              <a:t>ssessment</a:t>
            </a:r>
            <a:endParaRPr/>
          </a:p>
        </p:txBody>
      </p:sp>
      <p:sp>
        <p:nvSpPr>
          <p:cNvPr id="3670" name="Google Shape;3670;p393"/>
          <p:cNvSpPr/>
          <p:nvPr/>
        </p:nvSpPr>
        <p:spPr>
          <a:xfrm>
            <a:off x="3118041" y="3919909"/>
            <a:ext cx="1759800" cy="230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900"/>
              <a:buFont typeface="Arial"/>
              <a:buNone/>
            </a:pPr>
            <a:r>
              <a:rPr lang="en-US" sz="900" b="1" i="0" u="none" strike="noStrike" cap="none">
                <a:solidFill>
                  <a:srgbClr val="FFFF00"/>
                </a:solidFill>
                <a:latin typeface="Arial"/>
                <a:ea typeface="Arial"/>
                <a:cs typeface="Arial"/>
                <a:sym typeface="Arial"/>
              </a:rPr>
              <a:t>S O F A   Score</a:t>
            </a:r>
            <a:endParaRPr sz="900" b="0" i="0" u="none" strike="noStrike" cap="none">
              <a:solidFill>
                <a:srgbClr val="FFFF00"/>
              </a:solidFill>
              <a:latin typeface="Arial"/>
              <a:ea typeface="Arial"/>
              <a:cs typeface="Arial"/>
              <a:sym typeface="Arial"/>
            </a:endParaRPr>
          </a:p>
        </p:txBody>
      </p:sp>
      <p:sp>
        <p:nvSpPr>
          <p:cNvPr id="3671" name="Google Shape;3671;p393"/>
          <p:cNvSpPr txBox="1"/>
          <p:nvPr/>
        </p:nvSpPr>
        <p:spPr>
          <a:xfrm>
            <a:off x="119007" y="823684"/>
            <a:ext cx="2570700" cy="19548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A0000"/>
              </a:buClr>
              <a:buSzPts val="1100"/>
              <a:buFont typeface="Gill Sans"/>
              <a:buNone/>
            </a:pPr>
            <a:r>
              <a:rPr lang="en-US" sz="1100" b="0" i="0" u="sng" strike="noStrike" cap="none">
                <a:solidFill>
                  <a:srgbClr val="FA0000"/>
                </a:solidFill>
                <a:latin typeface="Gill Sans"/>
                <a:ea typeface="Gill Sans"/>
                <a:cs typeface="Gill Sans"/>
                <a:sym typeface="Gill Sans"/>
              </a:rPr>
              <a:t>O B J E C T I V E: </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1. To enhance Sepsis Pathway of</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Treatment (SPOT) bundle awareness</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among ED staff using evidence-based</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sepsis protocol and integrate the new</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sepsis bundle recommendations.</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2. Promote early identification of septic </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patients.</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3. Expedite management and to</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evaluate implementation process to</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    improve outcome.    </a:t>
            </a:r>
            <a:endParaRPr/>
          </a:p>
        </p:txBody>
      </p:sp>
      <p:sp>
        <p:nvSpPr>
          <p:cNvPr id="3672" name="Google Shape;3672;p393"/>
          <p:cNvSpPr txBox="1"/>
          <p:nvPr/>
        </p:nvSpPr>
        <p:spPr>
          <a:xfrm>
            <a:off x="125627" y="4767198"/>
            <a:ext cx="2565000" cy="7695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A0000"/>
              </a:buClr>
              <a:buSzPts val="1100"/>
              <a:buFont typeface="Gill Sans"/>
              <a:buNone/>
            </a:pPr>
            <a:r>
              <a:rPr lang="en-US" sz="1100" b="0" i="0" u="sng" strike="noStrike" cap="none">
                <a:solidFill>
                  <a:srgbClr val="FA0000"/>
                </a:solidFill>
                <a:latin typeface="Gill Sans"/>
                <a:ea typeface="Gill Sans"/>
                <a:cs typeface="Gill Sans"/>
                <a:sym typeface="Gill Sans"/>
              </a:rPr>
              <a:t>P U R P O SE:</a:t>
            </a:r>
            <a:r>
              <a:rPr lang="en-US" sz="1100" b="0" i="0" u="none" strike="noStrike" cap="none">
                <a:solidFill>
                  <a:srgbClr val="FA0000"/>
                </a:solidFill>
                <a:latin typeface="Gill Sans"/>
                <a:ea typeface="Gill Sans"/>
                <a:cs typeface="Gill Sans"/>
                <a:sym typeface="Gill Sans"/>
              </a:rPr>
              <a:t> </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To introduce standardized approach to treating sepsis using the guidelines in sepsis one-hour bundle. </a:t>
            </a:r>
            <a:endParaRPr sz="1200" b="0" i="0" u="none" strike="noStrike" cap="none">
              <a:solidFill>
                <a:srgbClr val="000099"/>
              </a:solidFill>
              <a:latin typeface="Twentieth Century"/>
              <a:ea typeface="Twentieth Century"/>
              <a:cs typeface="Twentieth Century"/>
              <a:sym typeface="Twentieth Century"/>
            </a:endParaRPr>
          </a:p>
        </p:txBody>
      </p:sp>
      <p:sp>
        <p:nvSpPr>
          <p:cNvPr id="3673" name="Google Shape;3673;p393"/>
          <p:cNvSpPr txBox="1"/>
          <p:nvPr/>
        </p:nvSpPr>
        <p:spPr>
          <a:xfrm>
            <a:off x="129116" y="5660981"/>
            <a:ext cx="2565000" cy="11082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100"/>
              <a:buFont typeface="Gill Sans"/>
              <a:buNone/>
            </a:pPr>
            <a:r>
              <a:rPr lang="en-US" sz="1100" b="0" i="0" u="sng" strike="noStrike" cap="none">
                <a:solidFill>
                  <a:srgbClr val="FF0000"/>
                </a:solidFill>
                <a:latin typeface="Gill Sans"/>
                <a:ea typeface="Gill Sans"/>
                <a:cs typeface="Gill Sans"/>
                <a:sym typeface="Gill Sans"/>
              </a:rPr>
              <a:t>BRIEF BACKGROUND: </a:t>
            </a:r>
            <a:endParaRPr/>
          </a:p>
          <a:p>
            <a:pPr marL="0" marR="0" lvl="0" indent="0" algn="l" rtl="0">
              <a:lnSpc>
                <a:spcPct val="100000"/>
              </a:lnSpc>
              <a:spcBef>
                <a:spcPts val="0"/>
              </a:spcBef>
              <a:spcAft>
                <a:spcPts val="0"/>
              </a:spcAft>
              <a:buClr>
                <a:srgbClr val="000099"/>
              </a:buClr>
              <a:buSzPts val="1100"/>
              <a:buFont typeface="Twentieth Century"/>
              <a:buNone/>
            </a:pPr>
            <a:r>
              <a:rPr lang="en-US" sz="1100" b="0" i="0" u="none" strike="noStrike" cap="none">
                <a:solidFill>
                  <a:srgbClr val="000099"/>
                </a:solidFill>
                <a:latin typeface="Twentieth Century"/>
                <a:ea typeface="Twentieth Century"/>
                <a:cs typeface="Twentieth Century"/>
                <a:sym typeface="Twentieth Century"/>
              </a:rPr>
              <a:t>Sepsis is diagnosed in over one million patients each year in the US. Sepsis treatment resulted in an estimated $27 billion or </a:t>
            </a:r>
            <a:r>
              <a:rPr lang="en-US" sz="1100" b="0" i="0" u="none" strike="noStrike" cap="none">
                <a:solidFill>
                  <a:srgbClr val="000099"/>
                </a:solidFill>
                <a:latin typeface="Calibri"/>
                <a:ea typeface="Calibri"/>
                <a:cs typeface="Calibri"/>
                <a:sym typeface="Calibri"/>
              </a:rPr>
              <a:t>5.2 % </a:t>
            </a:r>
            <a:r>
              <a:rPr lang="en-US" sz="1100" b="0" i="0" u="none" strike="noStrike" cap="none">
                <a:solidFill>
                  <a:srgbClr val="000099"/>
                </a:solidFill>
                <a:latin typeface="Twentieth Century"/>
                <a:ea typeface="Twentieth Century"/>
                <a:cs typeface="Twentieth Century"/>
                <a:sym typeface="Twentieth Century"/>
              </a:rPr>
              <a:t>of the total cost for all hospitalizations. Mortality rate of </a:t>
            </a:r>
            <a:r>
              <a:rPr lang="en-US" sz="1100" b="0" i="0" u="none" strike="noStrike" cap="none">
                <a:solidFill>
                  <a:srgbClr val="000099"/>
                </a:solidFill>
                <a:latin typeface="Calibri"/>
                <a:ea typeface="Calibri"/>
                <a:cs typeface="Calibri"/>
                <a:sym typeface="Calibri"/>
              </a:rPr>
              <a:t>15-56%.</a:t>
            </a:r>
            <a:endParaRPr/>
          </a:p>
        </p:txBody>
      </p:sp>
      <p:sp>
        <p:nvSpPr>
          <p:cNvPr id="3674" name="Google Shape;3674;p393"/>
          <p:cNvSpPr txBox="1"/>
          <p:nvPr/>
        </p:nvSpPr>
        <p:spPr>
          <a:xfrm>
            <a:off x="9913508" y="2662286"/>
            <a:ext cx="2173200" cy="22533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FF0000"/>
              </a:buClr>
              <a:buSzPts val="1200"/>
              <a:buFont typeface="Gill Sans"/>
              <a:buNone/>
            </a:pPr>
            <a:r>
              <a:rPr lang="en-US" sz="1200" b="0" i="0" u="sng" strike="noStrike" cap="none">
                <a:solidFill>
                  <a:srgbClr val="FF0000"/>
                </a:solidFill>
                <a:latin typeface="Gill Sans"/>
                <a:ea typeface="Gill Sans"/>
                <a:cs typeface="Gill Sans"/>
                <a:sym typeface="Gill Sans"/>
              </a:rPr>
              <a:t>CONCLUSION/SUMMARY: </a:t>
            </a:r>
            <a:r>
              <a:rPr lang="en-US" sz="1200" b="0" i="0" u="none" strike="noStrike" cap="none">
                <a:solidFill>
                  <a:srgbClr val="000099"/>
                </a:solidFill>
                <a:latin typeface="Twentieth Century"/>
                <a:ea typeface="Twentieth Century"/>
                <a:cs typeface="Twentieth Century"/>
                <a:sym typeface="Twentieth Century"/>
              </a:rPr>
              <a:t>Demonstrates awareness to promote timely identification and early treatment of sepsis in inpatients that can improve bundle adherence and reduce in-hospital sepsis-related mortality rates. Clinicians are the key to make a difference towards advancement in healthcare system.</a:t>
            </a:r>
            <a:endParaRPr sz="1200" b="0" i="0" u="none" strike="noStrike" cap="none">
              <a:solidFill>
                <a:srgbClr val="000099"/>
              </a:solidFill>
              <a:latin typeface="Gill Sans"/>
              <a:ea typeface="Gill Sans"/>
              <a:cs typeface="Gill Sans"/>
              <a:sym typeface="Gill Sans"/>
            </a:endParaRPr>
          </a:p>
        </p:txBody>
      </p:sp>
      <p:sp>
        <p:nvSpPr>
          <p:cNvPr id="3675" name="Google Shape;3675;p393"/>
          <p:cNvSpPr txBox="1"/>
          <p:nvPr/>
        </p:nvSpPr>
        <p:spPr>
          <a:xfrm>
            <a:off x="9937864" y="843072"/>
            <a:ext cx="2133900" cy="16605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FA0000"/>
              </a:buClr>
              <a:buSzPts val="1200"/>
              <a:buFont typeface="Twentieth Century"/>
              <a:buNone/>
            </a:pPr>
            <a:r>
              <a:rPr lang="en-US" sz="1200" b="0" i="0" u="sng" strike="noStrike" cap="none">
                <a:solidFill>
                  <a:srgbClr val="FA0000"/>
                </a:solidFill>
                <a:latin typeface="Twentieth Century"/>
                <a:ea typeface="Twentieth Century"/>
                <a:cs typeface="Twentieth Century"/>
                <a:sym typeface="Twentieth Century"/>
              </a:rPr>
              <a:t>SIGNIFICANCE FOR PRACTICE: </a:t>
            </a:r>
            <a:r>
              <a:rPr lang="en-US" sz="1200" b="0" i="0" u="none" strike="noStrike" cap="none">
                <a:solidFill>
                  <a:srgbClr val="000099"/>
                </a:solidFill>
                <a:latin typeface="Twentieth Century"/>
                <a:ea typeface="Twentieth Century"/>
                <a:cs typeface="Twentieth Century"/>
                <a:sym typeface="Twentieth Century"/>
              </a:rPr>
              <a:t>This quality improvement approach in using nurse-directed care may serve as a model for other facilities in promoting timely identification and early treatment of sepsis that leads to improve outcomes.</a:t>
            </a:r>
            <a:endParaRPr sz="1200" b="0" i="0" u="none" strike="noStrike" cap="none">
              <a:solidFill>
                <a:srgbClr val="000099"/>
              </a:solidFill>
              <a:latin typeface="Twentieth Century"/>
              <a:ea typeface="Twentieth Century"/>
              <a:cs typeface="Twentieth Century"/>
              <a:sym typeface="Twentieth Century"/>
            </a:endParaRPr>
          </a:p>
        </p:txBody>
      </p:sp>
      <p:sp>
        <p:nvSpPr>
          <p:cNvPr id="3676" name="Google Shape;3676;p393"/>
          <p:cNvSpPr/>
          <p:nvPr/>
        </p:nvSpPr>
        <p:spPr>
          <a:xfrm>
            <a:off x="3499840" y="3162760"/>
            <a:ext cx="15291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800"/>
              <a:buFont typeface="Gill Sans"/>
              <a:buNone/>
            </a:pPr>
            <a:r>
              <a:rPr lang="en-US" sz="800" b="0" i="0" u="none" strike="noStrike" cap="none">
                <a:solidFill>
                  <a:srgbClr val="FF0000"/>
                </a:solidFill>
                <a:highlight>
                  <a:srgbClr val="FFFF00"/>
                </a:highlight>
                <a:latin typeface="Gill Sans"/>
                <a:ea typeface="Gill Sans"/>
                <a:cs typeface="Gill Sans"/>
                <a:sym typeface="Gill Sans"/>
              </a:rPr>
              <a:t>SCORE &gt;2  =  Mortality of 10%</a:t>
            </a:r>
            <a:endParaRPr/>
          </a:p>
        </p:txBody>
      </p:sp>
      <p:pic>
        <p:nvPicPr>
          <p:cNvPr id="3677" name="Google Shape;3677;p393"/>
          <p:cNvPicPr preferRelativeResize="0"/>
          <p:nvPr/>
        </p:nvPicPr>
        <p:blipFill rotWithShape="1">
          <a:blip r:embed="rId6">
            <a:alphaModFix/>
          </a:blip>
          <a:srcRect/>
          <a:stretch/>
        </p:blipFill>
        <p:spPr>
          <a:xfrm>
            <a:off x="2865667" y="4243908"/>
            <a:ext cx="2029844" cy="2548455"/>
          </a:xfrm>
          <a:prstGeom prst="rect">
            <a:avLst/>
          </a:prstGeom>
          <a:noFill/>
          <a:ln>
            <a:noFill/>
          </a:ln>
        </p:spPr>
      </p:pic>
      <p:sp>
        <p:nvSpPr>
          <p:cNvPr id="3678" name="Google Shape;3678;p393"/>
          <p:cNvSpPr txBox="1"/>
          <p:nvPr/>
        </p:nvSpPr>
        <p:spPr>
          <a:xfrm>
            <a:off x="5051391" y="840408"/>
            <a:ext cx="2775600" cy="677100"/>
          </a:xfrm>
          <a:prstGeom prst="rect">
            <a:avLst/>
          </a:prstGeom>
          <a:solidFill>
            <a:srgbClr val="CC33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Teko"/>
              <a:buNone/>
            </a:pPr>
            <a:r>
              <a:rPr lang="en-US" sz="1800" b="0" i="0" u="none" strike="noStrike" cap="none">
                <a:solidFill>
                  <a:srgbClr val="FFFF00"/>
                </a:solidFill>
                <a:latin typeface="Teko"/>
                <a:ea typeface="Teko"/>
                <a:cs typeface="Teko"/>
                <a:sym typeface="Teko"/>
              </a:rPr>
              <a:t>SEPSIS </a:t>
            </a:r>
            <a:r>
              <a:rPr lang="en-US" sz="1600" b="0" i="0" u="none" strike="noStrike" cap="none">
                <a:solidFill>
                  <a:srgbClr val="FFFF00"/>
                </a:solidFill>
                <a:latin typeface="Teko"/>
                <a:ea typeface="Teko"/>
                <a:cs typeface="Teko"/>
                <a:sym typeface="Teko"/>
              </a:rPr>
              <a:t>AND</a:t>
            </a:r>
            <a:r>
              <a:rPr lang="en-US" sz="2000" b="0" i="0" u="none" strike="noStrike" cap="none">
                <a:solidFill>
                  <a:srgbClr val="FFFF00"/>
                </a:solidFill>
                <a:latin typeface="Teko"/>
                <a:ea typeface="Teko"/>
                <a:cs typeface="Teko"/>
                <a:sym typeface="Teko"/>
              </a:rPr>
              <a:t> </a:t>
            </a:r>
            <a:r>
              <a:rPr lang="en-US" sz="1800" b="0" i="0" u="none" strike="noStrike" cap="none">
                <a:solidFill>
                  <a:srgbClr val="FFFF00"/>
                </a:solidFill>
                <a:latin typeface="Teko"/>
                <a:ea typeface="Teko"/>
                <a:cs typeface="Teko"/>
                <a:sym typeface="Teko"/>
              </a:rPr>
              <a:t>SEPTIC SHOCK PATHWAY</a:t>
            </a:r>
            <a:endParaRPr/>
          </a:p>
        </p:txBody>
      </p:sp>
      <p:sp>
        <p:nvSpPr>
          <p:cNvPr id="3679" name="Google Shape;3679;p393"/>
          <p:cNvSpPr txBox="1"/>
          <p:nvPr/>
        </p:nvSpPr>
        <p:spPr>
          <a:xfrm>
            <a:off x="5051281" y="1296377"/>
            <a:ext cx="2293800" cy="5232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Teko"/>
              <a:buNone/>
            </a:pPr>
            <a:r>
              <a:rPr lang="en-US" sz="1400" b="0" i="0" u="none" strike="noStrike" cap="none">
                <a:solidFill>
                  <a:srgbClr val="FFFFFF"/>
                </a:solidFill>
                <a:latin typeface="Teko"/>
                <a:ea typeface="Teko"/>
                <a:cs typeface="Teko"/>
                <a:sym typeface="Teko"/>
              </a:rPr>
              <a:t>Patient with suspected infection</a:t>
            </a:r>
            <a:endParaRPr/>
          </a:p>
        </p:txBody>
      </p:sp>
      <p:sp>
        <p:nvSpPr>
          <p:cNvPr id="3680" name="Google Shape;3680;p393"/>
          <p:cNvSpPr txBox="1"/>
          <p:nvPr/>
        </p:nvSpPr>
        <p:spPr>
          <a:xfrm>
            <a:off x="5052503" y="1888400"/>
            <a:ext cx="1194900" cy="5232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Teko"/>
              <a:buNone/>
            </a:pPr>
            <a:r>
              <a:rPr lang="en-US" sz="1400" b="0" i="0" u="none" strike="noStrike" cap="none">
                <a:solidFill>
                  <a:srgbClr val="FFFFFF"/>
                </a:solidFill>
                <a:latin typeface="Teko"/>
                <a:ea typeface="Teko"/>
                <a:cs typeface="Teko"/>
                <a:sym typeface="Teko"/>
              </a:rPr>
              <a:t>Q SOFA Score </a:t>
            </a:r>
            <a:r>
              <a:rPr lang="en-US" sz="1400" b="0" i="0" u="sng" strike="noStrike" cap="none">
                <a:solidFill>
                  <a:srgbClr val="FFFFFF"/>
                </a:solidFill>
                <a:latin typeface="Teko"/>
                <a:ea typeface="Teko"/>
                <a:cs typeface="Teko"/>
                <a:sym typeface="Teko"/>
              </a:rPr>
              <a:t>&gt;</a:t>
            </a:r>
            <a:r>
              <a:rPr lang="en-US" sz="1400" b="0" i="0" u="none" strike="noStrike" cap="none">
                <a:solidFill>
                  <a:srgbClr val="FFFFFF"/>
                </a:solidFill>
                <a:latin typeface="Teko"/>
                <a:ea typeface="Teko"/>
                <a:cs typeface="Teko"/>
                <a:sym typeface="Teko"/>
              </a:rPr>
              <a:t>2</a:t>
            </a:r>
            <a:endParaRPr sz="1400" b="0" i="0" u="sng" strike="noStrike" cap="none">
              <a:solidFill>
                <a:srgbClr val="FFFFFF"/>
              </a:solidFill>
              <a:latin typeface="Teko"/>
              <a:ea typeface="Teko"/>
              <a:cs typeface="Teko"/>
              <a:sym typeface="Teko"/>
            </a:endParaRPr>
          </a:p>
        </p:txBody>
      </p:sp>
      <p:sp>
        <p:nvSpPr>
          <p:cNvPr id="3681" name="Google Shape;3681;p393"/>
          <p:cNvSpPr txBox="1"/>
          <p:nvPr/>
        </p:nvSpPr>
        <p:spPr>
          <a:xfrm>
            <a:off x="6467435" y="1756061"/>
            <a:ext cx="648300" cy="7080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000"/>
              <a:buFont typeface="Teko"/>
              <a:buNone/>
            </a:pPr>
            <a:r>
              <a:rPr lang="en-US" sz="1000" b="0" i="0" u="none" strike="noStrike" cap="none">
                <a:solidFill>
                  <a:srgbClr val="FFFFFF"/>
                </a:solidFill>
                <a:latin typeface="Teko"/>
                <a:ea typeface="Teko"/>
                <a:cs typeface="Teko"/>
                <a:sym typeface="Teko"/>
              </a:rPr>
              <a:t>Sepsis </a:t>
            </a:r>
            <a:endParaRPr/>
          </a:p>
          <a:p>
            <a:pPr marL="0" marR="0" lvl="0" indent="0" algn="ctr" rtl="0">
              <a:lnSpc>
                <a:spcPct val="100000"/>
              </a:lnSpc>
              <a:spcBef>
                <a:spcPts val="0"/>
              </a:spcBef>
              <a:spcAft>
                <a:spcPts val="0"/>
              </a:spcAft>
              <a:buClr>
                <a:srgbClr val="FFFFFF"/>
              </a:buClr>
              <a:buSzPts val="1000"/>
              <a:buFont typeface="Teko"/>
              <a:buNone/>
            </a:pPr>
            <a:r>
              <a:rPr lang="en-US" sz="1000" b="0" i="0" u="none" strike="noStrike" cap="none">
                <a:solidFill>
                  <a:srgbClr val="FFFFFF"/>
                </a:solidFill>
                <a:latin typeface="Teko"/>
                <a:ea typeface="Teko"/>
                <a:cs typeface="Teko"/>
                <a:sym typeface="Teko"/>
              </a:rPr>
              <a:t>Still </a:t>
            </a:r>
            <a:endParaRPr/>
          </a:p>
          <a:p>
            <a:pPr marL="0" marR="0" lvl="0" indent="0" algn="ctr" rtl="0">
              <a:lnSpc>
                <a:spcPct val="100000"/>
              </a:lnSpc>
              <a:spcBef>
                <a:spcPts val="0"/>
              </a:spcBef>
              <a:spcAft>
                <a:spcPts val="0"/>
              </a:spcAft>
              <a:buClr>
                <a:srgbClr val="FFFFFF"/>
              </a:buClr>
              <a:buSzPts val="1000"/>
              <a:buFont typeface="Teko"/>
              <a:buNone/>
            </a:pPr>
            <a:r>
              <a:rPr lang="en-US" sz="1000" b="0" i="0" u="none" strike="noStrike" cap="none">
                <a:solidFill>
                  <a:srgbClr val="FFFFFF"/>
                </a:solidFill>
                <a:latin typeface="Teko"/>
                <a:ea typeface="Teko"/>
                <a:cs typeface="Teko"/>
                <a:sym typeface="Teko"/>
              </a:rPr>
              <a:t>Suspected?</a:t>
            </a:r>
            <a:endParaRPr/>
          </a:p>
        </p:txBody>
      </p:sp>
      <p:sp>
        <p:nvSpPr>
          <p:cNvPr id="3682" name="Google Shape;3682;p393"/>
          <p:cNvSpPr txBox="1"/>
          <p:nvPr/>
        </p:nvSpPr>
        <p:spPr>
          <a:xfrm>
            <a:off x="5054566" y="2771508"/>
            <a:ext cx="1305300" cy="8310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200"/>
              <a:buFont typeface="Teko"/>
              <a:buNone/>
            </a:pPr>
            <a:r>
              <a:rPr lang="en-US" sz="1200" b="0" i="0" u="none" strike="noStrike" cap="none">
                <a:solidFill>
                  <a:srgbClr val="FFFFFF"/>
                </a:solidFill>
                <a:latin typeface="Teko"/>
                <a:ea typeface="Teko"/>
                <a:cs typeface="Teko"/>
                <a:sym typeface="Teko"/>
              </a:rPr>
              <a:t>Assess for evidence of Organ Dysfunction</a:t>
            </a:r>
            <a:endParaRPr sz="1200" b="0" i="0" u="sng" strike="noStrike" cap="none">
              <a:solidFill>
                <a:srgbClr val="FFFFFF"/>
              </a:solidFill>
              <a:latin typeface="Teko"/>
              <a:ea typeface="Teko"/>
              <a:cs typeface="Teko"/>
              <a:sym typeface="Teko"/>
            </a:endParaRPr>
          </a:p>
        </p:txBody>
      </p:sp>
      <p:sp>
        <p:nvSpPr>
          <p:cNvPr id="3683" name="Google Shape;3683;p393"/>
          <p:cNvSpPr txBox="1"/>
          <p:nvPr/>
        </p:nvSpPr>
        <p:spPr>
          <a:xfrm>
            <a:off x="7311140" y="1744519"/>
            <a:ext cx="684600" cy="18702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050"/>
              <a:buFont typeface="Teko"/>
              <a:buNone/>
            </a:pPr>
            <a:r>
              <a:rPr lang="en-US" sz="1050" b="0" i="0" u="none" strike="noStrike" cap="none">
                <a:solidFill>
                  <a:srgbClr val="FFFFFF"/>
                </a:solidFill>
                <a:latin typeface="Teko"/>
                <a:ea typeface="Teko"/>
                <a:cs typeface="Teko"/>
                <a:sym typeface="Teko"/>
              </a:rPr>
              <a:t>Monitor clinical condition; reevaluate for possible sepsis if clinically indicated</a:t>
            </a:r>
            <a:endParaRPr/>
          </a:p>
        </p:txBody>
      </p:sp>
      <p:sp>
        <p:nvSpPr>
          <p:cNvPr id="3684" name="Google Shape;3684;p393"/>
          <p:cNvSpPr txBox="1"/>
          <p:nvPr/>
        </p:nvSpPr>
        <p:spPr>
          <a:xfrm>
            <a:off x="5032306" y="3511181"/>
            <a:ext cx="1194900" cy="5850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Teko"/>
              <a:buNone/>
            </a:pPr>
            <a:r>
              <a:rPr lang="en-US" sz="1600" b="0" i="0" u="none" strike="noStrike" cap="none">
                <a:solidFill>
                  <a:srgbClr val="FFFFFF"/>
                </a:solidFill>
                <a:latin typeface="Teko"/>
                <a:ea typeface="Teko"/>
                <a:cs typeface="Teko"/>
                <a:sym typeface="Teko"/>
              </a:rPr>
              <a:t>SOFA Score </a:t>
            </a:r>
            <a:r>
              <a:rPr lang="en-US" sz="1600" b="0" i="0" u="sng" strike="noStrike" cap="none">
                <a:solidFill>
                  <a:srgbClr val="FFFFFF"/>
                </a:solidFill>
                <a:latin typeface="Teko"/>
                <a:ea typeface="Teko"/>
                <a:cs typeface="Teko"/>
                <a:sym typeface="Teko"/>
              </a:rPr>
              <a:t>&gt;</a:t>
            </a:r>
            <a:r>
              <a:rPr lang="en-US" sz="1600" b="0" i="0" u="none" strike="noStrike" cap="none">
                <a:solidFill>
                  <a:srgbClr val="FFFFFF"/>
                </a:solidFill>
                <a:latin typeface="Teko"/>
                <a:ea typeface="Teko"/>
                <a:cs typeface="Teko"/>
                <a:sym typeface="Teko"/>
              </a:rPr>
              <a:t>2</a:t>
            </a:r>
            <a:endParaRPr sz="1600" b="0" i="0" u="sng" strike="noStrike" cap="none">
              <a:solidFill>
                <a:srgbClr val="FFFFFF"/>
              </a:solidFill>
              <a:latin typeface="Teko"/>
              <a:ea typeface="Teko"/>
              <a:cs typeface="Teko"/>
              <a:sym typeface="Teko"/>
            </a:endParaRPr>
          </a:p>
        </p:txBody>
      </p:sp>
      <p:sp>
        <p:nvSpPr>
          <p:cNvPr id="3685" name="Google Shape;3685;p393"/>
          <p:cNvSpPr txBox="1"/>
          <p:nvPr/>
        </p:nvSpPr>
        <p:spPr>
          <a:xfrm>
            <a:off x="5046640" y="4347692"/>
            <a:ext cx="1194900" cy="400200"/>
          </a:xfrm>
          <a:prstGeom prst="rect">
            <a:avLst/>
          </a:prstGeom>
          <a:solidFill>
            <a:srgbClr val="FF00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61"/>
              </a:buClr>
              <a:buSzPts val="2000"/>
              <a:buFont typeface="Teko"/>
              <a:buNone/>
            </a:pPr>
            <a:r>
              <a:rPr lang="en-US" sz="2000" b="0" i="0" u="none" strike="noStrike" cap="none">
                <a:solidFill>
                  <a:srgbClr val="FFFF61"/>
                </a:solidFill>
                <a:latin typeface="Teko"/>
                <a:ea typeface="Teko"/>
                <a:cs typeface="Teko"/>
                <a:sym typeface="Teko"/>
              </a:rPr>
              <a:t>SEPSIS</a:t>
            </a:r>
            <a:endParaRPr/>
          </a:p>
        </p:txBody>
      </p:sp>
      <p:sp>
        <p:nvSpPr>
          <p:cNvPr id="3686" name="Google Shape;3686;p393"/>
          <p:cNvSpPr txBox="1"/>
          <p:nvPr/>
        </p:nvSpPr>
        <p:spPr>
          <a:xfrm>
            <a:off x="5057711" y="5077544"/>
            <a:ext cx="2201700" cy="738900"/>
          </a:xfrm>
          <a:prstGeom prst="rect">
            <a:avLst/>
          </a:prstGeom>
          <a:solidFill>
            <a:srgbClr val="D67F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050"/>
              <a:buFont typeface="Gill Sans"/>
              <a:buNone/>
            </a:pPr>
            <a:r>
              <a:rPr lang="en-US" sz="1050" b="0" i="0" u="none" strike="noStrike" cap="none">
                <a:solidFill>
                  <a:srgbClr val="FFFFFF"/>
                </a:solidFill>
                <a:latin typeface="Gill Sans"/>
                <a:ea typeface="Gill Sans"/>
                <a:cs typeface="Gill Sans"/>
                <a:sym typeface="Gill Sans"/>
              </a:rPr>
              <a:t>Despite adequate fluid resuscitation,</a:t>
            </a:r>
            <a:endParaRPr/>
          </a:p>
          <a:p>
            <a:pPr marL="0" marR="0" lvl="0" indent="0" algn="ctr" rtl="0">
              <a:lnSpc>
                <a:spcPct val="100000"/>
              </a:lnSpc>
              <a:spcBef>
                <a:spcPts val="0"/>
              </a:spcBef>
              <a:spcAft>
                <a:spcPts val="0"/>
              </a:spcAft>
              <a:buClr>
                <a:srgbClr val="FFFFFF"/>
              </a:buClr>
              <a:buSzPts val="1050"/>
              <a:buFont typeface="Gill Sans"/>
              <a:buNone/>
            </a:pPr>
            <a:r>
              <a:rPr lang="en-US" sz="1050" b="0" i="0" u="none" strike="noStrike" cap="none">
                <a:solidFill>
                  <a:srgbClr val="FFFFFF"/>
                </a:solidFill>
                <a:latin typeface="Gill Sans"/>
                <a:ea typeface="Gill Sans"/>
                <a:cs typeface="Gill Sans"/>
                <a:sym typeface="Gill Sans"/>
              </a:rPr>
              <a:t>1.Vasopressors require to maintain</a:t>
            </a:r>
            <a:endParaRPr/>
          </a:p>
          <a:p>
            <a:pPr marL="0" marR="0" lvl="0" indent="0" algn="l" rtl="0">
              <a:lnSpc>
                <a:spcPct val="100000"/>
              </a:lnSpc>
              <a:spcBef>
                <a:spcPts val="0"/>
              </a:spcBef>
              <a:spcAft>
                <a:spcPts val="0"/>
              </a:spcAft>
              <a:buClr>
                <a:srgbClr val="FFFFFF"/>
              </a:buClr>
              <a:buSzPts val="1050"/>
              <a:buFont typeface="Gill Sans"/>
              <a:buNone/>
            </a:pPr>
            <a:r>
              <a:rPr lang="en-US" sz="1050" b="0" i="0" u="none" strike="noStrike" cap="none">
                <a:solidFill>
                  <a:srgbClr val="FFFFFF"/>
                </a:solidFill>
                <a:latin typeface="Gill Sans"/>
                <a:ea typeface="Gill Sans"/>
                <a:cs typeface="Gill Sans"/>
                <a:sym typeface="Gill Sans"/>
              </a:rPr>
              <a:t>     MAP </a:t>
            </a:r>
            <a:r>
              <a:rPr lang="en-US" sz="1050" b="0" i="0" u="sng" strike="noStrike" cap="none">
                <a:solidFill>
                  <a:srgbClr val="FFFFFF"/>
                </a:solidFill>
                <a:latin typeface="Gill Sans"/>
                <a:ea typeface="Gill Sans"/>
                <a:cs typeface="Gill Sans"/>
                <a:sym typeface="Gill Sans"/>
              </a:rPr>
              <a:t>&gt;</a:t>
            </a:r>
            <a:r>
              <a:rPr lang="en-US" sz="1050" b="0" i="0" u="none" strike="noStrike" cap="none">
                <a:solidFill>
                  <a:srgbClr val="FFFFFF"/>
                </a:solidFill>
                <a:latin typeface="Gill Sans"/>
                <a:ea typeface="Gill Sans"/>
                <a:cs typeface="Gill Sans"/>
                <a:sym typeface="Gill Sans"/>
              </a:rPr>
              <a:t> 65 mmHg and</a:t>
            </a:r>
            <a:endParaRPr/>
          </a:p>
          <a:p>
            <a:pPr marL="0" marR="0" lvl="0" indent="0" algn="ctr" rtl="0">
              <a:lnSpc>
                <a:spcPct val="100000"/>
              </a:lnSpc>
              <a:spcBef>
                <a:spcPts val="0"/>
              </a:spcBef>
              <a:spcAft>
                <a:spcPts val="0"/>
              </a:spcAft>
              <a:buClr>
                <a:srgbClr val="FFFFFF"/>
              </a:buClr>
              <a:buSzPts val="1050"/>
              <a:buFont typeface="Gill Sans"/>
              <a:buNone/>
            </a:pPr>
            <a:r>
              <a:rPr lang="en-US" sz="1050" b="0" i="0" u="none" strike="noStrike" cap="none">
                <a:solidFill>
                  <a:srgbClr val="FFFFFF"/>
                </a:solidFill>
                <a:latin typeface="Gill Sans"/>
                <a:ea typeface="Gill Sans"/>
                <a:cs typeface="Gill Sans"/>
                <a:sym typeface="Gill Sans"/>
              </a:rPr>
              <a:t>2. Serum lactate level &gt; 2 mmol/L </a:t>
            </a:r>
            <a:r>
              <a:rPr lang="en-US" sz="1050" b="0" i="0" u="none" strike="noStrike" cap="none">
                <a:solidFill>
                  <a:srgbClr val="FFFFFF"/>
                </a:solidFill>
                <a:latin typeface="Arial"/>
                <a:ea typeface="Arial"/>
                <a:cs typeface="Arial"/>
                <a:sym typeface="Arial"/>
              </a:rPr>
              <a:t>?</a:t>
            </a:r>
            <a:endParaRPr/>
          </a:p>
        </p:txBody>
      </p:sp>
      <p:sp>
        <p:nvSpPr>
          <p:cNvPr id="3687" name="Google Shape;3687;p393"/>
          <p:cNvSpPr txBox="1"/>
          <p:nvPr/>
        </p:nvSpPr>
        <p:spPr>
          <a:xfrm>
            <a:off x="5021300" y="6227264"/>
            <a:ext cx="1940400" cy="831000"/>
          </a:xfrm>
          <a:prstGeom prst="rect">
            <a:avLst/>
          </a:prstGeom>
          <a:solidFill>
            <a:srgbClr val="FF00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61"/>
              </a:buClr>
              <a:buSzPts val="2400"/>
              <a:buFont typeface="Teko"/>
              <a:buNone/>
            </a:pPr>
            <a:r>
              <a:rPr lang="en-US" sz="2400" b="0" i="0" u="none" strike="noStrike" cap="none">
                <a:solidFill>
                  <a:srgbClr val="FFFF61"/>
                </a:solidFill>
                <a:latin typeface="Teko"/>
                <a:ea typeface="Teko"/>
                <a:cs typeface="Teko"/>
                <a:sym typeface="Teko"/>
              </a:rPr>
              <a:t>SEPTIC SHOCK</a:t>
            </a:r>
            <a:endParaRPr/>
          </a:p>
        </p:txBody>
      </p:sp>
      <p:sp>
        <p:nvSpPr>
          <p:cNvPr id="3688" name="Google Shape;3688;p393"/>
          <p:cNvSpPr/>
          <p:nvPr/>
        </p:nvSpPr>
        <p:spPr>
          <a:xfrm>
            <a:off x="5350913" y="2235908"/>
            <a:ext cx="317100" cy="525000"/>
          </a:xfrm>
          <a:prstGeom prst="down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89" name="Google Shape;3689;p393"/>
          <p:cNvSpPr/>
          <p:nvPr/>
        </p:nvSpPr>
        <p:spPr>
          <a:xfrm>
            <a:off x="5374157" y="1629042"/>
            <a:ext cx="266100" cy="250500"/>
          </a:xfrm>
          <a:prstGeom prst="down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0" name="Google Shape;3690;p393"/>
          <p:cNvSpPr/>
          <p:nvPr/>
        </p:nvSpPr>
        <p:spPr>
          <a:xfrm>
            <a:off x="5367346" y="3252339"/>
            <a:ext cx="300600" cy="231900"/>
          </a:xfrm>
          <a:prstGeom prst="down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1" name="Google Shape;3691;p393"/>
          <p:cNvSpPr/>
          <p:nvPr/>
        </p:nvSpPr>
        <p:spPr>
          <a:xfrm>
            <a:off x="5348603" y="3886979"/>
            <a:ext cx="299100" cy="450000"/>
          </a:xfrm>
          <a:prstGeom prst="down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2" name="Google Shape;3692;p393"/>
          <p:cNvSpPr/>
          <p:nvPr/>
        </p:nvSpPr>
        <p:spPr>
          <a:xfrm>
            <a:off x="5347832" y="4768927"/>
            <a:ext cx="300600" cy="292500"/>
          </a:xfrm>
          <a:prstGeom prst="down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3" name="Google Shape;3693;p393"/>
          <p:cNvSpPr/>
          <p:nvPr/>
        </p:nvSpPr>
        <p:spPr>
          <a:xfrm>
            <a:off x="5379270" y="5842737"/>
            <a:ext cx="288900" cy="340800"/>
          </a:xfrm>
          <a:prstGeom prst="down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4" name="Google Shape;3694;p393"/>
          <p:cNvSpPr/>
          <p:nvPr/>
        </p:nvSpPr>
        <p:spPr>
          <a:xfrm>
            <a:off x="6262739" y="1911223"/>
            <a:ext cx="178500" cy="294600"/>
          </a:xfrm>
          <a:prstGeom prst="right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5" name="Google Shape;3695;p393"/>
          <p:cNvSpPr/>
          <p:nvPr/>
        </p:nvSpPr>
        <p:spPr>
          <a:xfrm>
            <a:off x="7131100" y="1936693"/>
            <a:ext cx="157500" cy="326100"/>
          </a:xfrm>
          <a:prstGeom prst="rightArrow">
            <a:avLst>
              <a:gd name="adj1" fmla="val 50000"/>
              <a:gd name="adj2" fmla="val 50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696" name="Google Shape;3696;p393"/>
          <p:cNvSpPr/>
          <p:nvPr/>
        </p:nvSpPr>
        <p:spPr>
          <a:xfrm rot="-1336498">
            <a:off x="5849113" y="2382654"/>
            <a:ext cx="613373" cy="367299"/>
          </a:xfrm>
          <a:prstGeom prst="foldedCorner">
            <a:avLst>
              <a:gd name="adj" fmla="val 16667"/>
            </a:avLst>
          </a:prstGeom>
          <a:solidFill>
            <a:srgbClr val="FF0000"/>
          </a:solidFill>
          <a:ln w="12700" cap="flat" cmpd="sng">
            <a:solidFill>
              <a:srgbClr val="FFFF6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400"/>
              <a:buFont typeface="Teko"/>
              <a:buNone/>
            </a:pPr>
            <a:r>
              <a:rPr lang="en-US" sz="1400" b="0" i="0" u="none" strike="noStrike" cap="none">
                <a:solidFill>
                  <a:srgbClr val="FFFFFF"/>
                </a:solidFill>
                <a:latin typeface="Teko"/>
                <a:ea typeface="Teko"/>
                <a:cs typeface="Teko"/>
                <a:sym typeface="Teko"/>
              </a:rPr>
              <a:t>Call MD</a:t>
            </a:r>
            <a:endParaRPr/>
          </a:p>
        </p:txBody>
      </p:sp>
      <p:sp>
        <p:nvSpPr>
          <p:cNvPr id="3697" name="Google Shape;3697;p393"/>
          <p:cNvSpPr txBox="1"/>
          <p:nvPr/>
        </p:nvSpPr>
        <p:spPr>
          <a:xfrm>
            <a:off x="6192988" y="1674599"/>
            <a:ext cx="381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200"/>
              <a:buFont typeface="Teko"/>
              <a:buNone/>
            </a:pPr>
            <a:r>
              <a:rPr lang="en-US" sz="1200" b="1" i="0" u="none" strike="noStrike" cap="none">
                <a:solidFill>
                  <a:srgbClr val="002060"/>
                </a:solidFill>
                <a:latin typeface="Teko"/>
                <a:ea typeface="Teko"/>
                <a:cs typeface="Teko"/>
                <a:sym typeface="Teko"/>
              </a:rPr>
              <a:t>NO</a:t>
            </a:r>
            <a:endParaRPr/>
          </a:p>
        </p:txBody>
      </p:sp>
      <p:sp>
        <p:nvSpPr>
          <p:cNvPr id="3698" name="Google Shape;3698;p393"/>
          <p:cNvSpPr txBox="1"/>
          <p:nvPr/>
        </p:nvSpPr>
        <p:spPr>
          <a:xfrm>
            <a:off x="7051335" y="1691597"/>
            <a:ext cx="381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200"/>
              <a:buFont typeface="Teko"/>
              <a:buNone/>
            </a:pPr>
            <a:r>
              <a:rPr lang="en-US" sz="1200" b="1" i="0" u="none" strike="noStrike" cap="none">
                <a:solidFill>
                  <a:srgbClr val="002060"/>
                </a:solidFill>
                <a:latin typeface="Teko"/>
                <a:ea typeface="Teko"/>
                <a:cs typeface="Teko"/>
                <a:sym typeface="Teko"/>
              </a:rPr>
              <a:t>NO</a:t>
            </a:r>
            <a:endParaRPr/>
          </a:p>
        </p:txBody>
      </p:sp>
      <p:sp>
        <p:nvSpPr>
          <p:cNvPr id="3699" name="Google Shape;3699;p393"/>
          <p:cNvSpPr txBox="1"/>
          <p:nvPr/>
        </p:nvSpPr>
        <p:spPr>
          <a:xfrm>
            <a:off x="5548239" y="2253718"/>
            <a:ext cx="521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200"/>
              <a:buFont typeface="Teko"/>
              <a:buNone/>
            </a:pPr>
            <a:r>
              <a:rPr lang="en-US" sz="1200" b="1" i="0" u="none" strike="noStrike" cap="none">
                <a:solidFill>
                  <a:srgbClr val="002060"/>
                </a:solidFill>
                <a:latin typeface="Teko"/>
                <a:ea typeface="Teko"/>
                <a:cs typeface="Teko"/>
                <a:sym typeface="Teko"/>
              </a:rPr>
              <a:t>YES</a:t>
            </a:r>
            <a:endParaRPr/>
          </a:p>
        </p:txBody>
      </p:sp>
      <p:sp>
        <p:nvSpPr>
          <p:cNvPr id="3700" name="Google Shape;3700;p393"/>
          <p:cNvSpPr txBox="1"/>
          <p:nvPr/>
        </p:nvSpPr>
        <p:spPr>
          <a:xfrm>
            <a:off x="6537236" y="3327732"/>
            <a:ext cx="486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400"/>
              <a:buFont typeface="Teko"/>
              <a:buNone/>
            </a:pPr>
            <a:r>
              <a:rPr lang="en-US" sz="1400" b="1" i="0" u="none" strike="noStrike" cap="none">
                <a:solidFill>
                  <a:srgbClr val="002060"/>
                </a:solidFill>
                <a:latin typeface="Teko"/>
                <a:ea typeface="Teko"/>
                <a:cs typeface="Teko"/>
                <a:sym typeface="Teko"/>
              </a:rPr>
              <a:t>NO</a:t>
            </a:r>
            <a:endParaRPr/>
          </a:p>
        </p:txBody>
      </p:sp>
      <p:sp>
        <p:nvSpPr>
          <p:cNvPr id="3701" name="Google Shape;3701;p393"/>
          <p:cNvSpPr/>
          <p:nvPr/>
        </p:nvSpPr>
        <p:spPr>
          <a:xfrm rot="-1336625">
            <a:off x="5929929" y="3975948"/>
            <a:ext cx="644181" cy="367299"/>
          </a:xfrm>
          <a:prstGeom prst="foldedCorner">
            <a:avLst>
              <a:gd name="adj" fmla="val 16667"/>
            </a:avLst>
          </a:prstGeom>
          <a:solidFill>
            <a:srgbClr val="FF0000"/>
          </a:solidFill>
          <a:ln w="12700" cap="flat" cmpd="sng">
            <a:solidFill>
              <a:srgbClr val="FFFF6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400"/>
              <a:buFont typeface="Teko"/>
              <a:buNone/>
            </a:pPr>
            <a:r>
              <a:rPr lang="en-US" sz="1400" b="0" i="0" u="none" strike="noStrike" cap="none">
                <a:solidFill>
                  <a:srgbClr val="FFFFFF"/>
                </a:solidFill>
                <a:latin typeface="Teko"/>
                <a:ea typeface="Teko"/>
                <a:cs typeface="Teko"/>
                <a:sym typeface="Teko"/>
              </a:rPr>
              <a:t>Call RRT</a:t>
            </a:r>
            <a:endParaRPr/>
          </a:p>
        </p:txBody>
      </p:sp>
      <p:sp>
        <p:nvSpPr>
          <p:cNvPr id="3702" name="Google Shape;3702;p393"/>
          <p:cNvSpPr txBox="1"/>
          <p:nvPr/>
        </p:nvSpPr>
        <p:spPr>
          <a:xfrm>
            <a:off x="5573445" y="3876631"/>
            <a:ext cx="521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200"/>
              <a:buFont typeface="Teko"/>
              <a:buNone/>
            </a:pPr>
            <a:r>
              <a:rPr lang="en-US" sz="1200" b="1" i="0" u="none" strike="noStrike" cap="none">
                <a:solidFill>
                  <a:srgbClr val="002060"/>
                </a:solidFill>
                <a:latin typeface="Teko"/>
                <a:ea typeface="Teko"/>
                <a:cs typeface="Teko"/>
                <a:sym typeface="Teko"/>
              </a:rPr>
              <a:t>YES</a:t>
            </a:r>
            <a:endParaRPr/>
          </a:p>
        </p:txBody>
      </p:sp>
      <p:sp>
        <p:nvSpPr>
          <p:cNvPr id="3703" name="Google Shape;3703;p393"/>
          <p:cNvSpPr/>
          <p:nvPr/>
        </p:nvSpPr>
        <p:spPr>
          <a:xfrm>
            <a:off x="6288630" y="3216555"/>
            <a:ext cx="1493400" cy="547500"/>
          </a:xfrm>
          <a:prstGeom prst="bentUpArrow">
            <a:avLst>
              <a:gd name="adj1" fmla="val 25000"/>
              <a:gd name="adj2" fmla="val 25000"/>
              <a:gd name="adj3" fmla="val 25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704" name="Google Shape;3704;p393"/>
          <p:cNvSpPr/>
          <p:nvPr/>
        </p:nvSpPr>
        <p:spPr>
          <a:xfrm rot="-5400000" flipH="1">
            <a:off x="6274973" y="2457537"/>
            <a:ext cx="831300" cy="585300"/>
          </a:xfrm>
          <a:prstGeom prst="bentUpArrow">
            <a:avLst>
              <a:gd name="adj1" fmla="val 25000"/>
              <a:gd name="adj2" fmla="val 25000"/>
              <a:gd name="adj3" fmla="val 25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705" name="Google Shape;3705;p393"/>
          <p:cNvSpPr txBox="1"/>
          <p:nvPr/>
        </p:nvSpPr>
        <p:spPr>
          <a:xfrm>
            <a:off x="6528329" y="2281883"/>
            <a:ext cx="521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1200"/>
              <a:buFont typeface="Teko"/>
              <a:buNone/>
            </a:pPr>
            <a:r>
              <a:rPr lang="en-US" sz="1200" b="1" i="0" u="none" strike="noStrike" cap="none">
                <a:solidFill>
                  <a:srgbClr val="002060"/>
                </a:solidFill>
                <a:latin typeface="Teko"/>
                <a:ea typeface="Teko"/>
                <a:cs typeface="Teko"/>
                <a:sym typeface="Teko"/>
              </a:rPr>
              <a:t>YES</a:t>
            </a:r>
            <a:endParaRPr/>
          </a:p>
        </p:txBody>
      </p:sp>
      <p:sp>
        <p:nvSpPr>
          <p:cNvPr id="3706" name="Google Shape;3706;p393"/>
          <p:cNvSpPr/>
          <p:nvPr/>
        </p:nvSpPr>
        <p:spPr>
          <a:xfrm>
            <a:off x="8081134" y="818359"/>
            <a:ext cx="1752900" cy="3318000"/>
          </a:xfrm>
          <a:prstGeom prst="rect">
            <a:avLst/>
          </a:prstGeom>
          <a:solidFill>
            <a:srgbClr val="005C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1000"/>
              <a:buFont typeface="Balthazar"/>
              <a:buNone/>
            </a:pPr>
            <a:r>
              <a:rPr lang="en-US" sz="1000" b="1" i="0" u="none" strike="noStrike" cap="none">
                <a:solidFill>
                  <a:srgbClr val="FFFF00"/>
                </a:solidFill>
                <a:latin typeface="Balthazar"/>
                <a:ea typeface="Balthazar"/>
                <a:cs typeface="Balthazar"/>
                <a:sym typeface="Balthazar"/>
              </a:rPr>
              <a:t>E</a:t>
            </a:r>
            <a:r>
              <a:rPr lang="en-US" sz="800" b="1" i="0" u="none" strike="noStrike" cap="none">
                <a:solidFill>
                  <a:srgbClr val="FFFF00"/>
                </a:solidFill>
                <a:latin typeface="Balthazar"/>
                <a:ea typeface="Balthazar"/>
                <a:cs typeface="Balthazar"/>
                <a:sym typeface="Balthazar"/>
              </a:rPr>
              <a:t>nd </a:t>
            </a:r>
            <a:r>
              <a:rPr lang="en-US" sz="1000" b="1" i="0" u="none" strike="noStrike" cap="none">
                <a:solidFill>
                  <a:srgbClr val="FFFF00"/>
                </a:solidFill>
                <a:latin typeface="Balthazar"/>
                <a:ea typeface="Balthazar"/>
                <a:cs typeface="Balthazar"/>
                <a:sym typeface="Balthazar"/>
              </a:rPr>
              <a:t>O</a:t>
            </a:r>
            <a:r>
              <a:rPr lang="en-US" sz="800" b="1" i="0" u="none" strike="noStrike" cap="none">
                <a:solidFill>
                  <a:srgbClr val="FFFF00"/>
                </a:solidFill>
                <a:latin typeface="Balthazar"/>
                <a:ea typeface="Balthazar"/>
                <a:cs typeface="Balthazar"/>
                <a:sym typeface="Balthazar"/>
              </a:rPr>
              <a:t>rgan </a:t>
            </a:r>
            <a:r>
              <a:rPr lang="en-US" sz="1000" b="1" i="0" u="none" strike="noStrike" cap="none">
                <a:solidFill>
                  <a:srgbClr val="FFFF00"/>
                </a:solidFill>
                <a:latin typeface="Balthazar"/>
                <a:ea typeface="Balthazar"/>
                <a:cs typeface="Balthazar"/>
                <a:sym typeface="Balthazar"/>
              </a:rPr>
              <a:t>D</a:t>
            </a:r>
            <a:r>
              <a:rPr lang="en-US" sz="800" b="1" i="0" u="none" strike="noStrike" cap="none">
                <a:solidFill>
                  <a:srgbClr val="FFFF00"/>
                </a:solidFill>
                <a:latin typeface="Balthazar"/>
                <a:ea typeface="Balthazar"/>
                <a:cs typeface="Balthazar"/>
                <a:sym typeface="Balthazar"/>
              </a:rPr>
              <a:t>ysfunction</a:t>
            </a:r>
            <a:endParaRPr/>
          </a:p>
        </p:txBody>
      </p:sp>
      <p:sp>
        <p:nvSpPr>
          <p:cNvPr id="3707" name="Google Shape;3707;p393"/>
          <p:cNvSpPr txBox="1"/>
          <p:nvPr/>
        </p:nvSpPr>
        <p:spPr>
          <a:xfrm>
            <a:off x="8199042" y="948197"/>
            <a:ext cx="15576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800"/>
              <a:buFont typeface="Teko"/>
              <a:buNone/>
            </a:pPr>
            <a:r>
              <a:rPr lang="en-US" sz="800" b="1" i="0" u="none" strike="noStrike" cap="none">
                <a:solidFill>
                  <a:srgbClr val="FFFF66"/>
                </a:solidFill>
                <a:latin typeface="Teko"/>
                <a:ea typeface="Teko"/>
                <a:cs typeface="Teko"/>
                <a:sym typeface="Teko"/>
              </a:rPr>
              <a:t>(Acute Changes/Not Chronic Condition)</a:t>
            </a:r>
            <a:endParaRPr/>
          </a:p>
        </p:txBody>
      </p:sp>
      <p:pic>
        <p:nvPicPr>
          <p:cNvPr id="3708" name="Google Shape;3708;p393"/>
          <p:cNvPicPr preferRelativeResize="0"/>
          <p:nvPr/>
        </p:nvPicPr>
        <p:blipFill rotWithShape="1">
          <a:blip r:embed="rId7">
            <a:alphaModFix/>
          </a:blip>
          <a:srcRect l="13013" r="6009"/>
          <a:stretch/>
        </p:blipFill>
        <p:spPr>
          <a:xfrm>
            <a:off x="8139826" y="1193551"/>
            <a:ext cx="798133" cy="429001"/>
          </a:xfrm>
          <a:prstGeom prst="rect">
            <a:avLst/>
          </a:prstGeom>
          <a:noFill/>
          <a:ln>
            <a:noFill/>
          </a:ln>
        </p:spPr>
      </p:pic>
      <p:sp>
        <p:nvSpPr>
          <p:cNvPr id="3709" name="Google Shape;3709;p393"/>
          <p:cNvSpPr txBox="1"/>
          <p:nvPr/>
        </p:nvSpPr>
        <p:spPr>
          <a:xfrm>
            <a:off x="8900221" y="1132002"/>
            <a:ext cx="9756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700"/>
              <a:buFont typeface="Twentieth Century"/>
              <a:buNone/>
            </a:pPr>
            <a:r>
              <a:rPr lang="en-US" sz="700" b="1" i="0" u="none" strike="noStrike" cap="none">
                <a:solidFill>
                  <a:srgbClr val="FFFF66"/>
                </a:solidFill>
                <a:latin typeface="Twentieth Century"/>
                <a:ea typeface="Twentieth Century"/>
                <a:cs typeface="Twentieth Century"/>
                <a:sym typeface="Twentieth Century"/>
              </a:rPr>
              <a:t>CNS</a:t>
            </a:r>
            <a:r>
              <a:rPr lang="en-US" sz="700" b="1" i="0" u="none" strike="noStrike" cap="none">
                <a:solidFill>
                  <a:srgbClr val="FFE07D"/>
                </a:solidFill>
                <a:latin typeface="Twentieth Century"/>
                <a:ea typeface="Twentieth Century"/>
                <a:cs typeface="Twentieth Century"/>
                <a:sym typeface="Twentieth Century"/>
              </a:rPr>
              <a:t> </a:t>
            </a:r>
            <a:r>
              <a:rPr lang="en-US" sz="700" b="1" i="0" u="none" strike="noStrike" cap="none">
                <a:solidFill>
                  <a:srgbClr val="FFFFFF"/>
                </a:solidFill>
                <a:latin typeface="Twentieth Century"/>
                <a:ea typeface="Twentieth Century"/>
                <a:cs typeface="Twentieth Century"/>
                <a:sym typeface="Twentieth Century"/>
              </a:rPr>
              <a:t>– </a:t>
            </a:r>
            <a:r>
              <a:rPr lang="en-US" sz="700" b="0" i="0" u="none" strike="noStrike" cap="none">
                <a:solidFill>
                  <a:srgbClr val="FFFFFF"/>
                </a:solidFill>
                <a:latin typeface="Twentieth Century"/>
                <a:ea typeface="Twentieth Century"/>
                <a:cs typeface="Twentieth Century"/>
                <a:sym typeface="Twentieth Century"/>
              </a:rPr>
              <a:t>Acutely Altered Mental Status, confusion,  Psychosis</a:t>
            </a:r>
            <a:endParaRPr/>
          </a:p>
        </p:txBody>
      </p:sp>
      <p:pic>
        <p:nvPicPr>
          <p:cNvPr id="3710" name="Google Shape;3710;p393"/>
          <p:cNvPicPr preferRelativeResize="0"/>
          <p:nvPr/>
        </p:nvPicPr>
        <p:blipFill rotWithShape="1">
          <a:blip r:embed="rId8">
            <a:alphaModFix/>
          </a:blip>
          <a:srcRect l="7213" t="-3810" r="9014"/>
          <a:stretch/>
        </p:blipFill>
        <p:spPr>
          <a:xfrm>
            <a:off x="8996652" y="1477284"/>
            <a:ext cx="777364" cy="523866"/>
          </a:xfrm>
          <a:prstGeom prst="rect">
            <a:avLst/>
          </a:prstGeom>
          <a:noFill/>
          <a:ln>
            <a:noFill/>
          </a:ln>
        </p:spPr>
      </p:pic>
      <p:sp>
        <p:nvSpPr>
          <p:cNvPr id="3711" name="Google Shape;3711;p393"/>
          <p:cNvSpPr txBox="1"/>
          <p:nvPr/>
        </p:nvSpPr>
        <p:spPr>
          <a:xfrm>
            <a:off x="8047887" y="1581769"/>
            <a:ext cx="1047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800"/>
              <a:buFont typeface="Twentieth Century"/>
              <a:buNone/>
            </a:pPr>
            <a:r>
              <a:rPr lang="en-US" sz="800" b="1" i="0" u="none" strike="noStrike" cap="none">
                <a:solidFill>
                  <a:srgbClr val="FFFF66"/>
                </a:solidFill>
                <a:latin typeface="Twentieth Century"/>
                <a:ea typeface="Twentieth Century"/>
                <a:cs typeface="Twentieth Century"/>
                <a:sym typeface="Twentieth Century"/>
              </a:rPr>
              <a:t>CARDIOVASCULAR</a:t>
            </a:r>
            <a:r>
              <a:rPr lang="en-US" sz="800" b="0" i="0" u="none" strike="noStrike" cap="none">
                <a:solidFill>
                  <a:srgbClr val="FFC000"/>
                </a:solidFill>
                <a:latin typeface="Twentieth Century"/>
                <a:ea typeface="Twentieth Century"/>
                <a:cs typeface="Twentieth Century"/>
                <a:sym typeface="Twentieth Century"/>
              </a:rPr>
              <a:t> </a:t>
            </a:r>
            <a:r>
              <a:rPr lang="en-US" sz="700" b="0" i="0" u="none" strike="noStrike" cap="none">
                <a:solidFill>
                  <a:srgbClr val="FFFFFF"/>
                </a:solidFill>
                <a:latin typeface="Twentieth Century"/>
                <a:ea typeface="Twentieth Century"/>
                <a:cs typeface="Twentieth Century"/>
                <a:sym typeface="Twentieth Century"/>
              </a:rPr>
              <a:t>Hypotension,  SBP &lt;90 or  MAP  &lt; 65 mmHg</a:t>
            </a:r>
            <a:endParaRPr sz="800" b="0" i="0" u="none" strike="noStrike" cap="none">
              <a:solidFill>
                <a:srgbClr val="FFFFFF"/>
              </a:solidFill>
              <a:latin typeface="Twentieth Century"/>
              <a:ea typeface="Twentieth Century"/>
              <a:cs typeface="Twentieth Century"/>
              <a:sym typeface="Twentieth Century"/>
            </a:endParaRPr>
          </a:p>
        </p:txBody>
      </p:sp>
      <p:pic>
        <p:nvPicPr>
          <p:cNvPr id="3712" name="Google Shape;3712;p393"/>
          <p:cNvPicPr preferRelativeResize="0"/>
          <p:nvPr/>
        </p:nvPicPr>
        <p:blipFill rotWithShape="1">
          <a:blip r:embed="rId9">
            <a:alphaModFix/>
          </a:blip>
          <a:srcRect l="8794" r="10678"/>
          <a:stretch/>
        </p:blipFill>
        <p:spPr>
          <a:xfrm>
            <a:off x="8136439" y="1958494"/>
            <a:ext cx="586571" cy="498854"/>
          </a:xfrm>
          <a:prstGeom prst="rect">
            <a:avLst/>
          </a:prstGeom>
          <a:noFill/>
          <a:ln>
            <a:noFill/>
          </a:ln>
        </p:spPr>
      </p:pic>
      <p:sp>
        <p:nvSpPr>
          <p:cNvPr id="3713" name="Google Shape;3713;p393"/>
          <p:cNvSpPr txBox="1"/>
          <p:nvPr/>
        </p:nvSpPr>
        <p:spPr>
          <a:xfrm>
            <a:off x="8679128" y="1954631"/>
            <a:ext cx="1218300" cy="477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700"/>
              <a:buFont typeface="Twentieth Century"/>
              <a:buNone/>
            </a:pPr>
            <a:r>
              <a:rPr lang="en-US" sz="700" b="1" i="0" u="none" strike="noStrike" cap="none">
                <a:solidFill>
                  <a:srgbClr val="FFFF66"/>
                </a:solidFill>
                <a:latin typeface="Twentieth Century"/>
                <a:ea typeface="Twentieth Century"/>
                <a:cs typeface="Twentieth Century"/>
                <a:sym typeface="Twentieth Century"/>
              </a:rPr>
              <a:t>RESPIRATORY</a:t>
            </a:r>
            <a:r>
              <a:rPr lang="en-US" sz="600" b="0" i="0" u="none" strike="noStrike" cap="none">
                <a:solidFill>
                  <a:srgbClr val="FFFF66"/>
                </a:solidFill>
                <a:latin typeface="Twentieth Century"/>
                <a:ea typeface="Twentieth Century"/>
                <a:cs typeface="Twentieth Century"/>
                <a:sym typeface="Twentieth Century"/>
              </a:rPr>
              <a:t> </a:t>
            </a:r>
            <a:r>
              <a:rPr lang="en-US" sz="600" b="0" i="0" u="none" strike="noStrike" cap="none">
                <a:solidFill>
                  <a:srgbClr val="FFFFFF"/>
                </a:solidFill>
                <a:latin typeface="Twentieth Century"/>
                <a:ea typeface="Twentieth Century"/>
                <a:cs typeface="Twentieth Century"/>
                <a:sym typeface="Twentieth Century"/>
              </a:rPr>
              <a:t>–  Oxygenation Increasing O2 requirements o  Bipap/Vent,  </a:t>
            </a:r>
            <a:r>
              <a:rPr lang="en-US" sz="600" b="1" i="0" u="none" strike="noStrike" cap="none">
                <a:solidFill>
                  <a:srgbClr val="FFFFFF"/>
                </a:solidFill>
                <a:latin typeface="Twentieth Century"/>
                <a:ea typeface="Twentieth Century"/>
                <a:cs typeface="Twentieth Century"/>
                <a:sym typeface="Twentieth Century"/>
              </a:rPr>
              <a:t>O2</a:t>
            </a:r>
            <a:r>
              <a:rPr lang="en-US" sz="600" b="0" i="0" u="none" strike="noStrike" cap="none">
                <a:solidFill>
                  <a:srgbClr val="FFFFFF"/>
                </a:solidFill>
                <a:latin typeface="Twentieth Century"/>
                <a:ea typeface="Twentieth Century"/>
                <a:cs typeface="Twentieth Century"/>
                <a:sym typeface="Twentieth Century"/>
              </a:rPr>
              <a:t> ↑ by 2L or a ↓  in SpO2   5%  &gt;4 hrs. Tachypnea</a:t>
            </a:r>
            <a:endParaRPr sz="600" b="0" i="0" u="none" strike="noStrike" cap="none">
              <a:solidFill>
                <a:srgbClr val="FFFFFF"/>
              </a:solidFill>
              <a:latin typeface="Twentieth Century"/>
              <a:ea typeface="Twentieth Century"/>
              <a:cs typeface="Twentieth Century"/>
              <a:sym typeface="Twentieth Century"/>
            </a:endParaRPr>
          </a:p>
        </p:txBody>
      </p:sp>
      <p:sp>
        <p:nvSpPr>
          <p:cNvPr id="3714" name="Google Shape;3714;p393"/>
          <p:cNvSpPr txBox="1"/>
          <p:nvPr/>
        </p:nvSpPr>
        <p:spPr>
          <a:xfrm>
            <a:off x="8072255" y="2404086"/>
            <a:ext cx="1152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800"/>
              <a:buFont typeface="Twentieth Century"/>
              <a:buNone/>
            </a:pPr>
            <a:r>
              <a:rPr lang="en-US" sz="800" b="1" i="0" u="none" strike="noStrike" cap="none">
                <a:solidFill>
                  <a:srgbClr val="FFFF66"/>
                </a:solidFill>
                <a:latin typeface="Twentieth Century"/>
                <a:ea typeface="Twentieth Century"/>
                <a:cs typeface="Twentieth Century"/>
                <a:sym typeface="Twentieth Century"/>
              </a:rPr>
              <a:t>HEPATIC</a:t>
            </a:r>
            <a:r>
              <a:rPr lang="en-US" sz="800" b="1" i="0" u="none" strike="noStrike" cap="none">
                <a:solidFill>
                  <a:srgbClr val="FFE07D"/>
                </a:solidFill>
                <a:latin typeface="Twentieth Century"/>
                <a:ea typeface="Twentieth Century"/>
                <a:cs typeface="Twentieth Century"/>
                <a:sym typeface="Twentieth Century"/>
              </a:rPr>
              <a:t> </a:t>
            </a:r>
            <a:r>
              <a:rPr lang="en-US" sz="800" b="0" i="0" u="none" strike="noStrike" cap="none">
                <a:solidFill>
                  <a:srgbClr val="FFFFFF"/>
                </a:solidFill>
                <a:latin typeface="Twentieth Century"/>
                <a:ea typeface="Twentieth Century"/>
                <a:cs typeface="Twentieth Century"/>
                <a:sym typeface="Twentieth Century"/>
              </a:rPr>
              <a:t>– Elevated LFT’s (Bilirubin &gt; 2 mg/dl) ↓ albumin</a:t>
            </a:r>
            <a:endParaRPr/>
          </a:p>
        </p:txBody>
      </p:sp>
      <p:pic>
        <p:nvPicPr>
          <p:cNvPr id="3715" name="Google Shape;3715;p393"/>
          <p:cNvPicPr preferRelativeResize="0"/>
          <p:nvPr/>
        </p:nvPicPr>
        <p:blipFill rotWithShape="1">
          <a:blip r:embed="rId10">
            <a:alphaModFix/>
          </a:blip>
          <a:srcRect r="8776"/>
          <a:stretch/>
        </p:blipFill>
        <p:spPr>
          <a:xfrm>
            <a:off x="9032829" y="2383789"/>
            <a:ext cx="773252" cy="410606"/>
          </a:xfrm>
          <a:prstGeom prst="rect">
            <a:avLst/>
          </a:prstGeom>
          <a:noFill/>
          <a:ln>
            <a:noFill/>
          </a:ln>
        </p:spPr>
      </p:pic>
      <p:pic>
        <p:nvPicPr>
          <p:cNvPr id="3716" name="Google Shape;3716;p393"/>
          <p:cNvPicPr preferRelativeResize="0"/>
          <p:nvPr/>
        </p:nvPicPr>
        <p:blipFill rotWithShape="1">
          <a:blip r:embed="rId11">
            <a:alphaModFix/>
          </a:blip>
          <a:srcRect/>
          <a:stretch/>
        </p:blipFill>
        <p:spPr>
          <a:xfrm>
            <a:off x="8125310" y="2820058"/>
            <a:ext cx="919544" cy="428510"/>
          </a:xfrm>
          <a:prstGeom prst="rect">
            <a:avLst/>
          </a:prstGeom>
          <a:noFill/>
          <a:ln>
            <a:noFill/>
          </a:ln>
        </p:spPr>
      </p:pic>
      <p:sp>
        <p:nvSpPr>
          <p:cNvPr id="3717" name="Google Shape;3717;p393"/>
          <p:cNvSpPr txBox="1"/>
          <p:nvPr/>
        </p:nvSpPr>
        <p:spPr>
          <a:xfrm>
            <a:off x="8977881" y="2745005"/>
            <a:ext cx="919500" cy="569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700"/>
              <a:buFont typeface="Twentieth Century"/>
              <a:buNone/>
            </a:pPr>
            <a:r>
              <a:rPr lang="en-US" sz="700" b="1" i="0" u="none" strike="noStrike" cap="none">
                <a:solidFill>
                  <a:srgbClr val="FFFF66"/>
                </a:solidFill>
                <a:latin typeface="Twentieth Century"/>
                <a:ea typeface="Twentieth Century"/>
                <a:cs typeface="Twentieth Century"/>
                <a:sym typeface="Twentieth Century"/>
              </a:rPr>
              <a:t>HEMATOLOGIC </a:t>
            </a:r>
            <a:r>
              <a:rPr lang="en-US" sz="700" b="0" i="0" u="none" strike="noStrike" cap="none">
                <a:solidFill>
                  <a:srgbClr val="FFFFFF"/>
                </a:solidFill>
                <a:latin typeface="Twentieth Century"/>
                <a:ea typeface="Twentieth Century"/>
                <a:cs typeface="Twentieth Century"/>
                <a:sym typeface="Twentieth Century"/>
              </a:rPr>
              <a:t>– </a:t>
            </a:r>
            <a:r>
              <a:rPr lang="en-US" sz="600" b="0" i="0" u="none" strike="noStrike" cap="none">
                <a:solidFill>
                  <a:srgbClr val="FFFFFF"/>
                </a:solidFill>
                <a:latin typeface="Twentieth Century"/>
                <a:ea typeface="Twentieth Century"/>
                <a:cs typeface="Twentieth Century"/>
                <a:sym typeface="Twentieth Century"/>
              </a:rPr>
              <a:t>Coagulopathies (INR&gt; 1.5, APTT &gt;60 seconds,  or Platelets Count &lt; 100,000 per uL</a:t>
            </a:r>
            <a:endParaRPr sz="700" b="0" i="0" u="none" strike="noStrike" cap="none">
              <a:solidFill>
                <a:srgbClr val="FFFFFF"/>
              </a:solidFill>
              <a:latin typeface="Twentieth Century"/>
              <a:ea typeface="Twentieth Century"/>
              <a:cs typeface="Twentieth Century"/>
              <a:sym typeface="Twentieth Century"/>
            </a:endParaRPr>
          </a:p>
        </p:txBody>
      </p:sp>
      <p:sp>
        <p:nvSpPr>
          <p:cNvPr id="3718" name="Google Shape;3718;p393"/>
          <p:cNvSpPr txBox="1"/>
          <p:nvPr/>
        </p:nvSpPr>
        <p:spPr>
          <a:xfrm>
            <a:off x="8043528" y="3191234"/>
            <a:ext cx="11859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700"/>
              <a:buFont typeface="Twentieth Century"/>
              <a:buNone/>
            </a:pPr>
            <a:r>
              <a:rPr lang="en-US" sz="700" b="1" i="0" u="none" strike="noStrike" cap="none">
                <a:solidFill>
                  <a:srgbClr val="FFFF66"/>
                </a:solidFill>
                <a:latin typeface="Twentieth Century"/>
                <a:ea typeface="Twentieth Century"/>
                <a:cs typeface="Twentieth Century"/>
                <a:sym typeface="Twentieth Century"/>
              </a:rPr>
              <a:t>RENAL </a:t>
            </a:r>
            <a:r>
              <a:rPr lang="en-US" sz="700" b="0" i="0" u="none" strike="noStrike" cap="none">
                <a:solidFill>
                  <a:srgbClr val="FFFFFF"/>
                </a:solidFill>
                <a:latin typeface="Twentieth Century"/>
                <a:ea typeface="Twentieth Century"/>
                <a:cs typeface="Twentieth Century"/>
                <a:sym typeface="Twentieth Century"/>
              </a:rPr>
              <a:t>– ↓ urine output , </a:t>
            </a:r>
            <a:endParaRPr/>
          </a:p>
          <a:p>
            <a:pPr marL="0" marR="0" lvl="0" indent="0" algn="l" rtl="0">
              <a:lnSpc>
                <a:spcPct val="100000"/>
              </a:lnSpc>
              <a:spcBef>
                <a:spcPts val="0"/>
              </a:spcBef>
              <a:spcAft>
                <a:spcPts val="0"/>
              </a:spcAft>
              <a:buClr>
                <a:srgbClr val="FFFFFF"/>
              </a:buClr>
              <a:buSzPts val="700"/>
              <a:buFont typeface="Twentieth Century"/>
              <a:buNone/>
            </a:pPr>
            <a:r>
              <a:rPr lang="en-US" sz="700" b="0" i="0" u="none" strike="noStrike" cap="none">
                <a:solidFill>
                  <a:srgbClr val="FFFFFF"/>
                </a:solidFill>
                <a:latin typeface="Twentieth Century"/>
                <a:ea typeface="Twentieth Century"/>
                <a:cs typeface="Twentieth Century"/>
                <a:sym typeface="Twentieth Century"/>
              </a:rPr>
              <a:t>&lt; 0.5ml/Kg/Hr for &gt; than 2, oliguria,</a:t>
            </a:r>
            <a:r>
              <a:rPr lang="en-US" sz="700" b="1" i="0" u="none" strike="noStrike" cap="none">
                <a:solidFill>
                  <a:srgbClr val="FFFFFF"/>
                </a:solidFill>
                <a:latin typeface="Twentieth Century"/>
                <a:ea typeface="Twentieth Century"/>
                <a:cs typeface="Twentieth Century"/>
                <a:sym typeface="Twentieth Century"/>
              </a:rPr>
              <a:t> </a:t>
            </a:r>
            <a:r>
              <a:rPr lang="en-US" sz="700" b="0" i="0" u="none" strike="noStrike" cap="none">
                <a:solidFill>
                  <a:srgbClr val="FFFFFF"/>
                </a:solidFill>
                <a:latin typeface="Twentieth Century"/>
                <a:ea typeface="Twentieth Century"/>
                <a:cs typeface="Twentieth Century"/>
                <a:sym typeface="Twentieth Century"/>
              </a:rPr>
              <a:t>anuria,</a:t>
            </a:r>
            <a:r>
              <a:rPr lang="en-US" sz="700" b="1" i="0" u="none" strike="noStrike" cap="none">
                <a:solidFill>
                  <a:srgbClr val="FFFFFF"/>
                </a:solidFill>
                <a:latin typeface="Twentieth Century"/>
                <a:ea typeface="Twentieth Century"/>
                <a:cs typeface="Twentieth Century"/>
                <a:sym typeface="Twentieth Century"/>
              </a:rPr>
              <a:t> </a:t>
            </a:r>
            <a:r>
              <a:rPr lang="en-US" sz="700" b="0" i="0" u="none" strike="noStrike" cap="none">
                <a:solidFill>
                  <a:srgbClr val="FFFFFF"/>
                </a:solidFill>
                <a:latin typeface="Twentieth Century"/>
                <a:ea typeface="Twentieth Century"/>
                <a:cs typeface="Twentieth Century"/>
                <a:sym typeface="Twentieth Century"/>
              </a:rPr>
              <a:t>↑creat</a:t>
            </a:r>
            <a:endParaRPr sz="700" b="0" i="0" u="none" strike="noStrike" cap="none">
              <a:solidFill>
                <a:srgbClr val="FFFFFF"/>
              </a:solidFill>
              <a:latin typeface="Twentieth Century"/>
              <a:ea typeface="Twentieth Century"/>
              <a:cs typeface="Twentieth Century"/>
              <a:sym typeface="Twentieth Century"/>
            </a:endParaRPr>
          </a:p>
        </p:txBody>
      </p:sp>
      <p:pic>
        <p:nvPicPr>
          <p:cNvPr id="3719" name="Google Shape;3719;p393"/>
          <p:cNvPicPr preferRelativeResize="0"/>
          <p:nvPr/>
        </p:nvPicPr>
        <p:blipFill rotWithShape="1">
          <a:blip r:embed="rId12">
            <a:alphaModFix/>
          </a:blip>
          <a:srcRect l="9643" r="11249"/>
          <a:stretch/>
        </p:blipFill>
        <p:spPr>
          <a:xfrm>
            <a:off x="9127841" y="3255147"/>
            <a:ext cx="670534" cy="331288"/>
          </a:xfrm>
          <a:prstGeom prst="rect">
            <a:avLst/>
          </a:prstGeom>
          <a:noFill/>
          <a:ln>
            <a:noFill/>
          </a:ln>
        </p:spPr>
      </p:pic>
      <p:pic>
        <p:nvPicPr>
          <p:cNvPr id="3720" name="Google Shape;3720;p393"/>
          <p:cNvPicPr preferRelativeResize="0"/>
          <p:nvPr/>
        </p:nvPicPr>
        <p:blipFill rotWithShape="1">
          <a:blip r:embed="rId13">
            <a:alphaModFix/>
          </a:blip>
          <a:srcRect/>
          <a:stretch/>
        </p:blipFill>
        <p:spPr>
          <a:xfrm>
            <a:off x="8122213" y="3562590"/>
            <a:ext cx="880692" cy="264684"/>
          </a:xfrm>
          <a:prstGeom prst="rect">
            <a:avLst/>
          </a:prstGeom>
          <a:noFill/>
          <a:ln>
            <a:noFill/>
          </a:ln>
        </p:spPr>
      </p:pic>
      <p:pic>
        <p:nvPicPr>
          <p:cNvPr id="3721" name="Google Shape;3721;p393"/>
          <p:cNvPicPr preferRelativeResize="0"/>
          <p:nvPr/>
        </p:nvPicPr>
        <p:blipFill rotWithShape="1">
          <a:blip r:embed="rId14">
            <a:alphaModFix/>
          </a:blip>
          <a:srcRect/>
          <a:stretch/>
        </p:blipFill>
        <p:spPr>
          <a:xfrm>
            <a:off x="8996652" y="3789755"/>
            <a:ext cx="823560" cy="331288"/>
          </a:xfrm>
          <a:prstGeom prst="rect">
            <a:avLst/>
          </a:prstGeom>
          <a:noFill/>
          <a:ln>
            <a:noFill/>
          </a:ln>
        </p:spPr>
      </p:pic>
      <p:sp>
        <p:nvSpPr>
          <p:cNvPr id="3722" name="Google Shape;3722;p393"/>
          <p:cNvSpPr txBox="1"/>
          <p:nvPr/>
        </p:nvSpPr>
        <p:spPr>
          <a:xfrm>
            <a:off x="8055114" y="3784640"/>
            <a:ext cx="942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700"/>
              <a:buFont typeface="Twentieth Century"/>
              <a:buNone/>
            </a:pPr>
            <a:r>
              <a:rPr lang="en-US" sz="700" b="1" i="0" u="none" strike="noStrike" cap="none">
                <a:solidFill>
                  <a:srgbClr val="FFFF66"/>
                </a:solidFill>
                <a:latin typeface="Twentieth Century"/>
                <a:ea typeface="Twentieth Century"/>
                <a:cs typeface="Twentieth Century"/>
                <a:sym typeface="Twentieth Century"/>
              </a:rPr>
              <a:t>ENDOCRINE</a:t>
            </a:r>
            <a:r>
              <a:rPr lang="en-US" sz="600" b="0" i="0" u="none" strike="noStrike" cap="none">
                <a:solidFill>
                  <a:srgbClr val="FFFFFF"/>
                </a:solidFill>
                <a:latin typeface="Twentieth Century"/>
                <a:ea typeface="Twentieth Century"/>
                <a:cs typeface="Twentieth Century"/>
                <a:sym typeface="Twentieth Century"/>
              </a:rPr>
              <a:t>– Glucose &gt; 140mg/dl or without </a:t>
            </a:r>
            <a:endParaRPr/>
          </a:p>
          <a:p>
            <a:pPr marL="0" marR="0" lvl="0" indent="0" algn="l" rtl="0">
              <a:lnSpc>
                <a:spcPct val="100000"/>
              </a:lnSpc>
              <a:spcBef>
                <a:spcPts val="0"/>
              </a:spcBef>
              <a:spcAft>
                <a:spcPts val="0"/>
              </a:spcAft>
              <a:buClr>
                <a:srgbClr val="FFFFFF"/>
              </a:buClr>
              <a:buSzPts val="600"/>
              <a:buFont typeface="Twentieth Century"/>
              <a:buNone/>
            </a:pPr>
            <a:r>
              <a:rPr lang="en-US" sz="600" b="0" i="0" u="none" strike="noStrike" cap="none">
                <a:solidFill>
                  <a:srgbClr val="FFFFFF"/>
                </a:solidFill>
                <a:latin typeface="Twentieth Century"/>
                <a:ea typeface="Twentieth Century"/>
                <a:cs typeface="Twentieth Century"/>
                <a:sym typeface="Twentieth Century"/>
              </a:rPr>
              <a:t>Diabetes  or Steroids</a:t>
            </a:r>
            <a:endParaRPr sz="600" b="1" i="0" u="none" strike="noStrike" cap="none">
              <a:solidFill>
                <a:srgbClr val="FFFFFF"/>
              </a:solidFill>
              <a:latin typeface="Twentieth Century"/>
              <a:ea typeface="Twentieth Century"/>
              <a:cs typeface="Twentieth Century"/>
              <a:sym typeface="Twentieth Century"/>
            </a:endParaRPr>
          </a:p>
        </p:txBody>
      </p:sp>
      <p:sp>
        <p:nvSpPr>
          <p:cNvPr id="3723" name="Google Shape;3723;p393"/>
          <p:cNvSpPr txBox="1"/>
          <p:nvPr/>
        </p:nvSpPr>
        <p:spPr>
          <a:xfrm>
            <a:off x="8989556" y="3535772"/>
            <a:ext cx="919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66"/>
              </a:buClr>
              <a:buSzPts val="700"/>
              <a:buFont typeface="Twentieth Century"/>
              <a:buNone/>
            </a:pPr>
            <a:r>
              <a:rPr lang="en-US" sz="700" b="1" i="0" u="none" strike="noStrike" cap="none">
                <a:solidFill>
                  <a:srgbClr val="FFFF66"/>
                </a:solidFill>
                <a:latin typeface="Twentieth Century"/>
                <a:ea typeface="Twentieth Century"/>
                <a:cs typeface="Twentieth Century"/>
                <a:sym typeface="Twentieth Century"/>
              </a:rPr>
              <a:t>METABOLIC</a:t>
            </a:r>
            <a:r>
              <a:rPr lang="en-US" sz="700" b="1" i="0" u="none" strike="noStrike" cap="none">
                <a:solidFill>
                  <a:srgbClr val="FFE07D"/>
                </a:solidFill>
                <a:latin typeface="Twentieth Century"/>
                <a:ea typeface="Twentieth Century"/>
                <a:cs typeface="Twentieth Century"/>
                <a:sym typeface="Twentieth Century"/>
              </a:rPr>
              <a:t> </a:t>
            </a:r>
            <a:r>
              <a:rPr lang="en-US" sz="700" b="0" i="0" u="none" strike="noStrike" cap="none">
                <a:solidFill>
                  <a:srgbClr val="FFFFFF"/>
                </a:solidFill>
                <a:latin typeface="Twentieth Century"/>
                <a:ea typeface="Twentieth Century"/>
                <a:cs typeface="Twentieth Century"/>
                <a:sym typeface="Twentieth Century"/>
              </a:rPr>
              <a:t>– High Lactate &gt; 2mmol/L</a:t>
            </a:r>
            <a:endParaRPr sz="700" b="0" i="0" u="none" strike="noStrike" cap="none">
              <a:solidFill>
                <a:srgbClr val="FFFFFF"/>
              </a:solidFill>
              <a:latin typeface="Twentieth Century"/>
              <a:ea typeface="Twentieth Century"/>
              <a:cs typeface="Twentieth Century"/>
              <a:sym typeface="Twentieth Century"/>
            </a:endParaRPr>
          </a:p>
        </p:txBody>
      </p:sp>
      <p:sp>
        <p:nvSpPr>
          <p:cNvPr id="3724" name="Google Shape;3724;p393"/>
          <p:cNvSpPr/>
          <p:nvPr/>
        </p:nvSpPr>
        <p:spPr>
          <a:xfrm>
            <a:off x="7342978" y="4196013"/>
            <a:ext cx="2505900" cy="2602500"/>
          </a:xfrm>
          <a:prstGeom prst="rect">
            <a:avLst/>
          </a:prstGeom>
          <a:solidFill>
            <a:srgbClr val="00206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1100"/>
              <a:buFont typeface="Gill Sans"/>
              <a:buNone/>
            </a:pPr>
            <a:r>
              <a:rPr lang="en-US" sz="1100" b="1" i="0" u="none" strike="noStrike" cap="none">
                <a:solidFill>
                  <a:srgbClr val="FFFF00"/>
                </a:solidFill>
                <a:latin typeface="Gill Sans"/>
                <a:ea typeface="Gill Sans"/>
                <a:cs typeface="Gill Sans"/>
                <a:sym typeface="Gill Sans"/>
              </a:rPr>
              <a:t>Updated in June 2018</a:t>
            </a:r>
            <a:endParaRPr/>
          </a:p>
        </p:txBody>
      </p:sp>
      <p:sp>
        <p:nvSpPr>
          <p:cNvPr id="3725" name="Google Shape;3725;p393"/>
          <p:cNvSpPr/>
          <p:nvPr/>
        </p:nvSpPr>
        <p:spPr>
          <a:xfrm rot="-5400000">
            <a:off x="6370682" y="4362105"/>
            <a:ext cx="570300" cy="734400"/>
          </a:xfrm>
          <a:prstGeom prst="bentUpArrow">
            <a:avLst>
              <a:gd name="adj1" fmla="val 25000"/>
              <a:gd name="adj2" fmla="val 25000"/>
              <a:gd name="adj3" fmla="val 25000"/>
            </a:avLst>
          </a:prstGeom>
          <a:solidFill>
            <a:srgbClr val="D67F00"/>
          </a:solidFill>
          <a:ln w="12700" cap="flat" cmpd="sng">
            <a:solidFill>
              <a:srgbClr val="FFFF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726" name="Google Shape;3726;p393"/>
          <p:cNvSpPr txBox="1"/>
          <p:nvPr/>
        </p:nvSpPr>
        <p:spPr>
          <a:xfrm>
            <a:off x="7411631" y="4444211"/>
            <a:ext cx="1015500" cy="369300"/>
          </a:xfrm>
          <a:prstGeom prst="rect">
            <a:avLst/>
          </a:prstGeom>
          <a:solidFill>
            <a:srgbClr val="6699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7D"/>
              </a:buClr>
              <a:buSzPts val="900"/>
              <a:buFont typeface="Twentieth Century"/>
              <a:buNone/>
            </a:pPr>
            <a:r>
              <a:rPr lang="en-US" sz="900" b="1" i="0" u="none" strike="noStrike" cap="none">
                <a:solidFill>
                  <a:srgbClr val="FFFF7D"/>
                </a:solidFill>
                <a:latin typeface="Twentieth Century"/>
                <a:ea typeface="Twentieth Century"/>
                <a:cs typeface="Twentieth Century"/>
                <a:sym typeface="Twentieth Century"/>
              </a:rPr>
              <a:t>3 hours bundle &amp; </a:t>
            </a:r>
            <a:endParaRPr/>
          </a:p>
          <a:p>
            <a:pPr marL="0" marR="0" lvl="0" indent="0" algn="l" rtl="0">
              <a:lnSpc>
                <a:spcPct val="100000"/>
              </a:lnSpc>
              <a:spcBef>
                <a:spcPts val="0"/>
              </a:spcBef>
              <a:spcAft>
                <a:spcPts val="0"/>
              </a:spcAft>
              <a:buClr>
                <a:srgbClr val="FFFF7D"/>
              </a:buClr>
              <a:buSzPts val="900"/>
              <a:buFont typeface="Twentieth Century"/>
              <a:buNone/>
            </a:pPr>
            <a:r>
              <a:rPr lang="en-US" sz="900" b="1" i="0" u="none" strike="noStrike" cap="none">
                <a:solidFill>
                  <a:srgbClr val="FFFF7D"/>
                </a:solidFill>
                <a:latin typeface="Twentieth Century"/>
                <a:ea typeface="Twentieth Century"/>
                <a:cs typeface="Twentieth Century"/>
                <a:sym typeface="Twentieth Century"/>
              </a:rPr>
              <a:t>6 hours bundle </a:t>
            </a:r>
            <a:endParaRPr/>
          </a:p>
        </p:txBody>
      </p:sp>
      <p:pic>
        <p:nvPicPr>
          <p:cNvPr id="3727" name="Google Shape;3727;p393"/>
          <p:cNvPicPr preferRelativeResize="0"/>
          <p:nvPr/>
        </p:nvPicPr>
        <p:blipFill rotWithShape="1">
          <a:blip r:embed="rId15">
            <a:alphaModFix/>
          </a:blip>
          <a:srcRect/>
          <a:stretch/>
        </p:blipFill>
        <p:spPr>
          <a:xfrm>
            <a:off x="8974813" y="4436597"/>
            <a:ext cx="286556" cy="431190"/>
          </a:xfrm>
          <a:prstGeom prst="rect">
            <a:avLst/>
          </a:prstGeom>
          <a:noFill/>
          <a:ln>
            <a:noFill/>
          </a:ln>
        </p:spPr>
      </p:pic>
      <p:pic>
        <p:nvPicPr>
          <p:cNvPr id="3728" name="Google Shape;3728;p393"/>
          <p:cNvPicPr preferRelativeResize="0"/>
          <p:nvPr/>
        </p:nvPicPr>
        <p:blipFill rotWithShape="1">
          <a:blip r:embed="rId15">
            <a:alphaModFix/>
          </a:blip>
          <a:srcRect/>
          <a:stretch/>
        </p:blipFill>
        <p:spPr>
          <a:xfrm>
            <a:off x="8710452" y="4436597"/>
            <a:ext cx="327161" cy="431190"/>
          </a:xfrm>
          <a:prstGeom prst="rect">
            <a:avLst/>
          </a:prstGeom>
          <a:noFill/>
          <a:ln>
            <a:noFill/>
          </a:ln>
        </p:spPr>
      </p:pic>
      <p:pic>
        <p:nvPicPr>
          <p:cNvPr id="3729" name="Google Shape;3729;p393"/>
          <p:cNvPicPr preferRelativeResize="0"/>
          <p:nvPr/>
        </p:nvPicPr>
        <p:blipFill rotWithShape="1">
          <a:blip r:embed="rId15">
            <a:alphaModFix/>
          </a:blip>
          <a:srcRect/>
          <a:stretch/>
        </p:blipFill>
        <p:spPr>
          <a:xfrm>
            <a:off x="8452564" y="4429588"/>
            <a:ext cx="329462" cy="431190"/>
          </a:xfrm>
          <a:prstGeom prst="rect">
            <a:avLst/>
          </a:prstGeom>
          <a:noFill/>
          <a:ln>
            <a:noFill/>
          </a:ln>
        </p:spPr>
      </p:pic>
      <p:sp>
        <p:nvSpPr>
          <p:cNvPr id="3730" name="Google Shape;3730;p393"/>
          <p:cNvSpPr txBox="1"/>
          <p:nvPr/>
        </p:nvSpPr>
        <p:spPr>
          <a:xfrm>
            <a:off x="9283710" y="4432481"/>
            <a:ext cx="527700" cy="369300"/>
          </a:xfrm>
          <a:prstGeom prst="rect">
            <a:avLst/>
          </a:prstGeom>
          <a:solidFill>
            <a:srgbClr val="669900"/>
          </a:solidFill>
          <a:ln>
            <a:noFill/>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7D"/>
              </a:buClr>
              <a:buSzPts val="900"/>
              <a:buFont typeface="Twentieth Century"/>
              <a:buNone/>
            </a:pPr>
            <a:r>
              <a:rPr lang="en-US" sz="900" b="1" i="0" u="none" strike="noStrike" cap="none">
                <a:solidFill>
                  <a:srgbClr val="FFFF7D"/>
                </a:solidFill>
                <a:latin typeface="Twentieth Century"/>
                <a:ea typeface="Twentieth Century"/>
                <a:cs typeface="Twentieth Century"/>
                <a:sym typeface="Twentieth Century"/>
              </a:rPr>
              <a:t>1-hour </a:t>
            </a:r>
            <a:endParaRPr/>
          </a:p>
          <a:p>
            <a:pPr marL="0" marR="0" lvl="0" indent="0" algn="l" rtl="0">
              <a:lnSpc>
                <a:spcPct val="100000"/>
              </a:lnSpc>
              <a:spcBef>
                <a:spcPts val="0"/>
              </a:spcBef>
              <a:spcAft>
                <a:spcPts val="0"/>
              </a:spcAft>
              <a:buClr>
                <a:srgbClr val="FFFF7D"/>
              </a:buClr>
              <a:buSzPts val="900"/>
              <a:buFont typeface="Twentieth Century"/>
              <a:buNone/>
            </a:pPr>
            <a:r>
              <a:rPr lang="en-US" sz="900" b="1" i="0" u="none" strike="noStrike" cap="none">
                <a:solidFill>
                  <a:srgbClr val="FFFF7D"/>
                </a:solidFill>
                <a:latin typeface="Twentieth Century"/>
                <a:ea typeface="Twentieth Century"/>
                <a:cs typeface="Twentieth Century"/>
                <a:sym typeface="Twentieth Century"/>
              </a:rPr>
              <a:t>bundle</a:t>
            </a:r>
            <a:endParaRPr/>
          </a:p>
        </p:txBody>
      </p:sp>
      <p:sp>
        <p:nvSpPr>
          <p:cNvPr id="3731" name="Google Shape;3731;p393"/>
          <p:cNvSpPr txBox="1"/>
          <p:nvPr/>
        </p:nvSpPr>
        <p:spPr>
          <a:xfrm>
            <a:off x="7411631" y="4864302"/>
            <a:ext cx="17880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6600"/>
              </a:buClr>
              <a:buSzPts val="2000"/>
              <a:buFont typeface="Teko"/>
              <a:buNone/>
            </a:pPr>
            <a:r>
              <a:rPr lang="en-US" sz="2000" b="1" i="0" u="none" strike="noStrike" cap="none">
                <a:solidFill>
                  <a:srgbClr val="FF6600"/>
                </a:solidFill>
                <a:latin typeface="Teko"/>
                <a:ea typeface="Teko"/>
                <a:cs typeface="Teko"/>
                <a:sym typeface="Teko"/>
              </a:rPr>
              <a:t>HOUR – 1   BUNDLE</a:t>
            </a:r>
            <a:endParaRPr/>
          </a:p>
        </p:txBody>
      </p:sp>
      <p:pic>
        <p:nvPicPr>
          <p:cNvPr id="3732" name="Google Shape;3732;p393"/>
          <p:cNvPicPr preferRelativeResize="0"/>
          <p:nvPr/>
        </p:nvPicPr>
        <p:blipFill rotWithShape="1">
          <a:blip r:embed="rId16">
            <a:alphaModFix/>
          </a:blip>
          <a:srcRect/>
          <a:stretch/>
        </p:blipFill>
        <p:spPr>
          <a:xfrm>
            <a:off x="9172290" y="4827176"/>
            <a:ext cx="558612" cy="487850"/>
          </a:xfrm>
          <a:prstGeom prst="rect">
            <a:avLst/>
          </a:prstGeom>
          <a:noFill/>
          <a:ln>
            <a:noFill/>
          </a:ln>
        </p:spPr>
      </p:pic>
      <p:sp>
        <p:nvSpPr>
          <p:cNvPr id="3733" name="Google Shape;3733;p393"/>
          <p:cNvSpPr txBox="1"/>
          <p:nvPr/>
        </p:nvSpPr>
        <p:spPr>
          <a:xfrm>
            <a:off x="7317593" y="5245012"/>
            <a:ext cx="25914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000"/>
              <a:buFont typeface="Teko"/>
              <a:buNone/>
            </a:pPr>
            <a:r>
              <a:rPr lang="en-US" sz="1000" b="1" i="0" u="none" strike="noStrike" cap="none">
                <a:solidFill>
                  <a:srgbClr val="FFFF00"/>
                </a:solidFill>
                <a:latin typeface="Teko"/>
                <a:ea typeface="Teko"/>
                <a:cs typeface="Teko"/>
                <a:sym typeface="Teko"/>
              </a:rPr>
              <a:t>INITIAL RESUSCITATION FOR SEPSIS </a:t>
            </a:r>
            <a:r>
              <a:rPr lang="en-US" sz="800" b="1" i="0" u="none" strike="noStrike" cap="none">
                <a:solidFill>
                  <a:srgbClr val="FFFF00"/>
                </a:solidFill>
                <a:latin typeface="Teko"/>
                <a:ea typeface="Teko"/>
                <a:cs typeface="Teko"/>
                <a:sym typeface="Teko"/>
              </a:rPr>
              <a:t>AND</a:t>
            </a:r>
            <a:r>
              <a:rPr lang="en-US" sz="1000" b="1" i="0" u="none" strike="noStrike" cap="none">
                <a:solidFill>
                  <a:srgbClr val="FFFF00"/>
                </a:solidFill>
                <a:latin typeface="Teko"/>
                <a:ea typeface="Teko"/>
                <a:cs typeface="Teko"/>
                <a:sym typeface="Teko"/>
              </a:rPr>
              <a:t> SEPTIC SHOCK</a:t>
            </a:r>
            <a:r>
              <a:rPr lang="en-US" sz="1100" b="1" i="0" u="none" strike="noStrike" cap="none">
                <a:solidFill>
                  <a:srgbClr val="FFFF00"/>
                </a:solidFill>
                <a:latin typeface="Teko"/>
                <a:ea typeface="Teko"/>
                <a:cs typeface="Teko"/>
                <a:sym typeface="Teko"/>
              </a:rPr>
              <a:t>:</a:t>
            </a:r>
            <a:endParaRPr sz="1800" b="1" i="0" u="none" strike="noStrike" cap="none">
              <a:solidFill>
                <a:srgbClr val="FFFF00"/>
              </a:solidFill>
              <a:latin typeface="Teko"/>
              <a:ea typeface="Teko"/>
              <a:cs typeface="Teko"/>
              <a:sym typeface="Teko"/>
            </a:endParaRPr>
          </a:p>
        </p:txBody>
      </p:sp>
      <p:sp>
        <p:nvSpPr>
          <p:cNvPr id="3734" name="Google Shape;3734;p393"/>
          <p:cNvSpPr txBox="1"/>
          <p:nvPr/>
        </p:nvSpPr>
        <p:spPr>
          <a:xfrm>
            <a:off x="7296837" y="5425847"/>
            <a:ext cx="2703000" cy="19470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00000"/>
              </a:lnSpc>
              <a:spcBef>
                <a:spcPts val="0"/>
              </a:spcBef>
              <a:spcAft>
                <a:spcPts val="0"/>
              </a:spcAft>
              <a:buClr>
                <a:srgbClr val="FFFFFF"/>
              </a:buClr>
              <a:buSzPts val="1000"/>
              <a:buFont typeface="Sorts Mill Goudy"/>
              <a:buAutoNum type="arabicPeriod"/>
            </a:pPr>
            <a:r>
              <a:rPr lang="en-US" sz="1000" b="0" i="0" u="none" strike="noStrike" cap="none">
                <a:solidFill>
                  <a:srgbClr val="FFFFFF"/>
                </a:solidFill>
                <a:latin typeface="Teko"/>
                <a:ea typeface="Teko"/>
                <a:cs typeface="Teko"/>
                <a:sym typeface="Teko"/>
              </a:rPr>
              <a:t>Measure lactate level. *</a:t>
            </a:r>
            <a:endParaRPr/>
          </a:p>
          <a:p>
            <a:pPr marL="228600" marR="0" lvl="0" indent="-228600" algn="l" rtl="0">
              <a:lnSpc>
                <a:spcPct val="100000"/>
              </a:lnSpc>
              <a:spcBef>
                <a:spcPts val="0"/>
              </a:spcBef>
              <a:spcAft>
                <a:spcPts val="0"/>
              </a:spcAft>
              <a:buClr>
                <a:srgbClr val="FFFFFF"/>
              </a:buClr>
              <a:buSzPts val="1000"/>
              <a:buFont typeface="Sorts Mill Goudy"/>
              <a:buAutoNum type="arabicPeriod"/>
            </a:pPr>
            <a:r>
              <a:rPr lang="en-US" sz="1000" b="0" i="0" u="none" strike="noStrike" cap="none">
                <a:solidFill>
                  <a:srgbClr val="FFFFFF"/>
                </a:solidFill>
                <a:latin typeface="Teko"/>
                <a:ea typeface="Teko"/>
                <a:cs typeface="Teko"/>
                <a:sym typeface="Teko"/>
              </a:rPr>
              <a:t>Obtain blood cultures before administering antibiotics.</a:t>
            </a:r>
            <a:endParaRPr/>
          </a:p>
          <a:p>
            <a:pPr marL="228600" marR="0" lvl="0" indent="-228600" algn="l" rtl="0">
              <a:lnSpc>
                <a:spcPct val="100000"/>
              </a:lnSpc>
              <a:spcBef>
                <a:spcPts val="0"/>
              </a:spcBef>
              <a:spcAft>
                <a:spcPts val="0"/>
              </a:spcAft>
              <a:buClr>
                <a:srgbClr val="FFFFFF"/>
              </a:buClr>
              <a:buSzPts val="1000"/>
              <a:buFont typeface="Sorts Mill Goudy"/>
              <a:buAutoNum type="arabicPeriod"/>
            </a:pPr>
            <a:r>
              <a:rPr lang="en-US" sz="1000" b="0" i="0" u="none" strike="noStrike" cap="none">
                <a:solidFill>
                  <a:srgbClr val="FFFFFF"/>
                </a:solidFill>
                <a:latin typeface="Teko"/>
                <a:ea typeface="Teko"/>
                <a:cs typeface="Teko"/>
                <a:sym typeface="Teko"/>
              </a:rPr>
              <a:t>Administer broad-spectrum antibiotics.</a:t>
            </a:r>
            <a:endParaRPr/>
          </a:p>
          <a:p>
            <a:pPr marL="228600" marR="0" lvl="0" indent="-228600" algn="l" rtl="0">
              <a:lnSpc>
                <a:spcPct val="100000"/>
              </a:lnSpc>
              <a:spcBef>
                <a:spcPts val="0"/>
              </a:spcBef>
              <a:spcAft>
                <a:spcPts val="0"/>
              </a:spcAft>
              <a:buClr>
                <a:srgbClr val="FFFFFF"/>
              </a:buClr>
              <a:buSzPts val="1000"/>
              <a:buFont typeface="Sorts Mill Goudy"/>
              <a:buAutoNum type="arabicPeriod"/>
            </a:pPr>
            <a:r>
              <a:rPr lang="en-US" sz="1000" b="0" i="0" u="none" strike="noStrike" cap="none">
                <a:solidFill>
                  <a:srgbClr val="FFFFFF"/>
                </a:solidFill>
                <a:latin typeface="Teko"/>
                <a:ea typeface="Teko"/>
                <a:cs typeface="Teko"/>
                <a:sym typeface="Teko"/>
              </a:rPr>
              <a:t>Begin rapid administration of 30mL/Kg crystalloid for hypotension or lactate </a:t>
            </a:r>
            <a:r>
              <a:rPr lang="en-US" sz="1000" b="0" i="0" u="sng" strike="noStrike" cap="none">
                <a:solidFill>
                  <a:srgbClr val="FFFFFF"/>
                </a:solidFill>
                <a:latin typeface="Teko"/>
                <a:ea typeface="Teko"/>
                <a:cs typeface="Teko"/>
                <a:sym typeface="Teko"/>
              </a:rPr>
              <a:t>&gt;</a:t>
            </a:r>
            <a:r>
              <a:rPr lang="en-US" sz="1000" b="0" i="0" u="none" strike="noStrike" cap="none">
                <a:solidFill>
                  <a:srgbClr val="FFFFFF"/>
                </a:solidFill>
                <a:latin typeface="Teko"/>
                <a:ea typeface="Teko"/>
                <a:cs typeface="Teko"/>
                <a:sym typeface="Teko"/>
              </a:rPr>
              <a:t>4 mmol/L.</a:t>
            </a:r>
            <a:endParaRPr/>
          </a:p>
          <a:p>
            <a:pPr marL="228600" marR="0" lvl="0" indent="-228600" algn="l" rtl="0">
              <a:lnSpc>
                <a:spcPct val="100000"/>
              </a:lnSpc>
              <a:spcBef>
                <a:spcPts val="0"/>
              </a:spcBef>
              <a:spcAft>
                <a:spcPts val="0"/>
              </a:spcAft>
              <a:buClr>
                <a:srgbClr val="FFFFFF"/>
              </a:buClr>
              <a:buSzPts val="1000"/>
              <a:buFont typeface="Sorts Mill Goudy"/>
              <a:buAutoNum type="arabicPeriod"/>
            </a:pPr>
            <a:r>
              <a:rPr lang="en-US" sz="1000" b="0" i="0" u="none" strike="noStrike" cap="none">
                <a:solidFill>
                  <a:srgbClr val="FFFFFF"/>
                </a:solidFill>
                <a:latin typeface="Teko"/>
                <a:ea typeface="Teko"/>
                <a:cs typeface="Teko"/>
                <a:sym typeface="Teko"/>
              </a:rPr>
              <a:t>Apply vasopressors if hypotensive during or after fluid resuscitation to maintain a MAP </a:t>
            </a:r>
            <a:r>
              <a:rPr lang="en-US" sz="1000" b="0" i="0" u="sng" strike="noStrike" cap="none">
                <a:solidFill>
                  <a:srgbClr val="FFFFFF"/>
                </a:solidFill>
                <a:latin typeface="Teko"/>
                <a:ea typeface="Teko"/>
                <a:cs typeface="Teko"/>
                <a:sym typeface="Teko"/>
              </a:rPr>
              <a:t>&gt;</a:t>
            </a:r>
            <a:r>
              <a:rPr lang="en-US" sz="1000" b="0" i="0" u="none" strike="noStrike" cap="none">
                <a:solidFill>
                  <a:srgbClr val="FFFFFF"/>
                </a:solidFill>
                <a:latin typeface="Teko"/>
                <a:ea typeface="Teko"/>
                <a:cs typeface="Teko"/>
                <a:sym typeface="Teko"/>
              </a:rPr>
              <a:t> 65mm Hg.</a:t>
            </a:r>
            <a:endParaRPr sz="1000" b="0" i="0" u="none" strike="noStrike" cap="none">
              <a:solidFill>
                <a:srgbClr val="FFFFFF"/>
              </a:solidFill>
              <a:latin typeface="Teko"/>
              <a:ea typeface="Teko"/>
              <a:cs typeface="Teko"/>
              <a:sym typeface="Teko"/>
            </a:endParaRPr>
          </a:p>
          <a:p>
            <a:pPr marL="0" marR="0" lvl="0" indent="0" algn="l" rtl="0">
              <a:lnSpc>
                <a:spcPct val="100000"/>
              </a:lnSpc>
              <a:spcBef>
                <a:spcPts val="0"/>
              </a:spcBef>
              <a:spcAft>
                <a:spcPts val="0"/>
              </a:spcAft>
              <a:buClr>
                <a:srgbClr val="FFFFFF"/>
              </a:buClr>
              <a:buSzPts val="1050"/>
              <a:buFont typeface="Teko"/>
              <a:buNone/>
            </a:pPr>
            <a:r>
              <a:rPr lang="en-US" sz="1050" b="0" i="0" u="none" strike="noStrike" cap="none">
                <a:solidFill>
                  <a:srgbClr val="FFFFFF"/>
                </a:solidFill>
                <a:latin typeface="Teko"/>
                <a:ea typeface="Teko"/>
                <a:cs typeface="Teko"/>
                <a:sym typeface="Teko"/>
              </a:rPr>
              <a:t>  *</a:t>
            </a:r>
            <a:r>
              <a:rPr lang="en-US" sz="1000" b="0" i="0" u="none" strike="noStrike" cap="none">
                <a:solidFill>
                  <a:srgbClr val="FFFFFF"/>
                </a:solidFill>
                <a:latin typeface="Teko"/>
                <a:ea typeface="Teko"/>
                <a:cs typeface="Teko"/>
                <a:sym typeface="Teko"/>
              </a:rPr>
              <a:t>Remeasure lactate if initial lactate elevated (&gt; 2 mmol/L).</a:t>
            </a:r>
            <a:endParaRPr sz="1050" b="0" i="0" u="none" strike="noStrike" cap="none">
              <a:solidFill>
                <a:srgbClr val="FFFFFF"/>
              </a:solidFill>
              <a:latin typeface="Teko"/>
              <a:ea typeface="Teko"/>
              <a:cs typeface="Teko"/>
              <a:sym typeface="Teko"/>
            </a:endParaRPr>
          </a:p>
        </p:txBody>
      </p:sp>
      <p:sp>
        <p:nvSpPr>
          <p:cNvPr id="3735" name="Google Shape;3735;p393"/>
          <p:cNvSpPr txBox="1"/>
          <p:nvPr/>
        </p:nvSpPr>
        <p:spPr>
          <a:xfrm>
            <a:off x="9921649" y="5088491"/>
            <a:ext cx="2170500" cy="16008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200"/>
              <a:buFont typeface="Gill Sans"/>
              <a:buNone/>
            </a:pPr>
            <a:r>
              <a:rPr lang="en-US" sz="1200" b="0" i="0" u="sng" strike="noStrike" cap="none">
                <a:solidFill>
                  <a:srgbClr val="FF0000"/>
                </a:solidFill>
                <a:latin typeface="Gill Sans"/>
                <a:ea typeface="Gill Sans"/>
                <a:cs typeface="Gill Sans"/>
                <a:sym typeface="Gill Sans"/>
              </a:rPr>
              <a:t>REFERENCES:</a:t>
            </a:r>
            <a:endParaRPr/>
          </a:p>
          <a:p>
            <a:pPr marL="0" marR="0" lvl="0" indent="-38100" algn="l" rtl="0">
              <a:lnSpc>
                <a:spcPct val="100000"/>
              </a:lnSpc>
              <a:spcBef>
                <a:spcPts val="0"/>
              </a:spcBef>
              <a:spcAft>
                <a:spcPts val="0"/>
              </a:spcAft>
              <a:buClr>
                <a:srgbClr val="0000C8"/>
              </a:buClr>
              <a:buSzPts val="600"/>
              <a:buFont typeface="Noto Sans Symbols"/>
              <a:buChar char="▪"/>
            </a:pPr>
            <a:r>
              <a:rPr lang="en-US" sz="600" b="0" i="0" u="none" strike="noStrike" cap="none">
                <a:solidFill>
                  <a:srgbClr val="0000C8"/>
                </a:solidFill>
                <a:latin typeface="Twentieth Century"/>
                <a:ea typeface="Twentieth Century"/>
                <a:cs typeface="Twentieth Century"/>
                <a:sym typeface="Twentieth Century"/>
              </a:rPr>
              <a:t>Gatewood MO, et al. BMJ Qual Saf 2015;24:787–795. doi:10.1136/bmjqs-2014-003552   2</a:t>
            </a:r>
            <a:endParaRPr/>
          </a:p>
          <a:p>
            <a:pPr marL="0" marR="0" lvl="0" indent="-38100" algn="l" rtl="0">
              <a:lnSpc>
                <a:spcPct val="100000"/>
              </a:lnSpc>
              <a:spcBef>
                <a:spcPts val="0"/>
              </a:spcBef>
              <a:spcAft>
                <a:spcPts val="0"/>
              </a:spcAft>
              <a:buClr>
                <a:srgbClr val="0000C8"/>
              </a:buClr>
              <a:buSzPts val="600"/>
              <a:buFont typeface="Noto Sans Symbols"/>
              <a:buChar char="▪"/>
            </a:pP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prognostic</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t>
            </a: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accuracy</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t>
            </a: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quick</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-sequential... </a:t>
            </a:r>
            <a:r>
              <a:rPr lang="en-US" sz="600" b="0" i="1" u="none" strike="noStrike" cap="none">
                <a:solidFill>
                  <a:srgbClr val="0000C8"/>
                </a:solidFill>
                <a:latin typeface="Gill Sans"/>
                <a:ea typeface="Gill Sans"/>
                <a:cs typeface="Gill Sans"/>
                <a:sym typeface="Gill Sans"/>
              </a:rPr>
              <a:t> </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https://</a:t>
            </a: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annals.org</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/aim/article-abstract/2671919/</a:t>
            </a: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prognostic</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t>
            </a: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accuracy</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a:t>
            </a:r>
            <a:r>
              <a:rPr lang="en-US" sz="600" b="1"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quick</a:t>
            </a:r>
            <a:r>
              <a:rPr lang="en-US" sz="600" b="0" i="1" u="sng" strike="noStrike" cap="none">
                <a:solidFill>
                  <a:srgbClr val="0000C8"/>
                </a:solidFill>
                <a:latin typeface="Gill Sans"/>
                <a:ea typeface="Gill Sans"/>
                <a:cs typeface="Gill Sans"/>
                <a:sym typeface="Gill Sans"/>
                <a:hlinkClick r:id="rId17">
                  <a:extLst>
                    <a:ext uri="{A12FA001-AC4F-418D-AE19-62706E023703}">
                      <ahyp:hlinkClr xmlns:ahyp="http://schemas.microsoft.com/office/drawing/2018/hyperlinkcolor" val="tx"/>
                    </a:ext>
                  </a:extLst>
                </a:hlinkClick>
              </a:rPr>
              <a:t>-sequential...</a:t>
            </a:r>
            <a:endParaRPr sz="600" b="0" i="0" u="none" strike="noStrike" cap="none">
              <a:solidFill>
                <a:srgbClr val="0000C8"/>
              </a:solidFill>
              <a:latin typeface="Twentieth Century"/>
              <a:ea typeface="Twentieth Century"/>
              <a:cs typeface="Twentieth Century"/>
              <a:sym typeface="Twentieth Century"/>
            </a:endParaRPr>
          </a:p>
          <a:p>
            <a:pPr marL="0" marR="0" lvl="0" indent="-38100" algn="l" rtl="0">
              <a:lnSpc>
                <a:spcPct val="100000"/>
              </a:lnSpc>
              <a:spcBef>
                <a:spcPts val="0"/>
              </a:spcBef>
              <a:spcAft>
                <a:spcPts val="0"/>
              </a:spcAft>
              <a:buClr>
                <a:srgbClr val="0000C8"/>
              </a:buClr>
              <a:buSzPts val="600"/>
              <a:buFont typeface="Noto Sans Symbols"/>
              <a:buChar char="▪"/>
            </a:pPr>
            <a:r>
              <a:rPr lang="en-US" sz="600" b="0" i="0" u="none" strike="noStrike" cap="none">
                <a:solidFill>
                  <a:srgbClr val="0000C8"/>
                </a:solidFill>
                <a:latin typeface="Gill Sans"/>
                <a:ea typeface="Gill Sans"/>
                <a:cs typeface="Gill Sans"/>
                <a:sym typeface="Gill Sans"/>
              </a:rPr>
              <a:t>Surviving Sepsis Campaign Guidelines on the Management of Adults With Coronavirus Disease 2019 (COVID-19) in the ICU </a:t>
            </a:r>
            <a:r>
              <a:rPr lang="en-US" sz="600" b="1" i="0" u="none" strike="noStrike" cap="none">
                <a:solidFill>
                  <a:srgbClr val="0000C8"/>
                </a:solidFill>
                <a:latin typeface="Gill Sans"/>
                <a:ea typeface="Gill Sans"/>
                <a:cs typeface="Gill Sans"/>
                <a:sym typeface="Gill Sans"/>
              </a:rPr>
              <a:t> </a:t>
            </a:r>
            <a:r>
              <a:rPr lang="en-US" sz="600" b="0" i="0" u="sng" strike="noStrike" cap="none">
                <a:solidFill>
                  <a:srgbClr val="0000C8"/>
                </a:solidFill>
                <a:latin typeface="Gill Sans"/>
                <a:ea typeface="Gill Sans"/>
                <a:cs typeface="Gill Sans"/>
                <a:sym typeface="Gill Sans"/>
                <a:hlinkClick r:id="rId18">
                  <a:extLst>
                    <a:ext uri="{A12FA001-AC4F-418D-AE19-62706E023703}">
                      <ahyp:hlinkClr xmlns:ahyp="http://schemas.microsoft.com/office/drawing/2018/hyperlinkcolor" val="tx"/>
                    </a:ext>
                  </a:extLst>
                </a:hlinkClick>
              </a:rPr>
              <a:t>https://journals.lww.com/ccmjournal/Fulltext/2021/03000/Surviving_Sepsis_Campaign_Guidelines_on_the.21.aspx</a:t>
            </a:r>
            <a:endParaRPr sz="600" b="0" i="0" u="sng" strike="noStrike" cap="none">
              <a:solidFill>
                <a:srgbClr val="0000C8"/>
              </a:solidFill>
              <a:latin typeface="Gill Sans"/>
              <a:ea typeface="Gill Sans"/>
              <a:cs typeface="Gill Sans"/>
              <a:sym typeface="Gill Sans"/>
            </a:endParaRPr>
          </a:p>
          <a:p>
            <a:pPr marL="0" marR="0" lvl="0" indent="-38100" algn="l" rtl="0">
              <a:lnSpc>
                <a:spcPct val="100000"/>
              </a:lnSpc>
              <a:spcBef>
                <a:spcPts val="0"/>
              </a:spcBef>
              <a:spcAft>
                <a:spcPts val="0"/>
              </a:spcAft>
              <a:buClr>
                <a:srgbClr val="0000C8"/>
              </a:buClr>
              <a:buSzPts val="600"/>
              <a:buFont typeface="Noto Sans Symbols"/>
              <a:buChar char="▪"/>
            </a:pPr>
            <a:r>
              <a:rPr lang="en-US" sz="600" b="0" i="0" u="sng" strike="noStrike" cap="none">
                <a:solidFill>
                  <a:srgbClr val="0000C8"/>
                </a:solidFill>
                <a:latin typeface="Gill Sans"/>
                <a:ea typeface="Gill Sans"/>
                <a:cs typeface="Gill Sans"/>
                <a:sym typeface="Gill Sans"/>
                <a:hlinkClick r:id="rId19">
                  <a:extLst>
                    <a:ext uri="{A12FA001-AC4F-418D-AE19-62706E023703}">
                      <ahyp:hlinkClr xmlns:ahyp="http://schemas.microsoft.com/office/drawing/2018/hyperlinkcolor" val="tx"/>
                    </a:ext>
                  </a:extLst>
                </a:hlinkClick>
              </a:rPr>
              <a:t>The Third International Consensus Definitions for Sepsis and Septic Shock (Sepsis-3). JAMA.</a:t>
            </a:r>
            <a:r>
              <a:rPr lang="en-US" sz="600" b="0" i="0" u="none" strike="noStrike" cap="none">
                <a:solidFill>
                  <a:srgbClr val="0000C8"/>
                </a:solidFill>
                <a:latin typeface="Gill Sans"/>
                <a:ea typeface="Gill Sans"/>
                <a:cs typeface="Gill Sans"/>
                <a:sym typeface="Gill Sans"/>
              </a:rPr>
              <a:t> 2016 Feb 23;315(8):801-10. </a:t>
            </a:r>
            <a:r>
              <a:rPr lang="en-US" sz="600" b="0" i="0" u="sng" strike="noStrike" cap="none">
                <a:solidFill>
                  <a:srgbClr val="0000C8"/>
                </a:solidFill>
                <a:latin typeface="Gill Sans"/>
                <a:ea typeface="Gill Sans"/>
                <a:cs typeface="Gill Sans"/>
                <a:sym typeface="Gill Sans"/>
                <a:hlinkClick r:id="rId20">
                  <a:extLst>
                    <a:ext uri="{A12FA001-AC4F-418D-AE19-62706E023703}">
                      <ahyp:hlinkClr xmlns:ahyp="http://schemas.microsoft.com/office/drawing/2018/hyperlinkcolor" val="tx"/>
                    </a:ext>
                  </a:extLst>
                </a:hlinkClick>
              </a:rPr>
              <a:t>https://www.ncbi.nlm.nih.gov/pmc/articles/PMC4968574/pdf/nihms794087.pdf</a:t>
            </a:r>
            <a:endParaRPr sz="600" b="0" i="0" u="sng" strike="noStrike" cap="none">
              <a:solidFill>
                <a:srgbClr val="0000C8"/>
              </a:solidFill>
              <a:latin typeface="Gill Sans"/>
              <a:ea typeface="Gill Sans"/>
              <a:cs typeface="Gill Sans"/>
              <a:sym typeface="Gill Sans"/>
              <a:hlinkClick r:id="rId21">
                <a:extLst>
                  <a:ext uri="{A12FA001-AC4F-418D-AE19-62706E023703}">
                    <ahyp:hlinkClr xmlns:ahyp="http://schemas.microsoft.com/office/drawing/2018/hyperlinkcolor" val="tx"/>
                  </a:ext>
                </a:extLst>
              </a:hlinkClick>
            </a:endParaRPr>
          </a:p>
          <a:p>
            <a:pPr marL="0" marR="0" lvl="0" indent="0" algn="l" rtl="0">
              <a:lnSpc>
                <a:spcPct val="100000"/>
              </a:lnSpc>
              <a:spcBef>
                <a:spcPts val="0"/>
              </a:spcBef>
              <a:spcAft>
                <a:spcPts val="0"/>
              </a:spcAft>
              <a:buClr>
                <a:srgbClr val="C00000"/>
              </a:buClr>
              <a:buSzPts val="800"/>
              <a:buFont typeface="Twentieth Century"/>
              <a:buNone/>
            </a:pPr>
            <a:r>
              <a:rPr lang="en-US" sz="800" b="0" i="1" u="none" strike="noStrike" cap="none">
                <a:solidFill>
                  <a:srgbClr val="C00000"/>
                </a:solidFill>
                <a:latin typeface="Twentieth Century"/>
                <a:ea typeface="Twentieth Century"/>
                <a:cs typeface="Twentieth Century"/>
                <a:sym typeface="Twentieth Century"/>
              </a:rPr>
              <a:t> * Complete reference list available upon request</a:t>
            </a:r>
            <a:endParaRPr sz="1200" b="0" i="1" u="sng" strike="noStrike" cap="none">
              <a:solidFill>
                <a:srgbClr val="C00000"/>
              </a:solidFill>
              <a:latin typeface="Teko"/>
              <a:ea typeface="Teko"/>
              <a:cs typeface="Teko"/>
              <a:sym typeface="Teko"/>
              <a:hlinkClick r:id="rId22">
                <a:extLst>
                  <a:ext uri="{A12FA001-AC4F-418D-AE19-62706E023703}">
                    <ahyp:hlinkClr xmlns:ahyp="http://schemas.microsoft.com/office/drawing/2018/hyperlinkcolor" val="tx"/>
                  </a:ext>
                </a:extLst>
              </a:hlinkClick>
            </a:endParaRPr>
          </a:p>
        </p:txBody>
      </p:sp>
      <p:sp>
        <p:nvSpPr>
          <p:cNvPr id="3736" name="Google Shape;3736;p393"/>
          <p:cNvSpPr txBox="1"/>
          <p:nvPr/>
        </p:nvSpPr>
        <p:spPr>
          <a:xfrm>
            <a:off x="7400947" y="6638308"/>
            <a:ext cx="2323200" cy="18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600"/>
              <a:buFont typeface="Twentieth Century"/>
              <a:buNone/>
            </a:pPr>
            <a:r>
              <a:rPr lang="en-US" sz="600" b="0" i="0" u="sng" strike="noStrike" cap="none">
                <a:solidFill>
                  <a:srgbClr val="FFFF00"/>
                </a:solidFill>
                <a:latin typeface="Twentieth Century"/>
                <a:ea typeface="Twentieth Century"/>
                <a:cs typeface="Twentieth Century"/>
                <a:sym typeface="Twentieth Century"/>
                <a:hlinkClick r:id="rId23">
                  <a:extLst>
                    <a:ext uri="{A12FA001-AC4F-418D-AE19-62706E023703}">
                      <ahyp:hlinkClr xmlns:ahyp="http://schemas.microsoft.com/office/drawing/2018/hyperlinkcolor" val="tx"/>
                    </a:ext>
                  </a:extLst>
                </a:hlinkClick>
              </a:rPr>
              <a:t>JAMA.</a:t>
            </a:r>
            <a:r>
              <a:rPr lang="en-US" sz="600" b="0" i="0" u="none" strike="noStrike" cap="none">
                <a:solidFill>
                  <a:srgbClr val="FFFF00"/>
                </a:solidFill>
                <a:latin typeface="Twentieth Century"/>
                <a:ea typeface="Twentieth Century"/>
                <a:cs typeface="Twentieth Century"/>
                <a:sym typeface="Twentieth Century"/>
              </a:rPr>
              <a:t> 2016 Feb 23;315(8):801-10. doi: 10.1001/jama.2016.0287</a:t>
            </a:r>
            <a:endParaRPr sz="1400" b="0" i="0" u="none" strike="noStrike" cap="none">
              <a:solidFill>
                <a:srgbClr val="FFFF00"/>
              </a:solidFill>
              <a:latin typeface="Twentieth Century"/>
              <a:ea typeface="Twentieth Century"/>
              <a:cs typeface="Twentieth Century"/>
              <a:sym typeface="Twentieth Century"/>
            </a:endParaRPr>
          </a:p>
        </p:txBody>
      </p:sp>
      <p:sp>
        <p:nvSpPr>
          <p:cNvPr id="3737" name="Google Shape;3737;p393"/>
          <p:cNvSpPr txBox="1"/>
          <p:nvPr/>
        </p:nvSpPr>
        <p:spPr>
          <a:xfrm>
            <a:off x="125693" y="2867088"/>
            <a:ext cx="2558400" cy="1785600"/>
          </a:xfrm>
          <a:prstGeom prst="rect">
            <a:avLst/>
          </a:prstGeom>
          <a:solidFill>
            <a:srgbClr val="FFC000"/>
          </a:solidFill>
          <a:ln w="9525" cap="flat" cmpd="sng">
            <a:solidFill>
              <a:srgbClr val="E3DE00"/>
            </a:solidFill>
            <a:prstDash val="solid"/>
            <a:round/>
            <a:headEnd type="none" w="sm" len="sm"/>
            <a:tailEnd type="none" w="sm" len="sm"/>
          </a:ln>
          <a:effectLst>
            <a:outerShdw blurRad="57150" dist="19050" dir="5400000" algn="ctr" rotWithShape="0">
              <a:srgbClr val="000000">
                <a:alpha val="62749"/>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A0000"/>
              </a:buClr>
              <a:buSzPts val="1100"/>
              <a:buFont typeface="Gill Sans"/>
              <a:buNone/>
            </a:pPr>
            <a:r>
              <a:rPr lang="en-US" sz="1100" b="0" i="0" u="sng" strike="noStrike" cap="none">
                <a:solidFill>
                  <a:srgbClr val="FA0000"/>
                </a:solidFill>
                <a:latin typeface="Gill Sans"/>
                <a:ea typeface="Gill Sans"/>
                <a:cs typeface="Gill Sans"/>
                <a:sym typeface="Gill Sans"/>
              </a:rPr>
              <a:t>P I C O T:</a:t>
            </a:r>
            <a:r>
              <a:rPr lang="en-US" sz="1100" b="0" i="0" u="none" strike="noStrike" cap="none">
                <a:solidFill>
                  <a:srgbClr val="FA0000"/>
                </a:solidFill>
                <a:latin typeface="Gill Sans"/>
                <a:ea typeface="Gill Sans"/>
                <a:cs typeface="Gill Sans"/>
                <a:sym typeface="Gill Sans"/>
              </a:rPr>
              <a:t> </a:t>
            </a:r>
            <a:endParaRPr/>
          </a:p>
          <a:p>
            <a:pPr marL="0" marR="0" lvl="0" indent="0" algn="l" rtl="0">
              <a:lnSpc>
                <a:spcPct val="100000"/>
              </a:lnSpc>
              <a:spcBef>
                <a:spcPts val="0"/>
              </a:spcBef>
              <a:spcAft>
                <a:spcPts val="0"/>
              </a:spcAft>
              <a:buClr>
                <a:srgbClr val="FF0000"/>
              </a:buClr>
              <a:buSzPts val="1100"/>
              <a:buFont typeface="Arial"/>
              <a:buNone/>
            </a:pPr>
            <a:r>
              <a:rPr lang="en-US" sz="1100" b="1" i="0" u="none" strike="noStrike" cap="none">
                <a:solidFill>
                  <a:srgbClr val="FF0000"/>
                </a:solidFill>
                <a:latin typeface="Arial"/>
                <a:ea typeface="Arial"/>
                <a:cs typeface="Arial"/>
                <a:sym typeface="Arial"/>
              </a:rPr>
              <a:t>P</a:t>
            </a:r>
            <a:r>
              <a:rPr lang="en-US" sz="1100" b="0" i="0" u="none" strike="noStrike" cap="none">
                <a:solidFill>
                  <a:srgbClr val="0000C8"/>
                </a:solidFill>
                <a:latin typeface="Twentieth Century"/>
                <a:ea typeface="Twentieth Century"/>
                <a:cs typeface="Twentieth Century"/>
                <a:sym typeface="Twentieth Century"/>
              </a:rPr>
              <a:t>: Among staff nurses' awareness on early</a:t>
            </a:r>
            <a:endParaRPr/>
          </a:p>
          <a:p>
            <a:pPr marL="0" marR="0" lvl="0" indent="0" algn="l" rtl="0">
              <a:lnSpc>
                <a:spcPct val="100000"/>
              </a:lnSpc>
              <a:spcBef>
                <a:spcPts val="0"/>
              </a:spcBef>
              <a:spcAft>
                <a:spcPts val="0"/>
              </a:spcAft>
              <a:buClr>
                <a:srgbClr val="0000C8"/>
              </a:buClr>
              <a:buSzPts val="1100"/>
              <a:buFont typeface="Twentieth Century"/>
              <a:buNone/>
            </a:pPr>
            <a:r>
              <a:rPr lang="en-US" sz="1100" b="0" i="0" u="none" strike="noStrike" cap="none">
                <a:solidFill>
                  <a:srgbClr val="0000C8"/>
                </a:solidFill>
                <a:latin typeface="Twentieth Century"/>
                <a:ea typeface="Twentieth Century"/>
                <a:cs typeface="Twentieth Century"/>
                <a:sym typeface="Twentieth Century"/>
              </a:rPr>
              <a:t>    sepsis prevention on adult inpatients</a:t>
            </a:r>
            <a:endParaRPr/>
          </a:p>
          <a:p>
            <a:pPr marL="0" marR="0" lvl="0" indent="0" algn="l" rtl="0">
              <a:lnSpc>
                <a:spcPct val="100000"/>
              </a:lnSpc>
              <a:spcBef>
                <a:spcPts val="0"/>
              </a:spcBef>
              <a:spcAft>
                <a:spcPts val="0"/>
              </a:spcAft>
              <a:buClr>
                <a:srgbClr val="0000C8"/>
              </a:buClr>
              <a:buSzPts val="1100"/>
              <a:buFont typeface="Twentieth Century"/>
              <a:buNone/>
            </a:pPr>
            <a:r>
              <a:rPr lang="en-US" sz="1100" b="0" i="0" u="none" strike="noStrike" cap="none">
                <a:solidFill>
                  <a:srgbClr val="0000C8"/>
                </a:solidFill>
                <a:latin typeface="Twentieth Century"/>
                <a:ea typeface="Twentieth Century"/>
                <a:cs typeface="Twentieth Century"/>
                <a:sym typeface="Twentieth Century"/>
              </a:rPr>
              <a:t>    with hypotension, AMS and tachypnea</a:t>
            </a:r>
            <a:endParaRPr/>
          </a:p>
          <a:p>
            <a:pPr marL="0" marR="0" lvl="0" indent="0" algn="l" rtl="0">
              <a:lnSpc>
                <a:spcPct val="100000"/>
              </a:lnSpc>
              <a:spcBef>
                <a:spcPts val="0"/>
              </a:spcBef>
              <a:spcAft>
                <a:spcPts val="0"/>
              </a:spcAft>
              <a:buClr>
                <a:srgbClr val="FF0000"/>
              </a:buClr>
              <a:buSzPts val="1100"/>
              <a:buFont typeface="Arial"/>
              <a:buNone/>
            </a:pPr>
            <a:r>
              <a:rPr lang="en-US" sz="1100" b="1" i="0" u="none" strike="noStrike" cap="none">
                <a:solidFill>
                  <a:srgbClr val="FF0000"/>
                </a:solidFill>
                <a:latin typeface="Arial"/>
                <a:ea typeface="Arial"/>
                <a:cs typeface="Arial"/>
                <a:sym typeface="Arial"/>
              </a:rPr>
              <a:t> I </a:t>
            </a:r>
            <a:r>
              <a:rPr lang="en-US" sz="1100" b="0" i="0" u="none" strike="noStrike" cap="none">
                <a:solidFill>
                  <a:srgbClr val="0000C8"/>
                </a:solidFill>
                <a:latin typeface="Twentieth Century"/>
                <a:ea typeface="Twentieth Century"/>
                <a:cs typeface="Twentieth Century"/>
                <a:sym typeface="Twentieth Century"/>
              </a:rPr>
              <a:t>: does staff education of sepsis bundle  </a:t>
            </a:r>
            <a:endParaRPr/>
          </a:p>
          <a:p>
            <a:pPr marL="0" marR="0" lvl="0" indent="0" algn="l" rtl="0">
              <a:lnSpc>
                <a:spcPct val="100000"/>
              </a:lnSpc>
              <a:spcBef>
                <a:spcPts val="0"/>
              </a:spcBef>
              <a:spcAft>
                <a:spcPts val="0"/>
              </a:spcAft>
              <a:buClr>
                <a:srgbClr val="0000C8"/>
              </a:buClr>
              <a:buSzPts val="1100"/>
              <a:buFont typeface="Twentieth Century"/>
              <a:buNone/>
            </a:pPr>
            <a:r>
              <a:rPr lang="en-US" sz="1100" b="0" i="0" u="none" strike="noStrike" cap="none">
                <a:solidFill>
                  <a:srgbClr val="0000C8"/>
                </a:solidFill>
                <a:latin typeface="Twentieth Century"/>
                <a:ea typeface="Twentieth Century"/>
                <a:cs typeface="Twentieth Century"/>
                <a:sym typeface="Twentieth Century"/>
              </a:rPr>
              <a:t>    with sepsis screening tools</a:t>
            </a:r>
            <a:endParaRPr/>
          </a:p>
          <a:p>
            <a:pPr marL="0" marR="0" lvl="0" indent="0" algn="l" rtl="0">
              <a:lnSpc>
                <a:spcPct val="100000"/>
              </a:lnSpc>
              <a:spcBef>
                <a:spcPts val="0"/>
              </a:spcBef>
              <a:spcAft>
                <a:spcPts val="0"/>
              </a:spcAft>
              <a:buClr>
                <a:srgbClr val="FF0000"/>
              </a:buClr>
              <a:buSzPts val="1100"/>
              <a:buFont typeface="Arial"/>
              <a:buNone/>
            </a:pPr>
            <a:r>
              <a:rPr lang="en-US" sz="1100" b="1" i="0" u="none" strike="noStrike" cap="none">
                <a:solidFill>
                  <a:srgbClr val="FF0000"/>
                </a:solidFill>
                <a:latin typeface="Arial"/>
                <a:ea typeface="Arial"/>
                <a:cs typeface="Arial"/>
                <a:sym typeface="Arial"/>
              </a:rPr>
              <a:t>C</a:t>
            </a:r>
            <a:r>
              <a:rPr lang="en-US" sz="1100" b="0" i="0" u="none" strike="noStrike" cap="none">
                <a:solidFill>
                  <a:srgbClr val="0000C8"/>
                </a:solidFill>
                <a:latin typeface="Twentieth Century"/>
                <a:ea typeface="Twentieth Century"/>
                <a:cs typeface="Twentieth Century"/>
                <a:sym typeface="Twentieth Century"/>
              </a:rPr>
              <a:t>: without screening tools affect</a:t>
            </a:r>
            <a:endParaRPr/>
          </a:p>
          <a:p>
            <a:pPr marL="0" marR="0" lvl="0" indent="0" algn="l" rtl="0">
              <a:lnSpc>
                <a:spcPct val="100000"/>
              </a:lnSpc>
              <a:spcBef>
                <a:spcPts val="0"/>
              </a:spcBef>
              <a:spcAft>
                <a:spcPts val="0"/>
              </a:spcAft>
              <a:buClr>
                <a:srgbClr val="FF0000"/>
              </a:buClr>
              <a:buSzPts val="1100"/>
              <a:buFont typeface="Arial"/>
              <a:buNone/>
            </a:pPr>
            <a:r>
              <a:rPr lang="en-US" sz="1100" b="1" i="0" u="none" strike="noStrike" cap="none">
                <a:solidFill>
                  <a:srgbClr val="FF0000"/>
                </a:solidFill>
                <a:latin typeface="Arial"/>
                <a:ea typeface="Arial"/>
                <a:cs typeface="Arial"/>
                <a:sym typeface="Arial"/>
              </a:rPr>
              <a:t>O</a:t>
            </a:r>
            <a:r>
              <a:rPr lang="en-US" sz="1100" b="0" i="0" u="none" strike="noStrike" cap="none">
                <a:solidFill>
                  <a:srgbClr val="0000C8"/>
                </a:solidFill>
                <a:latin typeface="Twentieth Century"/>
                <a:ea typeface="Twentieth Century"/>
                <a:cs typeface="Twentieth Century"/>
                <a:sym typeface="Twentieth Century"/>
              </a:rPr>
              <a:t>: LOS in hospital and mortality rate</a:t>
            </a:r>
            <a:endParaRPr/>
          </a:p>
          <a:p>
            <a:pPr marL="0" marR="0" lvl="0" indent="0" algn="l" rtl="0">
              <a:lnSpc>
                <a:spcPct val="100000"/>
              </a:lnSpc>
              <a:spcBef>
                <a:spcPts val="0"/>
              </a:spcBef>
              <a:spcAft>
                <a:spcPts val="0"/>
              </a:spcAft>
              <a:buClr>
                <a:srgbClr val="FF0000"/>
              </a:buClr>
              <a:buSzPts val="1100"/>
              <a:buFont typeface="Arial"/>
              <a:buNone/>
            </a:pPr>
            <a:r>
              <a:rPr lang="en-US" sz="1100" b="1" i="0" u="none" strike="noStrike" cap="none">
                <a:solidFill>
                  <a:srgbClr val="FF0000"/>
                </a:solidFill>
                <a:latin typeface="Arial"/>
                <a:ea typeface="Arial"/>
                <a:cs typeface="Arial"/>
                <a:sym typeface="Arial"/>
              </a:rPr>
              <a:t>T</a:t>
            </a:r>
            <a:r>
              <a:rPr lang="en-US" sz="1100" b="0" i="0" u="none" strike="noStrike" cap="none">
                <a:solidFill>
                  <a:srgbClr val="0000C8"/>
                </a:solidFill>
                <a:latin typeface="Twentieth Century"/>
                <a:ea typeface="Twentieth Century"/>
                <a:cs typeface="Twentieth Century"/>
                <a:sym typeface="Twentieth Century"/>
              </a:rPr>
              <a:t>: from ED admission to hospital </a:t>
            </a:r>
            <a:endParaRPr/>
          </a:p>
          <a:p>
            <a:pPr marL="0" marR="0" lvl="0" indent="0" algn="l" rtl="0">
              <a:lnSpc>
                <a:spcPct val="100000"/>
              </a:lnSpc>
              <a:spcBef>
                <a:spcPts val="0"/>
              </a:spcBef>
              <a:spcAft>
                <a:spcPts val="0"/>
              </a:spcAft>
              <a:buClr>
                <a:srgbClr val="0000C8"/>
              </a:buClr>
              <a:buSzPts val="1100"/>
              <a:buFont typeface="Twentieth Century"/>
              <a:buNone/>
            </a:pPr>
            <a:r>
              <a:rPr lang="en-US" sz="1100" b="0" i="0" u="none" strike="noStrike" cap="none">
                <a:solidFill>
                  <a:srgbClr val="0000C8"/>
                </a:solidFill>
                <a:latin typeface="Twentieth Century"/>
                <a:ea typeface="Twentieth Century"/>
                <a:cs typeface="Twentieth Century"/>
                <a:sym typeface="Twentieth Century"/>
              </a:rPr>
              <a:t>    discharged in 6 months</a:t>
            </a:r>
            <a:endParaRPr/>
          </a:p>
        </p:txBody>
      </p:sp>
      <p:pic>
        <p:nvPicPr>
          <p:cNvPr id="3738" name="Google Shape;3738;p393"/>
          <p:cNvPicPr preferRelativeResize="0"/>
          <p:nvPr/>
        </p:nvPicPr>
        <p:blipFill rotWithShape="1">
          <a:blip r:embed="rId24">
            <a:alphaModFix/>
          </a:blip>
          <a:srcRect/>
          <a:stretch/>
        </p:blipFill>
        <p:spPr>
          <a:xfrm>
            <a:off x="6818125" y="394857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38"/>
                                        </p:tgtEl>
                                        <p:attrNameLst>
                                          <p:attrName>style.visibility</p:attrName>
                                        </p:attrNameLst>
                                      </p:cBhvr>
                                      <p:to>
                                        <p:strVal val="visible"/>
                                      </p:to>
                                    </p:set>
                                    <p:animEffect transition="in" filter="fade">
                                      <p:cBhvr>
                                        <p:cTn id="7" dur="5000"/>
                                        <p:tgtEl>
                                          <p:spTgt spid="3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743"/>
        <p:cNvGrpSpPr/>
        <p:nvPr/>
      </p:nvGrpSpPr>
      <p:grpSpPr>
        <a:xfrm>
          <a:off x="0" y="0"/>
          <a:ext cx="0" cy="0"/>
          <a:chOff x="0" y="0"/>
          <a:chExt cx="0" cy="0"/>
        </a:xfrm>
      </p:grpSpPr>
      <p:sp>
        <p:nvSpPr>
          <p:cNvPr id="3744" name="Google Shape;3744;p394"/>
          <p:cNvSpPr txBox="1"/>
          <p:nvPr/>
        </p:nvSpPr>
        <p:spPr>
          <a:xfrm>
            <a:off x="747520" y="4208877"/>
            <a:ext cx="10364400" cy="15963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6000"/>
              <a:buFont typeface="Twentieth Century"/>
              <a:buNone/>
            </a:pPr>
            <a:endParaRPr sz="6000" cap="none">
              <a:solidFill>
                <a:srgbClr val="FF0000"/>
              </a:solidFill>
              <a:latin typeface="Twentieth Century"/>
              <a:ea typeface="Twentieth Century"/>
              <a:cs typeface="Twentieth Century"/>
              <a:sym typeface="Twentieth Century"/>
            </a:endParaRPr>
          </a:p>
        </p:txBody>
      </p:sp>
      <p:pic>
        <p:nvPicPr>
          <p:cNvPr id="3745" name="Google Shape;3745;p394"/>
          <p:cNvPicPr preferRelativeResize="0"/>
          <p:nvPr/>
        </p:nvPicPr>
        <p:blipFill rotWithShape="1">
          <a:blip r:embed="rId3">
            <a:alphaModFix/>
          </a:blip>
          <a:srcRect/>
          <a:stretch/>
        </p:blipFill>
        <p:spPr>
          <a:xfrm>
            <a:off x="2207536" y="199697"/>
            <a:ext cx="3632431" cy="6562620"/>
          </a:xfrm>
          <a:prstGeom prst="rect">
            <a:avLst/>
          </a:prstGeom>
          <a:noFill/>
          <a:ln>
            <a:noFill/>
          </a:ln>
          <a:effectLst>
            <a:outerShdw blurRad="292100" dist="139700" dir="2700000" algn="tl" rotWithShape="0">
              <a:srgbClr val="333333">
                <a:alpha val="64709"/>
              </a:srgbClr>
            </a:outerShdw>
          </a:effectLst>
        </p:spPr>
      </p:pic>
      <p:pic>
        <p:nvPicPr>
          <p:cNvPr id="3746" name="Google Shape;3746;p394"/>
          <p:cNvPicPr preferRelativeResize="0"/>
          <p:nvPr/>
        </p:nvPicPr>
        <p:blipFill rotWithShape="1">
          <a:blip r:embed="rId4">
            <a:alphaModFix/>
          </a:blip>
          <a:srcRect/>
          <a:stretch/>
        </p:blipFill>
        <p:spPr>
          <a:xfrm>
            <a:off x="6352034" y="199697"/>
            <a:ext cx="3632430" cy="6562620"/>
          </a:xfrm>
          <a:prstGeom prst="rect">
            <a:avLst/>
          </a:prstGeom>
          <a:noFill/>
          <a:ln>
            <a:noFill/>
          </a:ln>
          <a:effectLst>
            <a:outerShdw blurRad="292100" dist="139700" dir="2700000" algn="tl" rotWithShape="0">
              <a:srgbClr val="333333">
                <a:alpha val="64709"/>
              </a:srgbClr>
            </a:outerShdw>
          </a:effectLst>
        </p:spPr>
      </p:pic>
      <p:pic>
        <p:nvPicPr>
          <p:cNvPr id="3747" name="Google Shape;3747;p394"/>
          <p:cNvPicPr preferRelativeResize="0"/>
          <p:nvPr/>
        </p:nvPicPr>
        <p:blipFill rotWithShape="1">
          <a:blip r:embed="rId5">
            <a:alphaModFix/>
          </a:blip>
          <a:srcRect/>
          <a:stretch/>
        </p:blipFill>
        <p:spPr>
          <a:xfrm>
            <a:off x="5892800" y="3225800"/>
            <a:ext cx="406400" cy="4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45"/>
                                        </p:tgtEl>
                                        <p:attrNameLst>
                                          <p:attrName>style.visibility</p:attrName>
                                        </p:attrNameLst>
                                      </p:cBhvr>
                                      <p:to>
                                        <p:strVal val="visible"/>
                                      </p:to>
                                    </p:set>
                                    <p:animEffect transition="in" filter="fade">
                                      <p:cBhvr>
                                        <p:cTn id="7" dur="1000"/>
                                        <p:tgtEl>
                                          <p:spTgt spid="37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46"/>
                                        </p:tgtEl>
                                        <p:attrNameLst>
                                          <p:attrName>style.visibility</p:attrName>
                                        </p:attrNameLst>
                                      </p:cBhvr>
                                      <p:to>
                                        <p:strVal val="visible"/>
                                      </p:to>
                                    </p:set>
                                    <p:animEffect transition="in" filter="fade">
                                      <p:cBhvr>
                                        <p:cTn id="12" dur="500"/>
                                        <p:tgtEl>
                                          <p:spTgt spid="37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47"/>
                                        </p:tgtEl>
                                        <p:attrNameLst>
                                          <p:attrName>style.visibility</p:attrName>
                                        </p:attrNameLst>
                                      </p:cBhvr>
                                      <p:to>
                                        <p:strVal val="visible"/>
                                      </p:to>
                                    </p:set>
                                    <p:animEffect transition="in" filter="fade">
                                      <p:cBhvr>
                                        <p:cTn id="17" dur="5000"/>
                                        <p:tgtEl>
                                          <p:spTgt spid="3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752"/>
        <p:cNvGrpSpPr/>
        <p:nvPr/>
      </p:nvGrpSpPr>
      <p:grpSpPr>
        <a:xfrm>
          <a:off x="0" y="0"/>
          <a:ext cx="0" cy="0"/>
          <a:chOff x="0" y="0"/>
          <a:chExt cx="0" cy="0"/>
        </a:xfrm>
      </p:grpSpPr>
      <p:sp>
        <p:nvSpPr>
          <p:cNvPr id="3753" name="Google Shape;3753;p395"/>
          <p:cNvSpPr txBox="1"/>
          <p:nvPr/>
        </p:nvSpPr>
        <p:spPr>
          <a:xfrm>
            <a:off x="1123554" y="519927"/>
            <a:ext cx="9282000" cy="1066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0000"/>
              </a:buClr>
              <a:buSzPts val="7200"/>
              <a:buFont typeface="Twentieth Century"/>
              <a:buNone/>
            </a:pPr>
            <a:r>
              <a:rPr lang="en-US" sz="7200" b="0" i="0" u="none" strike="noStrike" cap="none">
                <a:solidFill>
                  <a:srgbClr val="FF0000"/>
                </a:solidFill>
                <a:latin typeface="Twentieth Century"/>
                <a:ea typeface="Twentieth Century"/>
                <a:cs typeface="Twentieth Century"/>
                <a:sym typeface="Twentieth Century"/>
              </a:rPr>
              <a:t>Significance for Pr</a:t>
            </a:r>
            <a:r>
              <a:rPr lang="en-US" sz="6600" b="0" i="0" u="none" strike="noStrike" cap="none">
                <a:solidFill>
                  <a:srgbClr val="FF0000"/>
                </a:solidFill>
                <a:latin typeface="Twentieth Century"/>
                <a:ea typeface="Twentieth Century"/>
                <a:cs typeface="Twentieth Century"/>
                <a:sym typeface="Twentieth Century"/>
              </a:rPr>
              <a:t>actic</a:t>
            </a:r>
            <a:r>
              <a:rPr lang="en-US" sz="6000" b="0" i="0" u="none" strike="noStrike" cap="none">
                <a:solidFill>
                  <a:srgbClr val="FF0000"/>
                </a:solidFill>
                <a:latin typeface="Twentieth Century"/>
                <a:ea typeface="Twentieth Century"/>
                <a:cs typeface="Twentieth Century"/>
                <a:sym typeface="Twentieth Century"/>
              </a:rPr>
              <a:t>e</a:t>
            </a:r>
            <a:endParaRPr/>
          </a:p>
        </p:txBody>
      </p:sp>
      <p:sp>
        <p:nvSpPr>
          <p:cNvPr id="3754" name="Google Shape;3754;p395"/>
          <p:cNvSpPr txBox="1"/>
          <p:nvPr/>
        </p:nvSpPr>
        <p:spPr>
          <a:xfrm>
            <a:off x="4010685" y="4399984"/>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3755" name="Google Shape;3755;p395"/>
          <p:cNvSpPr/>
          <p:nvPr/>
        </p:nvSpPr>
        <p:spPr>
          <a:xfrm>
            <a:off x="1455024" y="1729824"/>
            <a:ext cx="9905700" cy="4710900"/>
          </a:xfrm>
          <a:prstGeom prst="homePlate">
            <a:avLst>
              <a:gd name="adj" fmla="val 50000"/>
            </a:avLst>
          </a:prstGeom>
          <a:solidFill>
            <a:srgbClr val="FF0000"/>
          </a:solidFill>
          <a:ln>
            <a:noFill/>
          </a:ln>
          <a:effectLst>
            <a:outerShdw blurRad="63500" dist="25400" dir="5400000" algn="ctr" rotWithShape="0">
              <a:srgbClr val="000000">
                <a:alpha val="68629"/>
              </a:srgbClr>
            </a:outerShdw>
          </a:effectLst>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4400">
                <a:solidFill>
                  <a:srgbClr val="FEEFC1"/>
                </a:solidFill>
                <a:latin typeface="Twentieth Century"/>
                <a:ea typeface="Twentieth Century"/>
                <a:cs typeface="Twentieth Century"/>
                <a:sym typeface="Twentieth Century"/>
              </a:rPr>
              <a:t>This quality improvement approach </a:t>
            </a:r>
            <a:endParaRPr/>
          </a:p>
          <a:p>
            <a:pPr marL="0" marR="0" lvl="0" indent="0" algn="l" rtl="0">
              <a:lnSpc>
                <a:spcPct val="107000"/>
              </a:lnSpc>
              <a:spcBef>
                <a:spcPts val="800"/>
              </a:spcBef>
              <a:spcAft>
                <a:spcPts val="0"/>
              </a:spcAft>
              <a:buNone/>
            </a:pPr>
            <a:r>
              <a:rPr lang="en-US" sz="4400">
                <a:solidFill>
                  <a:srgbClr val="FEEFC1"/>
                </a:solidFill>
                <a:latin typeface="Twentieth Century"/>
                <a:ea typeface="Twentieth Century"/>
                <a:cs typeface="Twentieth Century"/>
                <a:sym typeface="Twentieth Century"/>
              </a:rPr>
              <a:t>in using nurse-directed care may serve </a:t>
            </a:r>
            <a:endParaRPr/>
          </a:p>
          <a:p>
            <a:pPr marL="0" marR="0" lvl="0" indent="0" algn="l" rtl="0">
              <a:lnSpc>
                <a:spcPct val="107000"/>
              </a:lnSpc>
              <a:spcBef>
                <a:spcPts val="800"/>
              </a:spcBef>
              <a:spcAft>
                <a:spcPts val="0"/>
              </a:spcAft>
              <a:buNone/>
            </a:pPr>
            <a:r>
              <a:rPr lang="en-US" sz="4400">
                <a:solidFill>
                  <a:srgbClr val="FEEFC1"/>
                </a:solidFill>
                <a:latin typeface="Twentieth Century"/>
                <a:ea typeface="Twentieth Century"/>
                <a:cs typeface="Twentieth Century"/>
                <a:sym typeface="Twentieth Century"/>
              </a:rPr>
              <a:t>as a model for other facilities in promoting timely identification and early treatment of sepsis that leads </a:t>
            </a:r>
            <a:endParaRPr/>
          </a:p>
          <a:p>
            <a:pPr marL="0" marR="0" lvl="0" indent="0" algn="l" rtl="0">
              <a:lnSpc>
                <a:spcPct val="107000"/>
              </a:lnSpc>
              <a:spcBef>
                <a:spcPts val="800"/>
              </a:spcBef>
              <a:spcAft>
                <a:spcPts val="0"/>
              </a:spcAft>
              <a:buNone/>
            </a:pPr>
            <a:r>
              <a:rPr lang="en-US" sz="4400">
                <a:solidFill>
                  <a:srgbClr val="FEEFC1"/>
                </a:solidFill>
                <a:latin typeface="Twentieth Century"/>
                <a:ea typeface="Twentieth Century"/>
                <a:cs typeface="Twentieth Century"/>
                <a:sym typeface="Twentieth Century"/>
              </a:rPr>
              <a:t>to improve outcomes.</a:t>
            </a:r>
            <a:endParaRPr sz="4000">
              <a:solidFill>
                <a:srgbClr val="FEEFC1"/>
              </a:solidFill>
              <a:latin typeface="Twentieth Century"/>
              <a:ea typeface="Twentieth Century"/>
              <a:cs typeface="Twentieth Century"/>
              <a:sym typeface="Twentieth Century"/>
            </a:endParaRPr>
          </a:p>
        </p:txBody>
      </p:sp>
      <p:pic>
        <p:nvPicPr>
          <p:cNvPr id="3756" name="Google Shape;3756;p395"/>
          <p:cNvPicPr preferRelativeResize="0"/>
          <p:nvPr/>
        </p:nvPicPr>
        <p:blipFill rotWithShape="1">
          <a:blip r:embed="rId3">
            <a:alphaModFix/>
          </a:blip>
          <a:srcRect/>
          <a:stretch/>
        </p:blipFill>
        <p:spPr>
          <a:xfrm>
            <a:off x="10642600" y="549494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55">
                                            <p:txEl>
                                              <p:pRg st="0" end="0"/>
                                            </p:txEl>
                                          </p:spTgt>
                                        </p:tgtEl>
                                        <p:attrNameLst>
                                          <p:attrName>style.visibility</p:attrName>
                                        </p:attrNameLst>
                                      </p:cBhvr>
                                      <p:to>
                                        <p:strVal val="visible"/>
                                      </p:to>
                                    </p:set>
                                    <p:animEffect transition="in" filter="fade">
                                      <p:cBhvr>
                                        <p:cTn id="7" dur="1000"/>
                                        <p:tgtEl>
                                          <p:spTgt spid="37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55">
                                            <p:txEl>
                                              <p:pRg st="1" end="1"/>
                                            </p:txEl>
                                          </p:spTgt>
                                        </p:tgtEl>
                                        <p:attrNameLst>
                                          <p:attrName>style.visibility</p:attrName>
                                        </p:attrNameLst>
                                      </p:cBhvr>
                                      <p:to>
                                        <p:strVal val="visible"/>
                                      </p:to>
                                    </p:set>
                                    <p:animEffect transition="in" filter="fade">
                                      <p:cBhvr>
                                        <p:cTn id="12" dur="1000"/>
                                        <p:tgtEl>
                                          <p:spTgt spid="37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55">
                                            <p:txEl>
                                              <p:pRg st="2" end="2"/>
                                            </p:txEl>
                                          </p:spTgt>
                                        </p:tgtEl>
                                        <p:attrNameLst>
                                          <p:attrName>style.visibility</p:attrName>
                                        </p:attrNameLst>
                                      </p:cBhvr>
                                      <p:to>
                                        <p:strVal val="visible"/>
                                      </p:to>
                                    </p:set>
                                    <p:animEffect transition="in" filter="fade">
                                      <p:cBhvr>
                                        <p:cTn id="17" dur="1000"/>
                                        <p:tgtEl>
                                          <p:spTgt spid="37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55">
                                            <p:txEl>
                                              <p:pRg st="3" end="3"/>
                                            </p:txEl>
                                          </p:spTgt>
                                        </p:tgtEl>
                                        <p:attrNameLst>
                                          <p:attrName>style.visibility</p:attrName>
                                        </p:attrNameLst>
                                      </p:cBhvr>
                                      <p:to>
                                        <p:strVal val="visible"/>
                                      </p:to>
                                    </p:set>
                                    <p:animEffect transition="in" filter="fade">
                                      <p:cBhvr>
                                        <p:cTn id="22" dur="1000"/>
                                        <p:tgtEl>
                                          <p:spTgt spid="37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56"/>
                                        </p:tgtEl>
                                        <p:attrNameLst>
                                          <p:attrName>style.visibility</p:attrName>
                                        </p:attrNameLst>
                                      </p:cBhvr>
                                      <p:to>
                                        <p:strVal val="visible"/>
                                      </p:to>
                                    </p:set>
                                    <p:animEffect transition="in" filter="fade">
                                      <p:cBhvr>
                                        <p:cTn id="27" dur="5000"/>
                                        <p:tgtEl>
                                          <p:spTgt spid="3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5400012" scaled="0"/>
        </a:gradFill>
        <a:effectLst/>
      </p:bgPr>
    </p:bg>
    <p:spTree>
      <p:nvGrpSpPr>
        <p:cNvPr id="1" name="Shape 3761"/>
        <p:cNvGrpSpPr/>
        <p:nvPr/>
      </p:nvGrpSpPr>
      <p:grpSpPr>
        <a:xfrm>
          <a:off x="0" y="0"/>
          <a:ext cx="0" cy="0"/>
          <a:chOff x="0" y="0"/>
          <a:chExt cx="0" cy="0"/>
        </a:xfrm>
      </p:grpSpPr>
      <p:sp>
        <p:nvSpPr>
          <p:cNvPr id="3762" name="Google Shape;3762;p396"/>
          <p:cNvSpPr txBox="1"/>
          <p:nvPr/>
        </p:nvSpPr>
        <p:spPr>
          <a:xfrm>
            <a:off x="3234875" y="528126"/>
            <a:ext cx="5372100" cy="1066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0000"/>
              </a:buClr>
              <a:buSzPts val="8800"/>
              <a:buFont typeface="Twentieth Century"/>
              <a:buNone/>
            </a:pPr>
            <a:r>
              <a:rPr lang="en-US" sz="8800" b="0" i="0" u="none" strike="noStrike" cap="none">
                <a:solidFill>
                  <a:srgbClr val="FF0000"/>
                </a:solidFill>
                <a:latin typeface="Twentieth Century"/>
                <a:ea typeface="Twentieth Century"/>
                <a:cs typeface="Twentieth Century"/>
                <a:sym typeface="Twentieth Century"/>
              </a:rPr>
              <a:t>Conclusion</a:t>
            </a:r>
            <a:endParaRPr sz="7200" b="0" i="0" u="none" strike="noStrike" cap="none">
              <a:solidFill>
                <a:srgbClr val="FF0000"/>
              </a:solidFill>
              <a:latin typeface="Twentieth Century"/>
              <a:ea typeface="Twentieth Century"/>
              <a:cs typeface="Twentieth Century"/>
              <a:sym typeface="Twentieth Century"/>
            </a:endParaRPr>
          </a:p>
        </p:txBody>
      </p:sp>
      <p:sp>
        <p:nvSpPr>
          <p:cNvPr id="3763" name="Google Shape;3763;p396"/>
          <p:cNvSpPr txBox="1"/>
          <p:nvPr/>
        </p:nvSpPr>
        <p:spPr>
          <a:xfrm>
            <a:off x="4010685" y="4399984"/>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3764" name="Google Shape;3764;p396"/>
          <p:cNvSpPr/>
          <p:nvPr/>
        </p:nvSpPr>
        <p:spPr>
          <a:xfrm>
            <a:off x="620042" y="1314851"/>
            <a:ext cx="10951800" cy="4887300"/>
          </a:xfrm>
          <a:prstGeom prst="flowChartAlternateProcess">
            <a:avLst/>
          </a:prstGeom>
          <a:noFill/>
          <a:ln>
            <a:noFill/>
          </a:ln>
        </p:spPr>
        <p:txBody>
          <a:bodyPr spcFirstLastPara="1" wrap="square" lIns="91425" tIns="45700" rIns="91425" bIns="45700" anchor="t" anchorCtr="0">
            <a:noAutofit/>
          </a:bodyPr>
          <a:lstStyle/>
          <a:p>
            <a:pPr marL="571500" marR="0" lvl="0" indent="-571500" algn="l" rtl="0">
              <a:lnSpc>
                <a:spcPct val="107000"/>
              </a:lnSpc>
              <a:spcBef>
                <a:spcPts val="0"/>
              </a:spcBef>
              <a:spcAft>
                <a:spcPts val="0"/>
              </a:spcAft>
              <a:buClr>
                <a:srgbClr val="FFE084"/>
              </a:buClr>
              <a:buSzPts val="3600"/>
              <a:buFont typeface="Noto Sans Symbols"/>
              <a:buChar char="▪"/>
            </a:pPr>
            <a:r>
              <a:rPr lang="en-US" sz="3600">
                <a:solidFill>
                  <a:srgbClr val="FFE084"/>
                </a:solidFill>
                <a:latin typeface="Twentieth Century"/>
                <a:ea typeface="Twentieth Century"/>
                <a:cs typeface="Twentieth Century"/>
                <a:sym typeface="Twentieth Century"/>
              </a:rPr>
              <a:t>Overall, this poster presentation provides awareness on sepsis management. </a:t>
            </a:r>
            <a:endParaRPr/>
          </a:p>
          <a:p>
            <a:pPr marL="571500" marR="0" lvl="0" indent="-571500" algn="l" rtl="0">
              <a:lnSpc>
                <a:spcPct val="107000"/>
              </a:lnSpc>
              <a:spcBef>
                <a:spcPts val="800"/>
              </a:spcBef>
              <a:spcAft>
                <a:spcPts val="0"/>
              </a:spcAft>
              <a:buClr>
                <a:srgbClr val="FFE084"/>
              </a:buClr>
              <a:buSzPts val="3600"/>
              <a:buFont typeface="Noto Sans Symbols"/>
              <a:buChar char="▪"/>
            </a:pPr>
            <a:r>
              <a:rPr lang="en-US" sz="3600">
                <a:solidFill>
                  <a:srgbClr val="FFE084"/>
                </a:solidFill>
                <a:latin typeface="Twentieth Century"/>
                <a:ea typeface="Twentieth Century"/>
                <a:cs typeface="Twentieth Century"/>
                <a:sym typeface="Twentieth Century"/>
              </a:rPr>
              <a:t>It validates that early screening interventions can lead to expedited delivery of care to patients with sepsis and could serve as a model for other facilities. </a:t>
            </a:r>
            <a:endParaRPr/>
          </a:p>
          <a:p>
            <a:pPr marL="571500" marR="0" lvl="0" indent="-571500" algn="l" rtl="0">
              <a:lnSpc>
                <a:spcPct val="107000"/>
              </a:lnSpc>
              <a:spcBef>
                <a:spcPts val="800"/>
              </a:spcBef>
              <a:spcAft>
                <a:spcPts val="0"/>
              </a:spcAft>
              <a:buClr>
                <a:srgbClr val="FFE084"/>
              </a:buClr>
              <a:buSzPts val="3600"/>
              <a:buFont typeface="Noto Sans Symbols"/>
              <a:buChar char="▪"/>
            </a:pPr>
            <a:r>
              <a:rPr lang="en-US" sz="3600">
                <a:solidFill>
                  <a:srgbClr val="FFE084"/>
                </a:solidFill>
                <a:latin typeface="Twentieth Century"/>
                <a:ea typeface="Twentieth Century"/>
                <a:cs typeface="Twentieth Century"/>
                <a:sym typeface="Twentieth Century"/>
              </a:rPr>
              <a:t>Clinicians are the key to make a difference towards advancement in healthcare system.</a:t>
            </a:r>
            <a:endParaRPr sz="3200">
              <a:solidFill>
                <a:srgbClr val="FFE084"/>
              </a:solidFill>
              <a:latin typeface="Twentieth Century"/>
              <a:ea typeface="Twentieth Century"/>
              <a:cs typeface="Twentieth Century"/>
              <a:sym typeface="Twentieth Century"/>
            </a:endParaRPr>
          </a:p>
        </p:txBody>
      </p:sp>
      <p:pic>
        <p:nvPicPr>
          <p:cNvPr id="3765" name="Google Shape;3765;p396"/>
          <p:cNvPicPr preferRelativeResize="0"/>
          <p:nvPr/>
        </p:nvPicPr>
        <p:blipFill rotWithShape="1">
          <a:blip r:embed="rId3">
            <a:alphaModFix/>
          </a:blip>
          <a:srcRect/>
          <a:stretch/>
        </p:blipFill>
        <p:spPr>
          <a:xfrm>
            <a:off x="10045700" y="5245100"/>
            <a:ext cx="406400" cy="406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2">
                                            <p:txEl>
                                              <p:pRg st="0" end="0"/>
                                            </p:txEl>
                                          </p:spTgt>
                                        </p:tgtEl>
                                        <p:attrNameLst>
                                          <p:attrName>style.visibility</p:attrName>
                                        </p:attrNameLst>
                                      </p:cBhvr>
                                      <p:to>
                                        <p:strVal val="visible"/>
                                      </p:to>
                                    </p:set>
                                    <p:animEffect transition="in" filter="fade">
                                      <p:cBhvr>
                                        <p:cTn id="7" dur="1000"/>
                                        <p:tgtEl>
                                          <p:spTgt spid="37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64">
                                            <p:txEl>
                                              <p:pRg st="0" end="0"/>
                                            </p:txEl>
                                          </p:spTgt>
                                        </p:tgtEl>
                                        <p:attrNameLst>
                                          <p:attrName>style.visibility</p:attrName>
                                        </p:attrNameLst>
                                      </p:cBhvr>
                                      <p:to>
                                        <p:strVal val="visible"/>
                                      </p:to>
                                    </p:set>
                                    <p:animEffect transition="in" filter="fade">
                                      <p:cBhvr>
                                        <p:cTn id="12" dur="1000"/>
                                        <p:tgtEl>
                                          <p:spTgt spid="376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64">
                                            <p:txEl>
                                              <p:pRg st="1" end="1"/>
                                            </p:txEl>
                                          </p:spTgt>
                                        </p:tgtEl>
                                        <p:attrNameLst>
                                          <p:attrName>style.visibility</p:attrName>
                                        </p:attrNameLst>
                                      </p:cBhvr>
                                      <p:to>
                                        <p:strVal val="visible"/>
                                      </p:to>
                                    </p:set>
                                    <p:animEffect transition="in" filter="fade">
                                      <p:cBhvr>
                                        <p:cTn id="17" dur="1000"/>
                                        <p:tgtEl>
                                          <p:spTgt spid="376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64">
                                            <p:txEl>
                                              <p:pRg st="2" end="2"/>
                                            </p:txEl>
                                          </p:spTgt>
                                        </p:tgtEl>
                                        <p:attrNameLst>
                                          <p:attrName>style.visibility</p:attrName>
                                        </p:attrNameLst>
                                      </p:cBhvr>
                                      <p:to>
                                        <p:strVal val="visible"/>
                                      </p:to>
                                    </p:set>
                                    <p:animEffect transition="in" filter="fade">
                                      <p:cBhvr>
                                        <p:cTn id="22" dur="1000"/>
                                        <p:tgtEl>
                                          <p:spTgt spid="376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65"/>
                                        </p:tgtEl>
                                        <p:attrNameLst>
                                          <p:attrName>style.visibility</p:attrName>
                                        </p:attrNameLst>
                                      </p:cBhvr>
                                      <p:to>
                                        <p:strVal val="visible"/>
                                      </p:to>
                                    </p:set>
                                    <p:animEffect transition="in" filter="fade">
                                      <p:cBhvr>
                                        <p:cTn id="27" dur="5000"/>
                                        <p:tgtEl>
                                          <p:spTgt spid="37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path path="circle">
            <a:fillToRect l="100000" t="100000"/>
          </a:path>
          <a:tileRect r="-100000" b="-100000"/>
        </a:gradFill>
        <a:effectLst/>
      </p:bgPr>
    </p:bg>
    <p:spTree>
      <p:nvGrpSpPr>
        <p:cNvPr id="1" name="Shape 3770"/>
        <p:cNvGrpSpPr/>
        <p:nvPr/>
      </p:nvGrpSpPr>
      <p:grpSpPr>
        <a:xfrm>
          <a:off x="0" y="0"/>
          <a:ext cx="0" cy="0"/>
          <a:chOff x="0" y="0"/>
          <a:chExt cx="0" cy="0"/>
        </a:xfrm>
      </p:grpSpPr>
      <p:sp>
        <p:nvSpPr>
          <p:cNvPr id="3771" name="Google Shape;3771;p397"/>
          <p:cNvSpPr txBox="1"/>
          <p:nvPr/>
        </p:nvSpPr>
        <p:spPr>
          <a:xfrm>
            <a:off x="1316758" y="2376999"/>
            <a:ext cx="4350600" cy="369300"/>
          </a:xfrm>
          <a:prstGeom prst="rect">
            <a:avLst/>
          </a:prstGeom>
          <a:noFill/>
          <a:ln>
            <a:noFill/>
          </a:ln>
        </p:spPr>
        <p:txBody>
          <a:bodyPr spcFirstLastPara="1" wrap="square" lIns="91425" tIns="45700" rIns="91425" bIns="45700" anchor="ctr" anchorCtr="0">
            <a:normAutofit/>
          </a:bodyPr>
          <a:lstStyle/>
          <a:p>
            <a:pPr marL="0" marR="0" lvl="0" indent="0" algn="l" rtl="0">
              <a:lnSpc>
                <a:spcPct val="115000"/>
              </a:lnSpc>
              <a:spcBef>
                <a:spcPts val="0"/>
              </a:spcBef>
              <a:spcAft>
                <a:spcPts val="0"/>
              </a:spcAft>
              <a:buClr>
                <a:schemeClr val="lt1"/>
              </a:buClr>
              <a:buSzPts val="1200"/>
              <a:buFont typeface="Twentieth Century"/>
              <a:buNone/>
            </a:pPr>
            <a:endParaRPr sz="1200" cap="none">
              <a:solidFill>
                <a:srgbClr val="00B0F0"/>
              </a:solidFill>
              <a:latin typeface="Calibri"/>
              <a:ea typeface="Calibri"/>
              <a:cs typeface="Calibri"/>
              <a:sym typeface="Calibri"/>
            </a:endParaRPr>
          </a:p>
        </p:txBody>
      </p:sp>
      <p:sp>
        <p:nvSpPr>
          <p:cNvPr id="3772" name="Google Shape;3772;p397"/>
          <p:cNvSpPr/>
          <p:nvPr/>
        </p:nvSpPr>
        <p:spPr>
          <a:xfrm>
            <a:off x="3859981" y="33013"/>
            <a:ext cx="4680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a:solidFill>
                  <a:srgbClr val="FF0000"/>
                </a:solidFill>
                <a:latin typeface="Arial Rounded"/>
                <a:ea typeface="Arial Rounded"/>
                <a:cs typeface="Arial Rounded"/>
                <a:sym typeface="Arial Rounded"/>
              </a:rPr>
              <a:t>R e f e r e n c e s</a:t>
            </a:r>
            <a:endParaRPr/>
          </a:p>
        </p:txBody>
      </p:sp>
      <p:sp>
        <p:nvSpPr>
          <p:cNvPr id="3773" name="Google Shape;3773;p397"/>
          <p:cNvSpPr/>
          <p:nvPr/>
        </p:nvSpPr>
        <p:spPr>
          <a:xfrm>
            <a:off x="1330026" y="1023764"/>
            <a:ext cx="9740100" cy="5355300"/>
          </a:xfrm>
          <a:prstGeom prst="rect">
            <a:avLst/>
          </a:prstGeom>
          <a:noFill/>
          <a:ln>
            <a:noFill/>
          </a:ln>
        </p:spPr>
        <p:txBody>
          <a:bodyPr spcFirstLastPara="1" wrap="square" lIns="91425" tIns="45700" rIns="91425" bIns="45700" anchor="t" anchorCtr="0">
            <a:noAutofit/>
          </a:bodyPr>
          <a:lstStyle/>
          <a:p>
            <a:pPr marL="0" marR="0" lvl="0" indent="-114300" algn="l" rtl="0">
              <a:spcBef>
                <a:spcPts val="0"/>
              </a:spcBef>
              <a:spcAft>
                <a:spcPts val="0"/>
              </a:spcAft>
              <a:buClr>
                <a:srgbClr val="FFE084"/>
              </a:buClr>
              <a:buSzPts val="1800"/>
              <a:buFont typeface="Noto Sans Symbols"/>
              <a:buChar char="▪"/>
            </a:pPr>
            <a:r>
              <a:rPr lang="en-US" sz="1800">
                <a:solidFill>
                  <a:srgbClr val="FFE084"/>
                </a:solidFill>
                <a:latin typeface="Twentieth Century"/>
                <a:ea typeface="Twentieth Century"/>
                <a:cs typeface="Twentieth Century"/>
                <a:sym typeface="Twentieth Century"/>
              </a:rPr>
              <a:t>Gatewood MO, et al. BMJ Qual Saf 2015;24:787–795. doi:10.1136/bmjqs-2014-003552   2</a:t>
            </a:r>
            <a:endParaRPr/>
          </a:p>
          <a:p>
            <a:pPr marL="0" marR="0" lvl="0" indent="-114300" algn="l" rtl="0">
              <a:spcBef>
                <a:spcPts val="0"/>
              </a:spcBef>
              <a:spcAft>
                <a:spcPts val="0"/>
              </a:spcAft>
              <a:buClr>
                <a:srgbClr val="00B0F0"/>
              </a:buClr>
              <a:buSzPts val="1800"/>
              <a:buFont typeface="Noto Sans Symbols"/>
              <a:buChar char="▪"/>
            </a:pP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prognostic</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t>
            </a: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accuracy</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t>
            </a: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quick</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-sequential... </a:t>
            </a:r>
            <a:r>
              <a:rPr lang="en-US" sz="1800" i="1">
                <a:solidFill>
                  <a:srgbClr val="00B0F0"/>
                </a:solidFill>
                <a:latin typeface="Twentieth Century"/>
                <a:ea typeface="Twentieth Century"/>
                <a:cs typeface="Twentieth Century"/>
                <a:sym typeface="Twentieth Century"/>
              </a:rPr>
              <a:t> </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https://</a:t>
            </a: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annals.org</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/aim/article-abstract/2671919/</a:t>
            </a: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prognostic</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t>
            </a: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accuracy</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a:t>
            </a:r>
            <a:r>
              <a:rPr lang="en-US" sz="1800" b="1"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quick</a:t>
            </a:r>
            <a:r>
              <a:rPr lang="en-US" sz="1800" i="1" u="sng">
                <a:solidFill>
                  <a:srgbClr val="00B0F0"/>
                </a:solidFill>
                <a:latin typeface="Twentieth Century"/>
                <a:ea typeface="Twentieth Century"/>
                <a:cs typeface="Twentieth Century"/>
                <a:sym typeface="Twentieth Century"/>
                <a:hlinkClick r:id="rId3">
                  <a:extLst>
                    <a:ext uri="{A12FA001-AC4F-418D-AE19-62706E023703}">
                      <ahyp:hlinkClr xmlns:ahyp="http://schemas.microsoft.com/office/drawing/2018/hyperlinkcolor" val="tx"/>
                    </a:ext>
                  </a:extLst>
                </a:hlinkClick>
              </a:rPr>
              <a:t>-sequential...</a:t>
            </a:r>
            <a:endParaRPr sz="1800">
              <a:solidFill>
                <a:srgbClr val="FFE084"/>
              </a:solidFill>
              <a:latin typeface="Twentieth Century"/>
              <a:ea typeface="Twentieth Century"/>
              <a:cs typeface="Twentieth Century"/>
              <a:sym typeface="Twentieth Century"/>
            </a:endParaRPr>
          </a:p>
          <a:p>
            <a:pPr marL="0" marR="0" lvl="0" indent="-114300" algn="l" rtl="0">
              <a:spcBef>
                <a:spcPts val="0"/>
              </a:spcBef>
              <a:spcAft>
                <a:spcPts val="0"/>
              </a:spcAft>
              <a:buClr>
                <a:srgbClr val="FFE084"/>
              </a:buClr>
              <a:buSzPts val="1800"/>
              <a:buFont typeface="Noto Sans Symbols"/>
              <a:buChar char="▪"/>
            </a:pPr>
            <a:r>
              <a:rPr lang="en-US" sz="1800">
                <a:solidFill>
                  <a:srgbClr val="FFE084"/>
                </a:solidFill>
                <a:latin typeface="Twentieth Century"/>
                <a:ea typeface="Twentieth Century"/>
                <a:cs typeface="Twentieth Century"/>
                <a:sym typeface="Twentieth Century"/>
              </a:rPr>
              <a:t>Surviving Sepsis Campaign Guidelines on the Management of Adults With Coronavirus Disease 2019 (COVID-19) in the ICU </a:t>
            </a:r>
            <a:r>
              <a:rPr lang="en-US" sz="1800" b="1">
                <a:solidFill>
                  <a:srgbClr val="FFE084"/>
                </a:solidFill>
                <a:latin typeface="Twentieth Century"/>
                <a:ea typeface="Twentieth Century"/>
                <a:cs typeface="Twentieth Century"/>
                <a:sym typeface="Twentieth Century"/>
              </a:rPr>
              <a:t> </a:t>
            </a:r>
            <a:r>
              <a:rPr lang="en-US" sz="1800" u="sng">
                <a:solidFill>
                  <a:srgbClr val="00B0F0"/>
                </a:solidFill>
                <a:latin typeface="Twentieth Century"/>
                <a:ea typeface="Twentieth Century"/>
                <a:cs typeface="Twentieth Century"/>
                <a:sym typeface="Twentieth Century"/>
                <a:hlinkClick r:id="rId4">
                  <a:extLst>
                    <a:ext uri="{A12FA001-AC4F-418D-AE19-62706E023703}">
                      <ahyp:hlinkClr xmlns:ahyp="http://schemas.microsoft.com/office/drawing/2018/hyperlinkcolor" val="tx"/>
                    </a:ext>
                  </a:extLst>
                </a:hlinkClick>
              </a:rPr>
              <a:t>https://journals.lww.com/ccmjournal/Fulltext/2021/03000/Surviving_Sepsis_Campaign_Guidelines_on_the.21.aspx</a:t>
            </a:r>
            <a:endParaRPr sz="1800" u="sng">
              <a:solidFill>
                <a:srgbClr val="00B0F0"/>
              </a:solidFill>
              <a:latin typeface="Twentieth Century"/>
              <a:ea typeface="Twentieth Century"/>
              <a:cs typeface="Twentieth Century"/>
              <a:sym typeface="Twentieth Century"/>
            </a:endParaRPr>
          </a:p>
          <a:p>
            <a:pPr marL="0" marR="0" lvl="0" indent="-114300" algn="l" rtl="0">
              <a:spcBef>
                <a:spcPts val="0"/>
              </a:spcBef>
              <a:spcAft>
                <a:spcPts val="0"/>
              </a:spcAft>
              <a:buClr>
                <a:srgbClr val="FFE07D"/>
              </a:buClr>
              <a:buSzPts val="1800"/>
              <a:buFont typeface="Noto Sans Symbols"/>
              <a:buChar char="▪"/>
            </a:pPr>
            <a:r>
              <a:rPr lang="en-US" sz="1800" u="sng">
                <a:solidFill>
                  <a:srgbClr val="FFE07D"/>
                </a:solidFill>
                <a:latin typeface="Twentieth Century"/>
                <a:ea typeface="Twentieth Century"/>
                <a:cs typeface="Twentieth Century"/>
                <a:sym typeface="Twentieth Century"/>
                <a:hlinkClick r:id="rId5">
                  <a:extLst>
                    <a:ext uri="{A12FA001-AC4F-418D-AE19-62706E023703}">
                      <ahyp:hlinkClr xmlns:ahyp="http://schemas.microsoft.com/office/drawing/2018/hyperlinkcolor" val="tx"/>
                    </a:ext>
                  </a:extLst>
                </a:hlinkClick>
              </a:rPr>
              <a:t>The Third International Consensus Definitions for Sepsis and Septic Shock (Sepsis-3). JAMA.</a:t>
            </a:r>
            <a:r>
              <a:rPr lang="en-US" sz="1800">
                <a:solidFill>
                  <a:srgbClr val="FFE07D"/>
                </a:solidFill>
                <a:latin typeface="Twentieth Century"/>
                <a:ea typeface="Twentieth Century"/>
                <a:cs typeface="Twentieth Century"/>
                <a:sym typeface="Twentieth Century"/>
              </a:rPr>
              <a:t> 2016 Feb 23;315(8):801-10. </a:t>
            </a:r>
            <a:r>
              <a:rPr lang="en-US" sz="1800" u="sng">
                <a:solidFill>
                  <a:srgbClr val="00B0F0"/>
                </a:solidFill>
                <a:latin typeface="Twentieth Century"/>
                <a:ea typeface="Twentieth Century"/>
                <a:cs typeface="Twentieth Century"/>
                <a:sym typeface="Twentieth Century"/>
                <a:hlinkClick r:id="rId6">
                  <a:extLst>
                    <a:ext uri="{A12FA001-AC4F-418D-AE19-62706E023703}">
                      <ahyp:hlinkClr xmlns:ahyp="http://schemas.microsoft.com/office/drawing/2018/hyperlinkcolor" val="tx"/>
                    </a:ext>
                  </a:extLst>
                </a:hlinkClick>
              </a:rPr>
              <a:t>https://www.ncbi.nlm.nih.gov/pmc/articles/PMC4968574/pdf/nihms794087.pdf</a:t>
            </a:r>
            <a:endParaRPr sz="1800" u="sng">
              <a:solidFill>
                <a:srgbClr val="00B0F0"/>
              </a:solidFill>
              <a:latin typeface="Twentieth Century"/>
              <a:ea typeface="Twentieth Century"/>
              <a:cs typeface="Twentieth Century"/>
              <a:sym typeface="Twentieth Century"/>
              <a:hlinkClick r:id="rId7">
                <a:extLst>
                  <a:ext uri="{A12FA001-AC4F-418D-AE19-62706E023703}">
                    <ahyp:hlinkClr xmlns:ahyp="http://schemas.microsoft.com/office/drawing/2018/hyperlinkcolor" val="tx"/>
                  </a:ext>
                </a:extLst>
              </a:hlinkClick>
            </a:endParaRPr>
          </a:p>
          <a:p>
            <a:pPr marL="0" marR="0" lvl="0" indent="-114300" algn="l" rtl="0">
              <a:spcBef>
                <a:spcPts val="0"/>
              </a:spcBef>
              <a:spcAft>
                <a:spcPts val="0"/>
              </a:spcAft>
              <a:buClr>
                <a:srgbClr val="00B0F0"/>
              </a:buClr>
              <a:buSzPts val="1800"/>
              <a:buFont typeface="Noto Sans Symbols"/>
              <a:buChar char="▪"/>
            </a:pPr>
            <a:r>
              <a:rPr lang="en-US" sz="1800" u="sng">
                <a:solidFill>
                  <a:srgbClr val="00B0F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https://www.cdc.gov/sepsis/signs-symptoms.html</a:t>
            </a:r>
            <a:endParaRPr sz="1800" u="sng">
              <a:solidFill>
                <a:srgbClr val="00B0F0"/>
              </a:solidFill>
              <a:latin typeface="Calibri"/>
              <a:ea typeface="Calibri"/>
              <a:cs typeface="Calibri"/>
              <a:sym typeface="Calibri"/>
            </a:endParaRPr>
          </a:p>
          <a:p>
            <a:pPr marL="0" marR="0" lvl="0" indent="-114300" algn="l" rtl="0">
              <a:spcBef>
                <a:spcPts val="0"/>
              </a:spcBef>
              <a:spcAft>
                <a:spcPts val="0"/>
              </a:spcAft>
              <a:buClr>
                <a:srgbClr val="00B0F0"/>
              </a:buClr>
              <a:buSzPts val="1800"/>
              <a:buFont typeface="Noto Sans Symbols"/>
              <a:buChar char="▪"/>
            </a:pPr>
            <a:r>
              <a:rPr lang="en-US" sz="1800" u="sng">
                <a:solidFill>
                  <a:srgbClr val="00B0F0"/>
                </a:solidFill>
                <a:latin typeface="Twentieth Century"/>
                <a:ea typeface="Twentieth Century"/>
                <a:cs typeface="Twentieth Century"/>
                <a:sym typeface="Twentieth Century"/>
                <a:hlinkClick r:id="rId7">
                  <a:extLst>
                    <a:ext uri="{A12FA001-AC4F-418D-AE19-62706E023703}">
                      <ahyp:hlinkClr xmlns:ahyp="http://schemas.microsoft.com/office/drawing/2018/hyperlinkcolor" val="tx"/>
                    </a:ext>
                  </a:extLst>
                </a:hlinkClick>
              </a:rPr>
              <a:t>https://www.intechopen.com/books/biomarker-indicator-of-abnormal-physiological-process/biomarkers-utility-for-sepsis-patients-management</a:t>
            </a:r>
            <a:endParaRPr sz="1800">
              <a:solidFill>
                <a:srgbClr val="00B0F0"/>
              </a:solidFill>
              <a:latin typeface="Twentieth Century"/>
              <a:ea typeface="Twentieth Century"/>
              <a:cs typeface="Twentieth Century"/>
              <a:sym typeface="Twentieth Century"/>
            </a:endParaRPr>
          </a:p>
          <a:p>
            <a:pPr marL="0" marR="0" lvl="0" indent="-114300" algn="l" rtl="0">
              <a:spcBef>
                <a:spcPts val="0"/>
              </a:spcBef>
              <a:spcAft>
                <a:spcPts val="0"/>
              </a:spcAft>
              <a:buClr>
                <a:srgbClr val="00B0F0"/>
              </a:buClr>
              <a:buSzPts val="1800"/>
              <a:buFont typeface="Arial"/>
              <a:buChar char="•"/>
            </a:pPr>
            <a:r>
              <a:rPr lang="en-US" sz="1800" u="sng">
                <a:solidFill>
                  <a:srgbClr val="00B0F0"/>
                </a:solidFill>
                <a:latin typeface="Twentieth Century"/>
                <a:ea typeface="Twentieth Century"/>
                <a:cs typeface="Twentieth Century"/>
                <a:sym typeface="Twentieth Century"/>
                <a:hlinkClick r:id="rId9">
                  <a:extLst>
                    <a:ext uri="{A12FA001-AC4F-418D-AE19-62706E023703}">
                      <ahyp:hlinkClr xmlns:ahyp="http://schemas.microsoft.com/office/drawing/2018/hyperlinkcolor" val="tx"/>
                    </a:ext>
                  </a:extLst>
                </a:hlinkClick>
              </a:rPr>
              <a:t>https://epmonthly.com/article/sepsis-gets-an-upgrade/</a:t>
            </a:r>
            <a:endParaRPr sz="1800">
              <a:solidFill>
                <a:srgbClr val="FFE084"/>
              </a:solidFill>
              <a:latin typeface="Twentieth Century"/>
              <a:ea typeface="Twentieth Century"/>
              <a:cs typeface="Twentieth Century"/>
              <a:sym typeface="Twentieth Century"/>
            </a:endParaRPr>
          </a:p>
          <a:p>
            <a:pPr marL="0" marR="0" lvl="0" indent="-114300" algn="l" rtl="0">
              <a:spcBef>
                <a:spcPts val="0"/>
              </a:spcBef>
              <a:spcAft>
                <a:spcPts val="0"/>
              </a:spcAft>
              <a:buClr>
                <a:srgbClr val="00B0F0"/>
              </a:buClr>
              <a:buSzPts val="1800"/>
              <a:buFont typeface="Noto Sans Symbols"/>
              <a:buChar char="▪"/>
            </a:pPr>
            <a:r>
              <a:rPr lang="en-US" sz="1800" i="1" u="sng">
                <a:solidFill>
                  <a:srgbClr val="00B0F0"/>
                </a:solidFill>
                <a:latin typeface="Twentieth Century"/>
                <a:ea typeface="Twentieth Century"/>
                <a:cs typeface="Twentieth Century"/>
                <a:sym typeface="Twentieth Century"/>
                <a:hlinkClick r:id="rId10">
                  <a:extLst>
                    <a:ext uri="{A12FA001-AC4F-418D-AE19-62706E023703}">
                      <ahyp:hlinkClr xmlns:ahyp="http://schemas.microsoft.com/office/drawing/2018/hyperlinkcolor" val="tx"/>
                    </a:ext>
                  </a:extLst>
                </a:hlinkClick>
              </a:rPr>
              <a:t>https://pmj.bmj.com/content/postgradmedj/94/1114/463.full.pdf</a:t>
            </a:r>
            <a:r>
              <a:rPr lang="en-US" sz="1800" i="1">
                <a:solidFill>
                  <a:srgbClr val="00B0F0"/>
                </a:solidFill>
                <a:latin typeface="Twentieth Century"/>
                <a:ea typeface="Twentieth Century"/>
                <a:cs typeface="Twentieth Century"/>
                <a:sym typeface="Twentieth Century"/>
              </a:rPr>
              <a:t>     </a:t>
            </a:r>
            <a:r>
              <a:rPr lang="en-US" sz="1800" i="1">
                <a:solidFill>
                  <a:srgbClr val="FFE084"/>
                </a:solidFill>
                <a:latin typeface="Twentieth Century"/>
                <a:ea typeface="Twentieth Century"/>
                <a:cs typeface="Twentieth Century"/>
                <a:sym typeface="Twentieth Century"/>
              </a:rPr>
              <a:t>3</a:t>
            </a:r>
            <a:endParaRPr/>
          </a:p>
          <a:p>
            <a:pPr marL="0" marR="0" lvl="0" indent="-114300" algn="l" rtl="0">
              <a:spcBef>
                <a:spcPts val="0"/>
              </a:spcBef>
              <a:spcAft>
                <a:spcPts val="0"/>
              </a:spcAft>
              <a:buClr>
                <a:srgbClr val="00B0F0"/>
              </a:buClr>
              <a:buSzPts val="1800"/>
              <a:buFont typeface="Noto Sans Symbols"/>
              <a:buChar char="▪"/>
            </a:pPr>
            <a:r>
              <a:rPr lang="en-US" sz="1800" u="sng">
                <a:solidFill>
                  <a:srgbClr val="00B0F0"/>
                </a:solidFill>
                <a:latin typeface="Twentieth Century"/>
                <a:ea typeface="Twentieth Century"/>
                <a:cs typeface="Twentieth Century"/>
                <a:sym typeface="Twentieth Century"/>
                <a:hlinkClick r:id="rId11">
                  <a:extLst>
                    <a:ext uri="{A12FA001-AC4F-418D-AE19-62706E023703}">
                      <ahyp:hlinkClr xmlns:ahyp="http://schemas.microsoft.com/office/drawing/2018/hyperlinkcolor" val="tx"/>
                    </a:ext>
                  </a:extLst>
                </a:hlinkClick>
              </a:rPr>
              <a:t>http://search.ebscohost.com/login.aspx?direct=true&amp;db=rzh&amp;AN=107891840&amp;site=rrc-live</a:t>
            </a:r>
            <a:r>
              <a:rPr lang="en-US" sz="1800">
                <a:solidFill>
                  <a:srgbClr val="00B0F0"/>
                </a:solidFill>
                <a:latin typeface="Twentieth Century"/>
                <a:ea typeface="Twentieth Century"/>
                <a:cs typeface="Twentieth Century"/>
                <a:sym typeface="Twentieth Century"/>
              </a:rPr>
              <a:t>    </a:t>
            </a:r>
            <a:r>
              <a:rPr lang="en-US" sz="1800">
                <a:solidFill>
                  <a:srgbClr val="FFE084"/>
                </a:solidFill>
                <a:latin typeface="Twentieth Century"/>
                <a:ea typeface="Twentieth Century"/>
                <a:cs typeface="Twentieth Century"/>
                <a:sym typeface="Twentieth Century"/>
              </a:rPr>
              <a:t>6</a:t>
            </a:r>
            <a:endParaRPr sz="1800" i="1">
              <a:solidFill>
                <a:srgbClr val="FFE084"/>
              </a:solidFill>
              <a:latin typeface="Twentieth Century"/>
              <a:ea typeface="Twentieth Century"/>
              <a:cs typeface="Twentieth Century"/>
              <a:sym typeface="Twentieth Century"/>
            </a:endParaRPr>
          </a:p>
          <a:p>
            <a:pPr marL="0" marR="0" lvl="0" indent="-114300" algn="l" rtl="0">
              <a:spcBef>
                <a:spcPts val="0"/>
              </a:spcBef>
              <a:spcAft>
                <a:spcPts val="0"/>
              </a:spcAft>
              <a:buClr>
                <a:srgbClr val="00B0F0"/>
              </a:buClr>
              <a:buSzPts val="1800"/>
              <a:buFont typeface="Noto Sans Symbols"/>
              <a:buChar char="▪"/>
            </a:pPr>
            <a:r>
              <a:rPr lang="en-US" sz="1800" i="1" u="sng">
                <a:solidFill>
                  <a:srgbClr val="00B0F0"/>
                </a:solidFill>
                <a:latin typeface="Twentieth Century"/>
                <a:ea typeface="Twentieth Century"/>
                <a:cs typeface="Twentieth Century"/>
                <a:sym typeface="Twentieth Century"/>
                <a:hlinkClick r:id="rId12">
                  <a:extLst>
                    <a:ext uri="{A12FA001-AC4F-418D-AE19-62706E023703}">
                      <ahyp:hlinkClr xmlns:ahyp="http://schemas.microsoft.com/office/drawing/2018/hyperlinkcolor" val="tx"/>
                    </a:ext>
                  </a:extLst>
                </a:hlinkClick>
              </a:rPr>
              <a:t>https://</a:t>
            </a:r>
            <a:r>
              <a:rPr lang="en-US" sz="1800" b="1" i="1" u="sng">
                <a:solidFill>
                  <a:srgbClr val="00B0F0"/>
                </a:solidFill>
                <a:latin typeface="Twentieth Century"/>
                <a:ea typeface="Twentieth Century"/>
                <a:cs typeface="Twentieth Century"/>
                <a:sym typeface="Twentieth Century"/>
                <a:hlinkClick r:id="rId12">
                  <a:extLst>
                    <a:ext uri="{A12FA001-AC4F-418D-AE19-62706E023703}">
                      <ahyp:hlinkClr xmlns:ahyp="http://schemas.microsoft.com/office/drawing/2018/hyperlinkcolor" val="tx"/>
                    </a:ext>
                  </a:extLst>
                </a:hlinkClick>
              </a:rPr>
              <a:t>www.ncbi.nlm.nih.gov</a:t>
            </a:r>
            <a:r>
              <a:rPr lang="en-US" sz="1800" i="1" u="sng">
                <a:solidFill>
                  <a:srgbClr val="00B0F0"/>
                </a:solidFill>
                <a:latin typeface="Twentieth Century"/>
                <a:ea typeface="Twentieth Century"/>
                <a:cs typeface="Twentieth Century"/>
                <a:sym typeface="Twentieth Century"/>
                <a:hlinkClick r:id="rId12">
                  <a:extLst>
                    <a:ext uri="{A12FA001-AC4F-418D-AE19-62706E023703}">
                      <ahyp:hlinkClr xmlns:ahyp="http://schemas.microsoft.com/office/drawing/2018/hyperlinkcolor" val="tx"/>
                    </a:ext>
                  </a:extLst>
                </a:hlinkClick>
              </a:rPr>
              <a:t>/pubmed/25612516</a:t>
            </a:r>
            <a:r>
              <a:rPr lang="en-US" sz="1800" i="1">
                <a:solidFill>
                  <a:srgbClr val="00B0F0"/>
                </a:solidFill>
                <a:latin typeface="Twentieth Century"/>
                <a:ea typeface="Twentieth Century"/>
                <a:cs typeface="Twentieth Century"/>
                <a:sym typeface="Twentieth Century"/>
              </a:rPr>
              <a:t> </a:t>
            </a:r>
            <a:r>
              <a:rPr lang="en-US" sz="1800" i="1">
                <a:solidFill>
                  <a:srgbClr val="FFE084"/>
                </a:solidFill>
                <a:latin typeface="Twentieth Century"/>
                <a:ea typeface="Twentieth Century"/>
                <a:cs typeface="Twentieth Century"/>
                <a:sym typeface="Twentieth Century"/>
              </a:rPr>
              <a:t>      4</a:t>
            </a:r>
            <a:endParaRPr/>
          </a:p>
          <a:p>
            <a:pPr marL="0" marR="0" lvl="0" indent="-114300" algn="l" rtl="0">
              <a:spcBef>
                <a:spcPts val="0"/>
              </a:spcBef>
              <a:spcAft>
                <a:spcPts val="0"/>
              </a:spcAft>
              <a:buClr>
                <a:srgbClr val="00B0F0"/>
              </a:buClr>
              <a:buSzPts val="1800"/>
              <a:buFont typeface="Noto Sans Symbols"/>
              <a:buChar char="▪"/>
            </a:pPr>
            <a:r>
              <a:rPr lang="en-US" sz="1800" i="1" u="sng">
                <a:solidFill>
                  <a:srgbClr val="00B0F0"/>
                </a:solidFill>
                <a:latin typeface="Twentieth Century"/>
                <a:ea typeface="Twentieth Century"/>
                <a:cs typeface="Twentieth Century"/>
                <a:sym typeface="Twentieth Century"/>
                <a:hlinkClick r:id="rId13">
                  <a:extLst>
                    <a:ext uri="{A12FA001-AC4F-418D-AE19-62706E023703}">
                      <ahyp:hlinkClr xmlns:ahyp="http://schemas.microsoft.com/office/drawing/2018/hyperlinkcolor" val="tx"/>
                    </a:ext>
                  </a:extLst>
                </a:hlinkClick>
              </a:rPr>
              <a:t>https://</a:t>
            </a:r>
            <a:r>
              <a:rPr lang="en-US" sz="1800" b="1" i="1" u="sng">
                <a:solidFill>
                  <a:srgbClr val="00B0F0"/>
                </a:solidFill>
                <a:latin typeface="Twentieth Century"/>
                <a:ea typeface="Twentieth Century"/>
                <a:cs typeface="Twentieth Century"/>
                <a:sym typeface="Twentieth Century"/>
                <a:hlinkClick r:id="rId13">
                  <a:extLst>
                    <a:ext uri="{A12FA001-AC4F-418D-AE19-62706E023703}">
                      <ahyp:hlinkClr xmlns:ahyp="http://schemas.microsoft.com/office/drawing/2018/hyperlinkcolor" val="tx"/>
                    </a:ext>
                  </a:extLst>
                </a:hlinkClick>
              </a:rPr>
              <a:t>www.ncbi.nlm.nih.gov</a:t>
            </a:r>
            <a:r>
              <a:rPr lang="en-US" sz="1800" i="1" u="sng">
                <a:solidFill>
                  <a:srgbClr val="00B0F0"/>
                </a:solidFill>
                <a:latin typeface="Twentieth Century"/>
                <a:ea typeface="Twentieth Century"/>
                <a:cs typeface="Twentieth Century"/>
                <a:sym typeface="Twentieth Century"/>
                <a:hlinkClick r:id="rId13">
                  <a:extLst>
                    <a:ext uri="{A12FA001-AC4F-418D-AE19-62706E023703}">
                      <ahyp:hlinkClr xmlns:ahyp="http://schemas.microsoft.com/office/drawing/2018/hyperlinkcolor" val="tx"/>
                    </a:ext>
                  </a:extLst>
                </a:hlinkClick>
              </a:rPr>
              <a:t>/pmc/articles/PMC4422717</a:t>
            </a:r>
            <a:r>
              <a:rPr lang="en-US" sz="1800" i="1">
                <a:solidFill>
                  <a:srgbClr val="FFE084"/>
                </a:solidFill>
                <a:latin typeface="Twentieth Century"/>
                <a:ea typeface="Twentieth Century"/>
                <a:cs typeface="Twentieth Century"/>
                <a:sym typeface="Twentieth Century"/>
              </a:rPr>
              <a:t>    8</a:t>
            </a:r>
            <a:endParaRPr/>
          </a:p>
          <a:p>
            <a:pPr marL="0" marR="0" lvl="0" indent="-114300" algn="l" rtl="0">
              <a:spcBef>
                <a:spcPts val="0"/>
              </a:spcBef>
              <a:spcAft>
                <a:spcPts val="0"/>
              </a:spcAft>
              <a:buClr>
                <a:srgbClr val="00B0F0"/>
              </a:buClr>
              <a:buSzPts val="1800"/>
              <a:buFont typeface="Noto Sans Symbols"/>
              <a:buChar char="▪"/>
            </a:pPr>
            <a:r>
              <a:rPr lang="en-US" sz="1800" i="1" u="sng">
                <a:solidFill>
                  <a:srgbClr val="00B0F0"/>
                </a:solidFill>
                <a:latin typeface="Twentieth Century"/>
                <a:ea typeface="Twentieth Century"/>
                <a:cs typeface="Twentieth Century"/>
                <a:sym typeface="Twentieth Century"/>
                <a:hlinkClick r:id="rId14">
                  <a:extLst>
                    <a:ext uri="{A12FA001-AC4F-418D-AE19-62706E023703}">
                      <ahyp:hlinkClr xmlns:ahyp="http://schemas.microsoft.com/office/drawing/2018/hyperlinkcolor" val="tx"/>
                    </a:ext>
                  </a:extLst>
                </a:hlinkClick>
              </a:rPr>
              <a:t>https://</a:t>
            </a:r>
            <a:r>
              <a:rPr lang="en-US" sz="1800" b="1" i="1" u="sng">
                <a:solidFill>
                  <a:srgbClr val="00B0F0"/>
                </a:solidFill>
                <a:latin typeface="Twentieth Century"/>
                <a:ea typeface="Twentieth Century"/>
                <a:cs typeface="Twentieth Century"/>
                <a:sym typeface="Twentieth Century"/>
                <a:hlinkClick r:id="rId14">
                  <a:extLst>
                    <a:ext uri="{A12FA001-AC4F-418D-AE19-62706E023703}">
                      <ahyp:hlinkClr xmlns:ahyp="http://schemas.microsoft.com/office/drawing/2018/hyperlinkcolor" val="tx"/>
                    </a:ext>
                  </a:extLst>
                </a:hlinkClick>
              </a:rPr>
              <a:t>www.nejm.org</a:t>
            </a:r>
            <a:r>
              <a:rPr lang="en-US" sz="1800" i="1" u="sng">
                <a:solidFill>
                  <a:srgbClr val="00B0F0"/>
                </a:solidFill>
                <a:latin typeface="Twentieth Century"/>
                <a:ea typeface="Twentieth Century"/>
                <a:cs typeface="Twentieth Century"/>
                <a:sym typeface="Twentieth Century"/>
                <a:hlinkClick r:id="rId14">
                  <a:extLst>
                    <a:ext uri="{A12FA001-AC4F-418D-AE19-62706E023703}">
                      <ahyp:hlinkClr xmlns:ahyp="http://schemas.microsoft.com/office/drawing/2018/hyperlinkcolor" val="tx"/>
                    </a:ext>
                  </a:extLst>
                </a:hlinkClick>
              </a:rPr>
              <a:t>/doi/full/10.1056/NEJMoa1703058</a:t>
            </a:r>
            <a:r>
              <a:rPr lang="en-US" sz="1800" i="1">
                <a:solidFill>
                  <a:srgbClr val="00B0F0"/>
                </a:solidFill>
                <a:latin typeface="Twentieth Century"/>
                <a:ea typeface="Twentieth Century"/>
                <a:cs typeface="Twentieth Century"/>
                <a:sym typeface="Twentieth Century"/>
              </a:rPr>
              <a:t>    </a:t>
            </a:r>
            <a:r>
              <a:rPr lang="en-US" sz="1800" i="1">
                <a:solidFill>
                  <a:srgbClr val="FFE084"/>
                </a:solidFill>
                <a:latin typeface="Twentieth Century"/>
                <a:ea typeface="Twentieth Century"/>
                <a:cs typeface="Twentieth Century"/>
                <a:sym typeface="Twentieth Century"/>
              </a:rPr>
              <a:t>1</a:t>
            </a:r>
            <a:endParaRPr/>
          </a:p>
          <a:p>
            <a:pPr marL="0" marR="0" lvl="0" indent="-114300" algn="l" rtl="0">
              <a:spcBef>
                <a:spcPts val="0"/>
              </a:spcBef>
              <a:spcAft>
                <a:spcPts val="0"/>
              </a:spcAft>
              <a:buClr>
                <a:srgbClr val="00B0F0"/>
              </a:buClr>
              <a:buSzPts val="1800"/>
              <a:buFont typeface="Noto Sans Symbols"/>
              <a:buChar char="▪"/>
            </a:pPr>
            <a:r>
              <a:rPr lang="en-US" sz="1800" u="sng">
                <a:solidFill>
                  <a:srgbClr val="00B0F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https://www.cdc.gov/sepsis/signs-symptoms.html</a:t>
            </a:r>
            <a:endParaRPr sz="1600" i="1">
              <a:solidFill>
                <a:srgbClr val="FFE084"/>
              </a:solidFill>
              <a:latin typeface="Twentieth Century"/>
              <a:ea typeface="Twentieth Century"/>
              <a:cs typeface="Twentieth Century"/>
              <a:sym typeface="Twentieth Century"/>
            </a:endParaRPr>
          </a:p>
        </p:txBody>
      </p:sp>
      <p:pic>
        <p:nvPicPr>
          <p:cNvPr id="3774" name="Google Shape;3774;p397"/>
          <p:cNvPicPr preferRelativeResize="0"/>
          <p:nvPr/>
        </p:nvPicPr>
        <p:blipFill rotWithShape="1">
          <a:blip r:embed="rId15">
            <a:alphaModFix/>
          </a:blip>
          <a:srcRect/>
          <a:stretch/>
        </p:blipFill>
        <p:spPr>
          <a:xfrm>
            <a:off x="10337800" y="5631036"/>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72">
                                            <p:txEl>
                                              <p:pRg st="0" end="0"/>
                                            </p:txEl>
                                          </p:spTgt>
                                        </p:tgtEl>
                                        <p:attrNameLst>
                                          <p:attrName>style.visibility</p:attrName>
                                        </p:attrNameLst>
                                      </p:cBhvr>
                                      <p:to>
                                        <p:strVal val="visible"/>
                                      </p:to>
                                    </p:set>
                                    <p:animEffect transition="in" filter="fade">
                                      <p:cBhvr>
                                        <p:cTn id="7" dur="600"/>
                                        <p:tgtEl>
                                          <p:spTgt spid="37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74"/>
                                        </p:tgtEl>
                                        <p:attrNameLst>
                                          <p:attrName>style.visibility</p:attrName>
                                        </p:attrNameLst>
                                      </p:cBhvr>
                                      <p:to>
                                        <p:strVal val="visible"/>
                                      </p:to>
                                    </p:set>
                                    <p:animEffect transition="in" filter="fade">
                                      <p:cBhvr>
                                        <p:cTn id="12" dur="4922"/>
                                        <p:tgtEl>
                                          <p:spTgt spid="3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45000">
              <a:srgbClr val="008000"/>
            </a:gs>
            <a:gs pos="77000">
              <a:srgbClr val="0E1186"/>
            </a:gs>
            <a:gs pos="100000">
              <a:srgbClr val="0E1186"/>
            </a:gs>
          </a:gsLst>
          <a:lin ang="2700006" scaled="0"/>
        </a:gradFill>
        <a:effectLst/>
      </p:bgPr>
    </p:bg>
    <p:spTree>
      <p:nvGrpSpPr>
        <p:cNvPr id="1" name="Shape 3779"/>
        <p:cNvGrpSpPr/>
        <p:nvPr/>
      </p:nvGrpSpPr>
      <p:grpSpPr>
        <a:xfrm>
          <a:off x="0" y="0"/>
          <a:ext cx="0" cy="0"/>
          <a:chOff x="0" y="0"/>
          <a:chExt cx="0" cy="0"/>
        </a:xfrm>
      </p:grpSpPr>
      <p:sp>
        <p:nvSpPr>
          <p:cNvPr id="3780" name="Google Shape;3780;p398"/>
          <p:cNvSpPr txBox="1">
            <a:spLocks noGrp="1"/>
          </p:cNvSpPr>
          <p:nvPr>
            <p:ph type="title"/>
          </p:nvPr>
        </p:nvSpPr>
        <p:spPr>
          <a:xfrm>
            <a:off x="568058" y="1790728"/>
            <a:ext cx="11055900" cy="4132800"/>
          </a:xfrm>
          <a:prstGeom prst="rect">
            <a:avLst/>
          </a:prstGeom>
          <a:solidFill>
            <a:srgbClr val="0033CC"/>
          </a:solidFill>
          <a:ln>
            <a:noFill/>
          </a:ln>
          <a:effectLst>
            <a:outerShdw blurRad="190500" dist="228600" dir="2700000" algn="ctr">
              <a:srgbClr val="000000">
                <a:alpha val="29800"/>
              </a:srgbClr>
            </a:outerShdw>
          </a:effectLst>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00"/>
              </a:buClr>
              <a:buSzPts val="4000"/>
              <a:buFont typeface="Twentieth Century"/>
              <a:buNone/>
            </a:pPr>
            <a:br>
              <a:rPr lang="en-US" sz="4000" cap="none">
                <a:solidFill>
                  <a:srgbClr val="FFFF00"/>
                </a:solidFill>
              </a:rPr>
            </a:br>
            <a:endParaRPr sz="6000" cap="none">
              <a:solidFill>
                <a:srgbClr val="FFFF00"/>
              </a:solidFill>
            </a:endParaRPr>
          </a:p>
        </p:txBody>
      </p:sp>
      <p:sp>
        <p:nvSpPr>
          <p:cNvPr id="3781" name="Google Shape;3781;p398"/>
          <p:cNvSpPr txBox="1"/>
          <p:nvPr/>
        </p:nvSpPr>
        <p:spPr>
          <a:xfrm>
            <a:off x="2124677" y="637760"/>
            <a:ext cx="7942500" cy="940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C4"/>
              </a:buClr>
              <a:buSzPts val="6600"/>
              <a:buFont typeface="Rockwell"/>
              <a:buNone/>
            </a:pPr>
            <a:r>
              <a:rPr lang="en-US" sz="6600" i="0" u="none" strike="noStrike" cap="none">
                <a:solidFill>
                  <a:srgbClr val="0000C4"/>
                </a:solidFill>
                <a:latin typeface="Rockwell"/>
                <a:ea typeface="Rockwell"/>
                <a:cs typeface="Rockwell"/>
                <a:sym typeface="Rockwell"/>
              </a:rPr>
              <a:t>Nurses…remember</a:t>
            </a:r>
            <a:endParaRPr/>
          </a:p>
        </p:txBody>
      </p:sp>
      <p:sp>
        <p:nvSpPr>
          <p:cNvPr id="3782" name="Google Shape;3782;p398"/>
          <p:cNvSpPr txBox="1"/>
          <p:nvPr/>
        </p:nvSpPr>
        <p:spPr>
          <a:xfrm>
            <a:off x="4010685" y="4399984"/>
            <a:ext cx="184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Twentieth Century"/>
              <a:buNone/>
            </a:pPr>
            <a:endParaRPr sz="1800" b="0" i="0" u="none" strike="noStrike" cap="none">
              <a:solidFill>
                <a:srgbClr val="FFFFFF"/>
              </a:solidFill>
              <a:latin typeface="Twentieth Century"/>
              <a:ea typeface="Twentieth Century"/>
              <a:cs typeface="Twentieth Century"/>
              <a:sym typeface="Twentieth Century"/>
            </a:endParaRPr>
          </a:p>
        </p:txBody>
      </p:sp>
      <p:sp>
        <p:nvSpPr>
          <p:cNvPr id="3783" name="Google Shape;3783;p398"/>
          <p:cNvSpPr txBox="1"/>
          <p:nvPr/>
        </p:nvSpPr>
        <p:spPr>
          <a:xfrm>
            <a:off x="686906" y="1932256"/>
            <a:ext cx="10818300" cy="4402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FF00"/>
              </a:buClr>
              <a:buSzPts val="4000"/>
              <a:buFont typeface="Calibri"/>
              <a:buNone/>
            </a:pPr>
            <a:r>
              <a:rPr lang="en-US" sz="4000">
                <a:solidFill>
                  <a:srgbClr val="FFFF00"/>
                </a:solidFill>
                <a:latin typeface="Calibri"/>
                <a:ea typeface="Calibri"/>
                <a:cs typeface="Calibri"/>
                <a:sym typeface="Calibri"/>
              </a:rPr>
              <a:t>W</a:t>
            </a:r>
            <a:r>
              <a:rPr lang="en-US" sz="4000" b="0" i="0" u="none" strike="noStrike" cap="none">
                <a:solidFill>
                  <a:srgbClr val="FFFF00"/>
                </a:solidFill>
                <a:latin typeface="Calibri"/>
                <a:ea typeface="Calibri"/>
                <a:cs typeface="Calibri"/>
                <a:sym typeface="Calibri"/>
              </a:rPr>
              <a:t>hen we are discussing about</a:t>
            </a:r>
            <a:endParaRPr/>
          </a:p>
          <a:p>
            <a:pPr marL="0" marR="0" lvl="0" indent="0" algn="ctr" rtl="0">
              <a:spcBef>
                <a:spcPts val="0"/>
              </a:spcBef>
              <a:spcAft>
                <a:spcPts val="0"/>
              </a:spcAft>
              <a:buClr>
                <a:srgbClr val="FFFF00"/>
              </a:buClr>
              <a:buSzPts val="4000"/>
              <a:buFont typeface="Calibri"/>
              <a:buNone/>
            </a:pPr>
            <a:r>
              <a:rPr lang="en-US" sz="4000">
                <a:solidFill>
                  <a:srgbClr val="FFFF00"/>
                </a:solidFill>
                <a:latin typeface="Calibri"/>
                <a:ea typeface="Calibri"/>
                <a:cs typeface="Calibri"/>
                <a:sym typeface="Calibri"/>
              </a:rPr>
              <a:t>SEPSIS MANAGEMENT</a:t>
            </a:r>
            <a:endParaRPr sz="4000" b="0" i="0" u="none" strike="noStrike" cap="none">
              <a:solidFill>
                <a:srgbClr val="FFFF00"/>
              </a:solidFill>
              <a:latin typeface="Calibri"/>
              <a:ea typeface="Calibri"/>
              <a:cs typeface="Calibri"/>
              <a:sym typeface="Calibri"/>
            </a:endParaRPr>
          </a:p>
          <a:p>
            <a:pPr marL="0" marR="0" lvl="0" indent="0" algn="ctr" rtl="0">
              <a:spcBef>
                <a:spcPts val="0"/>
              </a:spcBef>
              <a:spcAft>
                <a:spcPts val="0"/>
              </a:spcAft>
              <a:buClr>
                <a:srgbClr val="FFFF00"/>
              </a:buClr>
              <a:buSzPts val="4000"/>
              <a:buFont typeface="Calibri"/>
              <a:buNone/>
            </a:pPr>
            <a:r>
              <a:rPr lang="en-US" sz="4000" b="0" i="0" u="none" strike="noStrike" cap="none">
                <a:solidFill>
                  <a:srgbClr val="FFFF00"/>
                </a:solidFill>
                <a:latin typeface="Calibri"/>
                <a:ea typeface="Calibri"/>
                <a:cs typeface="Calibri"/>
                <a:sym typeface="Calibri"/>
              </a:rPr>
              <a:t>what we do as a </a:t>
            </a:r>
            <a:r>
              <a:rPr lang="en-US" sz="4000">
                <a:solidFill>
                  <a:srgbClr val="FFFF00"/>
                </a:solidFill>
                <a:latin typeface="Calibri"/>
                <a:ea typeface="Calibri"/>
                <a:cs typeface="Calibri"/>
                <a:sym typeface="Calibri"/>
              </a:rPr>
              <a:t>front liners</a:t>
            </a:r>
            <a:r>
              <a:rPr lang="en-US" sz="4000" b="0" i="0" u="none" strike="noStrike" cap="none">
                <a:solidFill>
                  <a:srgbClr val="FFFF00"/>
                </a:solidFill>
                <a:latin typeface="Calibri"/>
                <a:ea typeface="Calibri"/>
                <a:cs typeface="Calibri"/>
                <a:sym typeface="Calibri"/>
              </a:rPr>
              <a:t> </a:t>
            </a:r>
            <a:r>
              <a:rPr lang="en-US" sz="4000" b="1" i="0" u="none" strike="noStrike" cap="none">
                <a:solidFill>
                  <a:srgbClr val="FFC000"/>
                </a:solidFill>
                <a:latin typeface="Calibri"/>
                <a:ea typeface="Calibri"/>
                <a:cs typeface="Calibri"/>
                <a:sym typeface="Calibri"/>
              </a:rPr>
              <a:t>MATTERS.</a:t>
            </a:r>
            <a:endParaRPr sz="1000" b="0" i="0" u="none" strike="noStrike" cap="none">
              <a:solidFill>
                <a:srgbClr val="C00000"/>
              </a:solidFill>
              <a:latin typeface="Calibri"/>
              <a:ea typeface="Calibri"/>
              <a:cs typeface="Calibri"/>
              <a:sym typeface="Calibri"/>
            </a:endParaRPr>
          </a:p>
          <a:p>
            <a:pPr marL="0" marR="0" lvl="0" indent="0" algn="ctr" rtl="0">
              <a:spcBef>
                <a:spcPts val="0"/>
              </a:spcBef>
              <a:spcAft>
                <a:spcPts val="0"/>
              </a:spcAft>
              <a:buClr>
                <a:srgbClr val="FFFF00"/>
              </a:buClr>
              <a:buSzPts val="4000"/>
              <a:buFont typeface="Calibri"/>
              <a:buNone/>
            </a:pPr>
            <a:r>
              <a:rPr lang="en-US" sz="4000" b="0" i="0" u="none" strike="noStrike" cap="none">
                <a:solidFill>
                  <a:srgbClr val="FFFF00"/>
                </a:solidFill>
                <a:latin typeface="Calibri"/>
                <a:ea typeface="Calibri"/>
                <a:cs typeface="Calibri"/>
                <a:sym typeface="Calibri"/>
              </a:rPr>
              <a:t>We can change patient outcomes by early recognition and be certain that patient </a:t>
            </a:r>
            <a:endParaRPr/>
          </a:p>
          <a:p>
            <a:pPr marL="0" marR="0" lvl="0" indent="0" algn="ctr" rtl="0">
              <a:spcBef>
                <a:spcPts val="0"/>
              </a:spcBef>
              <a:spcAft>
                <a:spcPts val="0"/>
              </a:spcAft>
              <a:buClr>
                <a:srgbClr val="FFFF00"/>
              </a:buClr>
              <a:buSzPts val="4000"/>
              <a:buFont typeface="Calibri"/>
              <a:buNone/>
            </a:pPr>
            <a:r>
              <a:rPr lang="en-US" sz="4000" b="1" i="0" u="none" strike="noStrike" cap="none">
                <a:solidFill>
                  <a:srgbClr val="FFFF00"/>
                </a:solidFill>
                <a:latin typeface="Calibri"/>
                <a:ea typeface="Calibri"/>
                <a:cs typeface="Calibri"/>
                <a:sym typeface="Calibri"/>
              </a:rPr>
              <a:t>get the treatments they need…when they need it!</a:t>
            </a:r>
            <a:endParaRPr/>
          </a:p>
        </p:txBody>
      </p:sp>
      <p:pic>
        <p:nvPicPr>
          <p:cNvPr id="3784" name="Google Shape;3784;p398"/>
          <p:cNvPicPr preferRelativeResize="0"/>
          <p:nvPr/>
        </p:nvPicPr>
        <p:blipFill rotWithShape="1">
          <a:blip r:embed="rId3">
            <a:alphaModFix/>
          </a:blip>
          <a:srcRect/>
          <a:stretch/>
        </p:blipFill>
        <p:spPr>
          <a:xfrm>
            <a:off x="10312400" y="250190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81">
                                            <p:txEl>
                                              <p:pRg st="0" end="0"/>
                                            </p:txEl>
                                          </p:spTgt>
                                        </p:tgtEl>
                                        <p:attrNameLst>
                                          <p:attrName>style.visibility</p:attrName>
                                        </p:attrNameLst>
                                      </p:cBhvr>
                                      <p:to>
                                        <p:strVal val="visible"/>
                                      </p:to>
                                    </p:set>
                                    <p:animEffect transition="in" filter="fade">
                                      <p:cBhvr>
                                        <p:cTn id="7" dur="1000"/>
                                        <p:tgtEl>
                                          <p:spTgt spid="37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83">
                                            <p:txEl>
                                              <p:pRg st="0" end="0"/>
                                            </p:txEl>
                                          </p:spTgt>
                                        </p:tgtEl>
                                        <p:attrNameLst>
                                          <p:attrName>style.visibility</p:attrName>
                                        </p:attrNameLst>
                                      </p:cBhvr>
                                      <p:to>
                                        <p:strVal val="visible"/>
                                      </p:to>
                                    </p:set>
                                    <p:animEffect transition="in" filter="fade">
                                      <p:cBhvr>
                                        <p:cTn id="12" dur="1000"/>
                                        <p:tgtEl>
                                          <p:spTgt spid="378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83">
                                            <p:txEl>
                                              <p:pRg st="1" end="1"/>
                                            </p:txEl>
                                          </p:spTgt>
                                        </p:tgtEl>
                                        <p:attrNameLst>
                                          <p:attrName>style.visibility</p:attrName>
                                        </p:attrNameLst>
                                      </p:cBhvr>
                                      <p:to>
                                        <p:strVal val="visible"/>
                                      </p:to>
                                    </p:set>
                                    <p:animEffect transition="in" filter="fade">
                                      <p:cBhvr>
                                        <p:cTn id="17" dur="1000"/>
                                        <p:tgtEl>
                                          <p:spTgt spid="378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83">
                                            <p:txEl>
                                              <p:pRg st="2" end="2"/>
                                            </p:txEl>
                                          </p:spTgt>
                                        </p:tgtEl>
                                        <p:attrNameLst>
                                          <p:attrName>style.visibility</p:attrName>
                                        </p:attrNameLst>
                                      </p:cBhvr>
                                      <p:to>
                                        <p:strVal val="visible"/>
                                      </p:to>
                                    </p:set>
                                    <p:animEffect transition="in" filter="fade">
                                      <p:cBhvr>
                                        <p:cTn id="22" dur="1000"/>
                                        <p:tgtEl>
                                          <p:spTgt spid="378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83">
                                            <p:txEl>
                                              <p:pRg st="3" end="3"/>
                                            </p:txEl>
                                          </p:spTgt>
                                        </p:tgtEl>
                                        <p:attrNameLst>
                                          <p:attrName>style.visibility</p:attrName>
                                        </p:attrNameLst>
                                      </p:cBhvr>
                                      <p:to>
                                        <p:strVal val="visible"/>
                                      </p:to>
                                    </p:set>
                                    <p:animEffect transition="in" filter="fade">
                                      <p:cBhvr>
                                        <p:cTn id="27" dur="1000"/>
                                        <p:tgtEl>
                                          <p:spTgt spid="378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83">
                                            <p:txEl>
                                              <p:pRg st="4" end="4"/>
                                            </p:txEl>
                                          </p:spTgt>
                                        </p:tgtEl>
                                        <p:attrNameLst>
                                          <p:attrName>style.visibility</p:attrName>
                                        </p:attrNameLst>
                                      </p:cBhvr>
                                      <p:to>
                                        <p:strVal val="visible"/>
                                      </p:to>
                                    </p:set>
                                    <p:animEffect transition="in" filter="fade">
                                      <p:cBhvr>
                                        <p:cTn id="32" dur="1000"/>
                                        <p:tgtEl>
                                          <p:spTgt spid="378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784"/>
                                        </p:tgtEl>
                                        <p:attrNameLst>
                                          <p:attrName>style.visibility</p:attrName>
                                        </p:attrNameLst>
                                      </p:cBhvr>
                                      <p:to>
                                        <p:strVal val="visible"/>
                                      </p:to>
                                    </p:set>
                                    <p:animEffect transition="in" filter="fade">
                                      <p:cBhvr>
                                        <p:cTn id="37" dur="5000"/>
                                        <p:tgtEl>
                                          <p:spTgt spid="3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138"/>
          <p:cNvSpPr txBox="1">
            <a:spLocks noGrp="1"/>
          </p:cNvSpPr>
          <p:nvPr>
            <p:ph type="title"/>
          </p:nvPr>
        </p:nvSpPr>
        <p:spPr>
          <a:xfrm>
            <a:off x="0" y="-112011"/>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MOVING FORWARD</a:t>
            </a:r>
            <a:endParaRPr/>
          </a:p>
        </p:txBody>
      </p:sp>
      <p:grpSp>
        <p:nvGrpSpPr>
          <p:cNvPr id="956" name="Google Shape;956;p138"/>
          <p:cNvGrpSpPr/>
          <p:nvPr/>
        </p:nvGrpSpPr>
        <p:grpSpPr>
          <a:xfrm>
            <a:off x="812661" y="1017496"/>
            <a:ext cx="10566765" cy="3867061"/>
            <a:chOff x="9249" y="154688"/>
            <a:chExt cx="10566765" cy="3867061"/>
          </a:xfrm>
        </p:grpSpPr>
        <p:sp>
          <p:nvSpPr>
            <p:cNvPr id="957" name="Google Shape;957;p138"/>
            <p:cNvSpPr/>
            <p:nvPr/>
          </p:nvSpPr>
          <p:spPr>
            <a:xfrm rot="5400000">
              <a:off x="398049" y="1897514"/>
              <a:ext cx="1170900" cy="1948500"/>
            </a:xfrm>
            <a:prstGeom prst="corner">
              <a:avLst>
                <a:gd name="adj1" fmla="val 16120"/>
                <a:gd name="adj2" fmla="val 1611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38"/>
            <p:cNvSpPr/>
            <p:nvPr/>
          </p:nvSpPr>
          <p:spPr>
            <a:xfrm>
              <a:off x="202471" y="2479748"/>
              <a:ext cx="1759200" cy="154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38"/>
            <p:cNvSpPr txBox="1"/>
            <p:nvPr/>
          </p:nvSpPr>
          <p:spPr>
            <a:xfrm>
              <a:off x="202471" y="2479748"/>
              <a:ext cx="1759200" cy="15420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Malgun Gothic"/>
                <a:buNone/>
              </a:pPr>
              <a:endParaRPr sz="2300">
                <a:solidFill>
                  <a:schemeClr val="dk1"/>
                </a:solidFill>
                <a:latin typeface="Malgun Gothic"/>
                <a:ea typeface="Malgun Gothic"/>
                <a:cs typeface="Malgun Gothic"/>
                <a:sym typeface="Malgun Gothic"/>
              </a:endParaRPr>
            </a:p>
          </p:txBody>
        </p:sp>
        <p:sp>
          <p:nvSpPr>
            <p:cNvPr id="960" name="Google Shape;960;p138"/>
            <p:cNvSpPr/>
            <p:nvPr/>
          </p:nvSpPr>
          <p:spPr>
            <a:xfrm>
              <a:off x="1629734" y="1754087"/>
              <a:ext cx="331800" cy="331800"/>
            </a:xfrm>
            <a:prstGeom prst="triangle">
              <a:avLst>
                <a:gd name="adj" fmla="val 10000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38"/>
            <p:cNvSpPr/>
            <p:nvPr/>
          </p:nvSpPr>
          <p:spPr>
            <a:xfrm rot="5400000">
              <a:off x="2551636" y="1364607"/>
              <a:ext cx="1170900" cy="1948500"/>
            </a:xfrm>
            <a:prstGeom prst="corner">
              <a:avLst>
                <a:gd name="adj1" fmla="val 16120"/>
                <a:gd name="adj2" fmla="val 1611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38"/>
            <p:cNvSpPr/>
            <p:nvPr/>
          </p:nvSpPr>
          <p:spPr>
            <a:xfrm>
              <a:off x="2356057" y="1946841"/>
              <a:ext cx="1759200" cy="154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38"/>
            <p:cNvSpPr txBox="1"/>
            <p:nvPr/>
          </p:nvSpPr>
          <p:spPr>
            <a:xfrm>
              <a:off x="2356057" y="1946841"/>
              <a:ext cx="1759200" cy="15420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Malgun Gothic"/>
                <a:buNone/>
              </a:pPr>
              <a:r>
                <a:rPr lang="en-US" sz="2300" b="1">
                  <a:solidFill>
                    <a:schemeClr val="dk1"/>
                  </a:solidFill>
                  <a:latin typeface="Malgun Gothic"/>
                  <a:ea typeface="Malgun Gothic"/>
                  <a:cs typeface="Malgun Gothic"/>
                  <a:sym typeface="Malgun Gothic"/>
                </a:rPr>
                <a:t>Advanced</a:t>
              </a:r>
              <a:endParaRPr/>
            </a:p>
            <a:p>
              <a:pPr marL="0" marR="0" lvl="0" indent="0" algn="l" rtl="0">
                <a:lnSpc>
                  <a:spcPct val="90000"/>
                </a:lnSpc>
                <a:spcBef>
                  <a:spcPts val="805"/>
                </a:spcBef>
                <a:spcAft>
                  <a:spcPts val="0"/>
                </a:spcAft>
                <a:buClr>
                  <a:schemeClr val="dk1"/>
                </a:buClr>
                <a:buSzPts val="2300"/>
                <a:buFont typeface="Malgun Gothic"/>
                <a:buNone/>
              </a:pPr>
              <a:r>
                <a:rPr lang="en-US" sz="2300" b="1">
                  <a:solidFill>
                    <a:schemeClr val="dk1"/>
                  </a:solidFill>
                  <a:latin typeface="Malgun Gothic"/>
                  <a:ea typeface="Malgun Gothic"/>
                  <a:cs typeface="Malgun Gothic"/>
                  <a:sym typeface="Malgun Gothic"/>
                </a:rPr>
                <a:t>Beginners</a:t>
              </a:r>
              <a:endParaRPr/>
            </a:p>
          </p:txBody>
        </p:sp>
        <p:sp>
          <p:nvSpPr>
            <p:cNvPr id="964" name="Google Shape;964;p138"/>
            <p:cNvSpPr/>
            <p:nvPr/>
          </p:nvSpPr>
          <p:spPr>
            <a:xfrm>
              <a:off x="3783320" y="1221180"/>
              <a:ext cx="331800" cy="331800"/>
            </a:xfrm>
            <a:prstGeom prst="triangle">
              <a:avLst>
                <a:gd name="adj" fmla="val 10000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38"/>
            <p:cNvSpPr/>
            <p:nvPr/>
          </p:nvSpPr>
          <p:spPr>
            <a:xfrm rot="5400000">
              <a:off x="4705223" y="831700"/>
              <a:ext cx="1170900" cy="1948500"/>
            </a:xfrm>
            <a:prstGeom prst="corner">
              <a:avLst>
                <a:gd name="adj1" fmla="val 16120"/>
                <a:gd name="adj2" fmla="val 1611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38"/>
            <p:cNvSpPr/>
            <p:nvPr/>
          </p:nvSpPr>
          <p:spPr>
            <a:xfrm>
              <a:off x="4509643" y="1413934"/>
              <a:ext cx="1759200" cy="154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38"/>
            <p:cNvSpPr txBox="1"/>
            <p:nvPr/>
          </p:nvSpPr>
          <p:spPr>
            <a:xfrm>
              <a:off x="4509643" y="1413934"/>
              <a:ext cx="1759200" cy="15420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Malgun Gothic"/>
                <a:buNone/>
              </a:pPr>
              <a:r>
                <a:rPr lang="en-US" sz="2300" b="1">
                  <a:solidFill>
                    <a:schemeClr val="dk1"/>
                  </a:solidFill>
                  <a:latin typeface="Malgun Gothic"/>
                  <a:ea typeface="Malgun Gothic"/>
                  <a:cs typeface="Malgun Gothic"/>
                  <a:sym typeface="Malgun Gothic"/>
                </a:rPr>
                <a:t>Competent</a:t>
              </a:r>
              <a:endParaRPr/>
            </a:p>
          </p:txBody>
        </p:sp>
        <p:sp>
          <p:nvSpPr>
            <p:cNvPr id="968" name="Google Shape;968;p138"/>
            <p:cNvSpPr/>
            <p:nvPr/>
          </p:nvSpPr>
          <p:spPr>
            <a:xfrm>
              <a:off x="5936906" y="688273"/>
              <a:ext cx="331800" cy="331800"/>
            </a:xfrm>
            <a:prstGeom prst="triangle">
              <a:avLst>
                <a:gd name="adj" fmla="val 10000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38"/>
            <p:cNvSpPr/>
            <p:nvPr/>
          </p:nvSpPr>
          <p:spPr>
            <a:xfrm rot="5400000">
              <a:off x="6858809" y="298794"/>
              <a:ext cx="1170900" cy="1948500"/>
            </a:xfrm>
            <a:prstGeom prst="corner">
              <a:avLst>
                <a:gd name="adj1" fmla="val 16120"/>
                <a:gd name="adj2" fmla="val 1611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38"/>
            <p:cNvSpPr/>
            <p:nvPr/>
          </p:nvSpPr>
          <p:spPr>
            <a:xfrm>
              <a:off x="6663229" y="881027"/>
              <a:ext cx="1759200" cy="154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38"/>
            <p:cNvSpPr txBox="1"/>
            <p:nvPr/>
          </p:nvSpPr>
          <p:spPr>
            <a:xfrm>
              <a:off x="6663229" y="881027"/>
              <a:ext cx="1759200" cy="15420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rgbClr val="002060"/>
                </a:buClr>
                <a:buSzPts val="2300"/>
                <a:buFont typeface="Malgun Gothic"/>
                <a:buNone/>
              </a:pPr>
              <a:r>
                <a:rPr lang="en-US" sz="2300" b="1">
                  <a:solidFill>
                    <a:srgbClr val="002060"/>
                  </a:solidFill>
                  <a:latin typeface="Malgun Gothic"/>
                  <a:ea typeface="Malgun Gothic"/>
                  <a:cs typeface="Malgun Gothic"/>
                  <a:sym typeface="Malgun Gothic"/>
                </a:rPr>
                <a:t>Proficient</a:t>
              </a:r>
              <a:endParaRPr/>
            </a:p>
          </p:txBody>
        </p:sp>
        <p:sp>
          <p:nvSpPr>
            <p:cNvPr id="972" name="Google Shape;972;p138"/>
            <p:cNvSpPr/>
            <p:nvPr/>
          </p:nvSpPr>
          <p:spPr>
            <a:xfrm>
              <a:off x="8090492" y="155366"/>
              <a:ext cx="331800" cy="331800"/>
            </a:xfrm>
            <a:prstGeom prst="triangle">
              <a:avLst>
                <a:gd name="adj" fmla="val 10000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38"/>
            <p:cNvSpPr/>
            <p:nvPr/>
          </p:nvSpPr>
          <p:spPr>
            <a:xfrm rot="5400000">
              <a:off x="9012395" y="-234112"/>
              <a:ext cx="1170900" cy="1948500"/>
            </a:xfrm>
            <a:prstGeom prst="corner">
              <a:avLst>
                <a:gd name="adj1" fmla="val 16120"/>
                <a:gd name="adj2" fmla="val 1611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38"/>
            <p:cNvSpPr/>
            <p:nvPr/>
          </p:nvSpPr>
          <p:spPr>
            <a:xfrm>
              <a:off x="8816815" y="348120"/>
              <a:ext cx="1759200" cy="154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38"/>
            <p:cNvSpPr txBox="1"/>
            <p:nvPr/>
          </p:nvSpPr>
          <p:spPr>
            <a:xfrm>
              <a:off x="8816815" y="348120"/>
              <a:ext cx="1759200" cy="15420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Malgun Gothic"/>
                <a:buNone/>
              </a:pPr>
              <a:endParaRPr sz="2300">
                <a:solidFill>
                  <a:schemeClr val="dk1"/>
                </a:solidFill>
                <a:latin typeface="Malgun Gothic"/>
                <a:ea typeface="Malgun Gothic"/>
                <a:cs typeface="Malgun Gothic"/>
                <a:sym typeface="Malgun Gothic"/>
              </a:endParaRPr>
            </a:p>
          </p:txBody>
        </p:sp>
      </p:grpSp>
      <p:sp>
        <p:nvSpPr>
          <p:cNvPr id="976" name="Google Shape;976;p138"/>
          <p:cNvSpPr txBox="1"/>
          <p:nvPr/>
        </p:nvSpPr>
        <p:spPr>
          <a:xfrm>
            <a:off x="9732523" y="1272521"/>
            <a:ext cx="11271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02060"/>
                </a:solidFill>
                <a:latin typeface="Malgun Gothic"/>
                <a:ea typeface="Malgun Gothic"/>
                <a:cs typeface="Malgun Gothic"/>
                <a:sym typeface="Malgun Gothic"/>
              </a:rPr>
              <a:t>Expert</a:t>
            </a:r>
            <a:endParaRPr/>
          </a:p>
        </p:txBody>
      </p:sp>
      <p:sp>
        <p:nvSpPr>
          <p:cNvPr id="977" name="Google Shape;977;p138"/>
          <p:cNvSpPr txBox="1"/>
          <p:nvPr/>
        </p:nvSpPr>
        <p:spPr>
          <a:xfrm>
            <a:off x="1127448" y="3445549"/>
            <a:ext cx="11913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Malgun Gothic"/>
                <a:ea typeface="Malgun Gothic"/>
                <a:cs typeface="Malgun Gothic"/>
                <a:sym typeface="Malgun Gothic"/>
              </a:rPr>
              <a:t>Novice</a:t>
            </a:r>
            <a:endParaRPr/>
          </a:p>
        </p:txBody>
      </p:sp>
      <p:sp>
        <p:nvSpPr>
          <p:cNvPr id="978" name="Google Shape;978;p138"/>
          <p:cNvSpPr/>
          <p:nvPr/>
        </p:nvSpPr>
        <p:spPr>
          <a:xfrm>
            <a:off x="5427764" y="2950786"/>
            <a:ext cx="1728300" cy="792000"/>
          </a:xfrm>
          <a:prstGeom prst="upArrowCallout">
            <a:avLst>
              <a:gd name="adj1" fmla="val 25000"/>
              <a:gd name="adj2" fmla="val 25000"/>
              <a:gd name="adj3" fmla="val 25000"/>
              <a:gd name="adj4" fmla="val 64977"/>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79" name="Google Shape;979;p138"/>
          <p:cNvSpPr/>
          <p:nvPr/>
        </p:nvSpPr>
        <p:spPr>
          <a:xfrm>
            <a:off x="859028" y="4020253"/>
            <a:ext cx="1728300" cy="1209000"/>
          </a:xfrm>
          <a:prstGeom prst="upArrowCallout">
            <a:avLst>
              <a:gd name="adj1" fmla="val 25000"/>
              <a:gd name="adj2" fmla="val 25000"/>
              <a:gd name="adj3" fmla="val 25000"/>
              <a:gd name="adj4" fmla="val 64977"/>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Newly</a:t>
            </a:r>
            <a:endParaRPr/>
          </a:p>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80" name="Google Shape;980;p138"/>
          <p:cNvSpPr/>
          <p:nvPr/>
        </p:nvSpPr>
        <p:spPr>
          <a:xfrm>
            <a:off x="7550258" y="2358602"/>
            <a:ext cx="1728300" cy="1026000"/>
          </a:xfrm>
          <a:prstGeom prst="upArrowCallout">
            <a:avLst>
              <a:gd name="adj1" fmla="val 25000"/>
              <a:gd name="adj2" fmla="val 25000"/>
              <a:gd name="adj3" fmla="val 25000"/>
              <a:gd name="adj4" fmla="val 64977"/>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81" name="Google Shape;981;p138"/>
          <p:cNvSpPr/>
          <p:nvPr/>
        </p:nvSpPr>
        <p:spPr>
          <a:xfrm>
            <a:off x="9730997" y="1817403"/>
            <a:ext cx="1728300" cy="792000"/>
          </a:xfrm>
          <a:prstGeom prst="upArrowCallout">
            <a:avLst>
              <a:gd name="adj1" fmla="val 25000"/>
              <a:gd name="adj2" fmla="val 25000"/>
              <a:gd name="adj3" fmla="val 25000"/>
              <a:gd name="adj4" fmla="val 64977"/>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Malgun Gothic"/>
                <a:ea typeface="Malgun Gothic"/>
                <a:cs typeface="Malgun Gothic"/>
                <a:sym typeface="Malgun Gothic"/>
              </a:rPr>
              <a:t>APNAPN</a:t>
            </a:r>
            <a:endParaRPr/>
          </a:p>
        </p:txBody>
      </p:sp>
      <p:sp>
        <p:nvSpPr>
          <p:cNvPr id="982" name="Google Shape;982;p138"/>
          <p:cNvSpPr/>
          <p:nvPr/>
        </p:nvSpPr>
        <p:spPr>
          <a:xfrm>
            <a:off x="3051555" y="4018982"/>
            <a:ext cx="1728300" cy="792000"/>
          </a:xfrm>
          <a:prstGeom prst="upArrowCallout">
            <a:avLst>
              <a:gd name="adj1" fmla="val 25000"/>
              <a:gd name="adj2" fmla="val 25000"/>
              <a:gd name="adj3" fmla="val 25000"/>
              <a:gd name="adj4" fmla="val 64977"/>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83" name="Google Shape;983;p138"/>
          <p:cNvSpPr txBox="1"/>
          <p:nvPr/>
        </p:nvSpPr>
        <p:spPr>
          <a:xfrm>
            <a:off x="10263702" y="2183305"/>
            <a:ext cx="900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APN</a:t>
            </a:r>
            <a:endParaRPr/>
          </a:p>
        </p:txBody>
      </p:sp>
      <p:sp>
        <p:nvSpPr>
          <p:cNvPr id="984" name="Google Shape;984;p138"/>
          <p:cNvSpPr txBox="1"/>
          <p:nvPr/>
        </p:nvSpPr>
        <p:spPr>
          <a:xfrm>
            <a:off x="879403" y="4487905"/>
            <a:ext cx="17160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Newly</a:t>
            </a:r>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Graduate RNs</a:t>
            </a:r>
            <a:endParaRPr/>
          </a:p>
        </p:txBody>
      </p:sp>
      <p:sp>
        <p:nvSpPr>
          <p:cNvPr id="985" name="Google Shape;985;p138"/>
          <p:cNvSpPr txBox="1"/>
          <p:nvPr/>
        </p:nvSpPr>
        <p:spPr>
          <a:xfrm>
            <a:off x="7906327" y="2777993"/>
            <a:ext cx="1210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Specialist</a:t>
            </a:r>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nurses</a:t>
            </a:r>
            <a:endParaRPr/>
          </a:p>
        </p:txBody>
      </p:sp>
      <p:sp>
        <p:nvSpPr>
          <p:cNvPr id="986" name="Google Shape;986;p138"/>
          <p:cNvSpPr txBox="1"/>
          <p:nvPr/>
        </p:nvSpPr>
        <p:spPr>
          <a:xfrm>
            <a:off x="5480804" y="3346830"/>
            <a:ext cx="16221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3rd year RNs</a:t>
            </a:r>
            <a:endParaRPr/>
          </a:p>
        </p:txBody>
      </p:sp>
      <p:sp>
        <p:nvSpPr>
          <p:cNvPr id="987" name="Google Shape;987;p138"/>
          <p:cNvSpPr txBox="1"/>
          <p:nvPr/>
        </p:nvSpPr>
        <p:spPr>
          <a:xfrm>
            <a:off x="3090431" y="4415026"/>
            <a:ext cx="1576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2</a:t>
            </a:r>
            <a:r>
              <a:rPr lang="en-US" sz="1800" b="1" baseline="30000">
                <a:solidFill>
                  <a:schemeClr val="dk1"/>
                </a:solidFill>
                <a:latin typeface="Malgun Gothic"/>
                <a:ea typeface="Malgun Gothic"/>
                <a:cs typeface="Malgun Gothic"/>
                <a:sym typeface="Malgun Gothic"/>
              </a:rPr>
              <a:t>nd</a:t>
            </a:r>
            <a:r>
              <a:rPr lang="en-US" sz="1800" b="1">
                <a:solidFill>
                  <a:schemeClr val="dk1"/>
                </a:solidFill>
                <a:latin typeface="Malgun Gothic"/>
                <a:ea typeface="Malgun Gothic"/>
                <a:cs typeface="Malgun Gothic"/>
                <a:sym typeface="Malgun Gothic"/>
              </a:rPr>
              <a:t> year RNs</a:t>
            </a:r>
            <a:endParaRPr/>
          </a:p>
        </p:txBody>
      </p:sp>
      <p:sp>
        <p:nvSpPr>
          <p:cNvPr id="988" name="Google Shape;988;p138"/>
          <p:cNvSpPr/>
          <p:nvPr/>
        </p:nvSpPr>
        <p:spPr>
          <a:xfrm>
            <a:off x="796826" y="5362437"/>
            <a:ext cx="1852500" cy="1023300"/>
          </a:xfrm>
          <a:prstGeom prst="upArrowCallout">
            <a:avLst>
              <a:gd name="adj1" fmla="val 25000"/>
              <a:gd name="adj2" fmla="val 25000"/>
              <a:gd name="adj3" fmla="val 25000"/>
              <a:gd name="adj4" fmla="val 64977"/>
            </a:avLst>
          </a:prstGeom>
          <a:solidFill>
            <a:srgbClr val="FFFFCC"/>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89" name="Google Shape;989;p138"/>
          <p:cNvSpPr/>
          <p:nvPr/>
        </p:nvSpPr>
        <p:spPr>
          <a:xfrm>
            <a:off x="5446239" y="3943333"/>
            <a:ext cx="1728300" cy="792000"/>
          </a:xfrm>
          <a:prstGeom prst="upArrowCallout">
            <a:avLst>
              <a:gd name="adj1" fmla="val 25000"/>
              <a:gd name="adj2" fmla="val 25000"/>
              <a:gd name="adj3" fmla="val 25000"/>
              <a:gd name="adj4" fmla="val 64977"/>
            </a:avLst>
          </a:prstGeom>
          <a:solidFill>
            <a:srgbClr val="FFFFCC"/>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90" name="Google Shape;990;p138"/>
          <p:cNvSpPr/>
          <p:nvPr/>
        </p:nvSpPr>
        <p:spPr>
          <a:xfrm>
            <a:off x="3062493" y="4966393"/>
            <a:ext cx="1728300" cy="792000"/>
          </a:xfrm>
          <a:prstGeom prst="upArrowCallout">
            <a:avLst>
              <a:gd name="adj1" fmla="val 25000"/>
              <a:gd name="adj2" fmla="val 25000"/>
              <a:gd name="adj3" fmla="val 25000"/>
              <a:gd name="adj4" fmla="val 64977"/>
            </a:avLst>
          </a:prstGeom>
          <a:solidFill>
            <a:srgbClr val="FFFFCC"/>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91" name="Google Shape;991;p138"/>
          <p:cNvSpPr/>
          <p:nvPr/>
        </p:nvSpPr>
        <p:spPr>
          <a:xfrm>
            <a:off x="7670919" y="3545437"/>
            <a:ext cx="1728300" cy="1190100"/>
          </a:xfrm>
          <a:prstGeom prst="upArrowCallout">
            <a:avLst>
              <a:gd name="adj1" fmla="val 25000"/>
              <a:gd name="adj2" fmla="val 25000"/>
              <a:gd name="adj3" fmla="val 25000"/>
              <a:gd name="adj4" fmla="val 64977"/>
            </a:avLst>
          </a:prstGeom>
          <a:solidFill>
            <a:srgbClr val="FFFFCC"/>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92" name="Google Shape;992;p138"/>
          <p:cNvSpPr/>
          <p:nvPr/>
        </p:nvSpPr>
        <p:spPr>
          <a:xfrm>
            <a:off x="9741164" y="2777993"/>
            <a:ext cx="1728300" cy="1026000"/>
          </a:xfrm>
          <a:prstGeom prst="upArrowCallout">
            <a:avLst>
              <a:gd name="adj1" fmla="val 25000"/>
              <a:gd name="adj2" fmla="val 25000"/>
              <a:gd name="adj3" fmla="val 25000"/>
              <a:gd name="adj4" fmla="val 64977"/>
            </a:avLst>
          </a:prstGeom>
          <a:solidFill>
            <a:srgbClr val="FFFFCC"/>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algun Gothic"/>
              <a:ea typeface="Malgun Gothic"/>
              <a:cs typeface="Malgun Gothic"/>
              <a:sym typeface="Malgun Gothic"/>
            </a:endParaRPr>
          </a:p>
        </p:txBody>
      </p:sp>
      <p:sp>
        <p:nvSpPr>
          <p:cNvPr id="993" name="Google Shape;993;p138"/>
          <p:cNvSpPr txBox="1"/>
          <p:nvPr/>
        </p:nvSpPr>
        <p:spPr>
          <a:xfrm>
            <a:off x="10131361" y="3101158"/>
            <a:ext cx="10539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Masters</a:t>
            </a:r>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PhD</a:t>
            </a:r>
            <a:endParaRPr/>
          </a:p>
        </p:txBody>
      </p:sp>
      <p:sp>
        <p:nvSpPr>
          <p:cNvPr id="994" name="Google Shape;994;p138"/>
          <p:cNvSpPr txBox="1"/>
          <p:nvPr/>
        </p:nvSpPr>
        <p:spPr>
          <a:xfrm>
            <a:off x="7781633" y="4075977"/>
            <a:ext cx="1723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Postgraduate </a:t>
            </a:r>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Masters</a:t>
            </a:r>
            <a:endParaRPr/>
          </a:p>
        </p:txBody>
      </p:sp>
      <p:sp>
        <p:nvSpPr>
          <p:cNvPr id="995" name="Google Shape;995;p138"/>
          <p:cNvSpPr txBox="1"/>
          <p:nvPr/>
        </p:nvSpPr>
        <p:spPr>
          <a:xfrm>
            <a:off x="3441295" y="5316270"/>
            <a:ext cx="970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Degree</a:t>
            </a:r>
            <a:endParaRPr/>
          </a:p>
        </p:txBody>
      </p:sp>
      <p:sp>
        <p:nvSpPr>
          <p:cNvPr id="996" name="Google Shape;996;p138"/>
          <p:cNvSpPr txBox="1"/>
          <p:nvPr/>
        </p:nvSpPr>
        <p:spPr>
          <a:xfrm>
            <a:off x="5771522" y="4308335"/>
            <a:ext cx="970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Degree</a:t>
            </a:r>
            <a:endParaRPr/>
          </a:p>
        </p:txBody>
      </p:sp>
      <p:sp>
        <p:nvSpPr>
          <p:cNvPr id="997" name="Google Shape;997;p138"/>
          <p:cNvSpPr txBox="1"/>
          <p:nvPr/>
        </p:nvSpPr>
        <p:spPr>
          <a:xfrm>
            <a:off x="1237830" y="6014091"/>
            <a:ext cx="970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Degree</a:t>
            </a:r>
            <a:endParaRPr/>
          </a:p>
        </p:txBody>
      </p:sp>
      <p:sp>
        <p:nvSpPr>
          <p:cNvPr id="998" name="Google Shape;998;p138"/>
          <p:cNvSpPr txBox="1"/>
          <p:nvPr/>
        </p:nvSpPr>
        <p:spPr>
          <a:xfrm>
            <a:off x="1199456" y="5758481"/>
            <a:ext cx="1311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Certificate</a:t>
            </a:r>
            <a:endParaRP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bg>
      <p:bgPr>
        <a:gradFill>
          <a:gsLst>
            <a:gs pos="0">
              <a:srgbClr val="008000"/>
            </a:gs>
            <a:gs pos="26000">
              <a:srgbClr val="008000"/>
            </a:gs>
            <a:gs pos="62000">
              <a:srgbClr val="0E1186"/>
            </a:gs>
            <a:gs pos="100000">
              <a:srgbClr val="0E1186"/>
            </a:gs>
          </a:gsLst>
          <a:lin ang="16200038" scaled="0"/>
        </a:gradFill>
        <a:effectLst/>
      </p:bgPr>
    </p:bg>
    <p:spTree>
      <p:nvGrpSpPr>
        <p:cNvPr id="1" name="Shape 3789"/>
        <p:cNvGrpSpPr/>
        <p:nvPr/>
      </p:nvGrpSpPr>
      <p:grpSpPr>
        <a:xfrm>
          <a:off x="0" y="0"/>
          <a:ext cx="0" cy="0"/>
          <a:chOff x="0" y="0"/>
          <a:chExt cx="0" cy="0"/>
        </a:xfrm>
      </p:grpSpPr>
      <p:sp>
        <p:nvSpPr>
          <p:cNvPr id="3790" name="Google Shape;3790;p399"/>
          <p:cNvSpPr>
            <a:spLocks noGrp="1"/>
          </p:cNvSpPr>
          <p:nvPr>
            <p:ph type="title"/>
          </p:nvPr>
        </p:nvSpPr>
        <p:spPr>
          <a:xfrm>
            <a:off x="2274034" y="773723"/>
            <a:ext cx="8186400" cy="3147300"/>
          </a:xfrm>
          <a:prstGeom prst="heart">
            <a:avLst/>
          </a:prstGeom>
          <a:solidFill>
            <a:srgbClr val="FF0000"/>
          </a:solidFill>
          <a:ln>
            <a:noFill/>
          </a:ln>
          <a:effectLst>
            <a:outerShdw blurRad="63500" dist="25400" dir="5400000" algn="ctr" rotWithShape="0">
              <a:srgbClr val="000000">
                <a:alpha val="68629"/>
              </a:srgbClr>
            </a:outerShdw>
          </a:effectLst>
        </p:spPr>
        <p:txBody>
          <a:bodyPr spcFirstLastPara="1" wrap="square" lIns="91425" tIns="45700" rIns="91425" bIns="45700" anchor="ctr" anchorCtr="0">
            <a:spAutoFit/>
          </a:bodyPr>
          <a:lstStyle/>
          <a:p>
            <a:pPr marL="0" lvl="0" indent="0" algn="ctr" rtl="0">
              <a:lnSpc>
                <a:spcPct val="100000"/>
              </a:lnSpc>
              <a:spcBef>
                <a:spcPts val="0"/>
              </a:spcBef>
              <a:spcAft>
                <a:spcPts val="0"/>
              </a:spcAft>
              <a:buClr>
                <a:srgbClr val="FFFF00"/>
              </a:buClr>
              <a:buSzPts val="3959"/>
              <a:buFont typeface="Twentieth Century"/>
              <a:buNone/>
            </a:pPr>
            <a:r>
              <a:rPr lang="en-US" sz="3960" cap="none">
                <a:solidFill>
                  <a:srgbClr val="FFFF00"/>
                </a:solidFill>
                <a:latin typeface="Twentieth Century"/>
                <a:ea typeface="Twentieth Century"/>
                <a:cs typeface="Twentieth Century"/>
                <a:sym typeface="Twentieth Century"/>
              </a:rPr>
              <a:t>WASHINGTON DCVAMC</a:t>
            </a:r>
            <a:br>
              <a:rPr lang="en-US" sz="3960" cap="none">
                <a:solidFill>
                  <a:srgbClr val="FFFF00"/>
                </a:solidFill>
                <a:latin typeface="Twentieth Century"/>
                <a:ea typeface="Twentieth Century"/>
                <a:cs typeface="Twentieth Century"/>
                <a:sym typeface="Twentieth Century"/>
              </a:rPr>
            </a:br>
            <a:r>
              <a:rPr lang="en-US" sz="3960" cap="none">
                <a:solidFill>
                  <a:srgbClr val="FFFF00"/>
                </a:solidFill>
                <a:latin typeface="Twentieth Century"/>
                <a:ea typeface="Twentieth Century"/>
                <a:cs typeface="Twentieth Century"/>
                <a:sym typeface="Twentieth Century"/>
              </a:rPr>
              <a:t>Evidence Based Practice</a:t>
            </a:r>
            <a:endParaRPr sz="5400" cap="none">
              <a:solidFill>
                <a:srgbClr val="FFFF00"/>
              </a:solidFill>
            </a:endParaRPr>
          </a:p>
        </p:txBody>
      </p:sp>
      <p:pic>
        <p:nvPicPr>
          <p:cNvPr id="3791" name="Google Shape;3791;p399"/>
          <p:cNvPicPr preferRelativeResize="0"/>
          <p:nvPr/>
        </p:nvPicPr>
        <p:blipFill rotWithShape="1">
          <a:blip r:embed="rId3">
            <a:alphaModFix/>
          </a:blip>
          <a:srcRect/>
          <a:stretch/>
        </p:blipFill>
        <p:spPr>
          <a:xfrm>
            <a:off x="6517128" y="402246"/>
            <a:ext cx="4580709" cy="1162224"/>
          </a:xfrm>
          <a:prstGeom prst="rect">
            <a:avLst/>
          </a:prstGeom>
          <a:noFill/>
          <a:ln>
            <a:noFill/>
          </a:ln>
          <a:effectLst>
            <a:outerShdw blurRad="292100" dist="139700" dir="2700000" algn="tl" rotWithShape="0">
              <a:srgbClr val="333333">
                <a:alpha val="64709"/>
              </a:srgbClr>
            </a:outerShdw>
          </a:effectLst>
        </p:spPr>
      </p:pic>
      <p:sp>
        <p:nvSpPr>
          <p:cNvPr id="3792" name="Google Shape;3792;p399"/>
          <p:cNvSpPr txBox="1"/>
          <p:nvPr/>
        </p:nvSpPr>
        <p:spPr>
          <a:xfrm>
            <a:off x="4102060" y="4124293"/>
            <a:ext cx="4425900" cy="851400"/>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90000"/>
              </a:lnSpc>
              <a:spcBef>
                <a:spcPts val="0"/>
              </a:spcBef>
              <a:spcAft>
                <a:spcPts val="0"/>
              </a:spcAft>
              <a:buClr>
                <a:srgbClr val="00FFFF"/>
              </a:buClr>
              <a:buSzPts val="6000"/>
              <a:buFont typeface="Twentieth Century"/>
              <a:buNone/>
            </a:pPr>
            <a:r>
              <a:rPr lang="en-US" sz="6000" cap="none">
                <a:solidFill>
                  <a:srgbClr val="00FFFF"/>
                </a:solidFill>
                <a:latin typeface="Twentieth Century"/>
                <a:ea typeface="Twentieth Century"/>
                <a:cs typeface="Twentieth Century"/>
                <a:sym typeface="Twentieth Century"/>
              </a:rPr>
              <a:t>Thank you</a:t>
            </a:r>
            <a:endParaRPr/>
          </a:p>
        </p:txBody>
      </p:sp>
      <p:pic>
        <p:nvPicPr>
          <p:cNvPr id="3793" name="Google Shape;3793;p399"/>
          <p:cNvPicPr preferRelativeResize="0"/>
          <p:nvPr/>
        </p:nvPicPr>
        <p:blipFill rotWithShape="1">
          <a:blip r:embed="rId4">
            <a:alphaModFix/>
          </a:blip>
          <a:srcRect/>
          <a:stretch/>
        </p:blipFill>
        <p:spPr>
          <a:xfrm>
            <a:off x="654930" y="3230407"/>
            <a:ext cx="2406900" cy="2639100"/>
          </a:xfrm>
          <a:prstGeom prst="roundRect">
            <a:avLst>
              <a:gd name="adj" fmla="val 8594"/>
            </a:avLst>
          </a:prstGeom>
          <a:solidFill>
            <a:srgbClr val="ECECEC"/>
          </a:solidFill>
          <a:ln>
            <a:noFill/>
          </a:ln>
          <a:effectLst>
            <a:reflection stA="38000" endPos="28000" dist="5000" dir="5400000" fadeDir="5400012" sy="-100000" algn="bl" rotWithShape="0"/>
          </a:effectLst>
        </p:spPr>
      </p:pic>
      <p:pic>
        <p:nvPicPr>
          <p:cNvPr id="3794" name="Google Shape;3794;p399"/>
          <p:cNvPicPr preferRelativeResize="0"/>
          <p:nvPr/>
        </p:nvPicPr>
        <p:blipFill rotWithShape="1">
          <a:blip r:embed="rId5">
            <a:alphaModFix/>
          </a:blip>
          <a:srcRect/>
          <a:stretch/>
        </p:blipFill>
        <p:spPr>
          <a:xfrm>
            <a:off x="10257375" y="516890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90"/>
                                        </p:tgtEl>
                                        <p:attrNameLst>
                                          <p:attrName>style.visibility</p:attrName>
                                        </p:attrNameLst>
                                      </p:cBhvr>
                                      <p:to>
                                        <p:strVal val="visible"/>
                                      </p:to>
                                    </p:set>
                                    <p:animEffect transition="in" filter="fade">
                                      <p:cBhvr>
                                        <p:cTn id="7" dur="1000"/>
                                        <p:tgtEl>
                                          <p:spTgt spid="37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798"/>
        <p:cNvGrpSpPr/>
        <p:nvPr/>
      </p:nvGrpSpPr>
      <p:grpSpPr>
        <a:xfrm>
          <a:off x="0" y="0"/>
          <a:ext cx="0" cy="0"/>
          <a:chOff x="0" y="0"/>
          <a:chExt cx="0" cy="0"/>
        </a:xfrm>
      </p:grpSpPr>
      <p:sp>
        <p:nvSpPr>
          <p:cNvPr id="3799" name="Google Shape;3799;p400"/>
          <p:cNvSpPr txBox="1"/>
          <p:nvPr/>
        </p:nvSpPr>
        <p:spPr>
          <a:xfrm>
            <a:off x="8327425" y="5686740"/>
            <a:ext cx="3943800" cy="8391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300">
                <a:solidFill>
                  <a:srgbClr val="0C343D"/>
                </a:solidFill>
                <a:latin typeface="Corbel"/>
                <a:ea typeface="Corbel"/>
                <a:cs typeface="Corbel"/>
                <a:sym typeface="Corbel"/>
              </a:rPr>
              <a:t>Judy E. Santelices, BSN, RN</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800" name="Google Shape;3800;p400"/>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3900" b="1">
                <a:solidFill>
                  <a:srgbClr val="0C343D"/>
                </a:solidFill>
                <a:latin typeface="Corbel"/>
                <a:ea typeface="Corbel"/>
                <a:cs typeface="Corbel"/>
                <a:sym typeface="Corbel"/>
              </a:rPr>
              <a:t>Sepsis Pathway of Treatment (SPOT) Bundle Awareness</a:t>
            </a:r>
            <a:endParaRPr sz="3900" b="1">
              <a:solidFill>
                <a:srgbClr val="0C343D"/>
              </a:solidFill>
              <a:latin typeface="Corbel"/>
              <a:ea typeface="Corbel"/>
              <a:cs typeface="Corbel"/>
              <a:sym typeface="Corbel"/>
            </a:endParaRPr>
          </a:p>
        </p:txBody>
      </p:sp>
      <p:pic>
        <p:nvPicPr>
          <p:cNvPr id="3801" name="Google Shape;3801;p400"/>
          <p:cNvPicPr preferRelativeResize="0"/>
          <p:nvPr/>
        </p:nvPicPr>
        <p:blipFill>
          <a:blip r:embed="rId3">
            <a:alphaModFix/>
          </a:blip>
          <a:stretch>
            <a:fillRect/>
          </a:stretch>
        </p:blipFill>
        <p:spPr>
          <a:xfrm>
            <a:off x="9047513" y="2343525"/>
            <a:ext cx="2725100" cy="3277265"/>
          </a:xfrm>
          <a:prstGeom prst="rect">
            <a:avLst/>
          </a:prstGeom>
          <a:noFill/>
          <a:ln>
            <a:noFill/>
          </a:ln>
          <a:effectLst>
            <a:outerShdw blurRad="57150" dist="19050" dir="5400000" algn="bl" rotWithShape="0">
              <a:srgbClr val="000000">
                <a:alpha val="50000"/>
              </a:srgbClr>
            </a:outerShdw>
          </a:effectLst>
        </p:spPr>
      </p:pic>
      <p:sp>
        <p:nvSpPr>
          <p:cNvPr id="3802" name="Google Shape;3802;p400"/>
          <p:cNvSpPr txBox="1"/>
          <p:nvPr/>
        </p:nvSpPr>
        <p:spPr>
          <a:xfrm>
            <a:off x="1121500" y="5701304"/>
            <a:ext cx="4575900" cy="810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300">
                <a:solidFill>
                  <a:srgbClr val="0C343D"/>
                </a:solidFill>
                <a:latin typeface="Corbel"/>
                <a:ea typeface="Corbel"/>
                <a:cs typeface="Corbel"/>
                <a:sym typeface="Corbel"/>
              </a:rPr>
              <a:t>Irish Ann B. Florendo, BSN, RN</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pic>
        <p:nvPicPr>
          <p:cNvPr id="3803" name="Google Shape;3803;p400"/>
          <p:cNvPicPr preferRelativeResize="0"/>
          <p:nvPr/>
        </p:nvPicPr>
        <p:blipFill rotWithShape="1">
          <a:blip r:embed="rId4">
            <a:alphaModFix/>
          </a:blip>
          <a:srcRect l="13391" t="24852" r="15606" b="37374"/>
          <a:stretch/>
        </p:blipFill>
        <p:spPr>
          <a:xfrm>
            <a:off x="5441712" y="5701304"/>
            <a:ext cx="2242624" cy="547263"/>
          </a:xfrm>
          <a:prstGeom prst="rect">
            <a:avLst/>
          </a:prstGeom>
          <a:noFill/>
          <a:ln>
            <a:noFill/>
          </a:ln>
        </p:spPr>
      </p:pic>
      <p:pic>
        <p:nvPicPr>
          <p:cNvPr id="3804" name="Google Shape;3804;p400"/>
          <p:cNvPicPr preferRelativeResize="0"/>
          <p:nvPr/>
        </p:nvPicPr>
        <p:blipFill>
          <a:blip r:embed="rId5">
            <a:alphaModFix/>
          </a:blip>
          <a:stretch>
            <a:fillRect/>
          </a:stretch>
        </p:blipFill>
        <p:spPr>
          <a:xfrm>
            <a:off x="5747270" y="6210113"/>
            <a:ext cx="1631517" cy="547266"/>
          </a:xfrm>
          <a:prstGeom prst="rect">
            <a:avLst/>
          </a:prstGeom>
          <a:noFill/>
          <a:ln>
            <a:noFill/>
          </a:ln>
        </p:spPr>
      </p:pic>
      <p:pic>
        <p:nvPicPr>
          <p:cNvPr id="3805" name="Google Shape;3805;p400"/>
          <p:cNvPicPr preferRelativeResize="0"/>
          <p:nvPr/>
        </p:nvPicPr>
        <p:blipFill>
          <a:blip r:embed="rId6">
            <a:alphaModFix/>
          </a:blip>
          <a:stretch>
            <a:fillRect/>
          </a:stretch>
        </p:blipFill>
        <p:spPr>
          <a:xfrm>
            <a:off x="1742313" y="2362525"/>
            <a:ext cx="2743200" cy="3324225"/>
          </a:xfrm>
          <a:prstGeom prst="rect">
            <a:avLst/>
          </a:prstGeom>
          <a:noFill/>
          <a:ln>
            <a:noFill/>
          </a:ln>
        </p:spPr>
      </p:pic>
      <p:pic>
        <p:nvPicPr>
          <p:cNvPr id="3806" name="Google Shape;3806;p400" title="1 EBP SPOT Bundle Awareness ppt - (UPNAAI 2021) - (JUDY-IRISH).mp4">
            <a:hlinkClick r:id="rId7"/>
          </p:cNvPr>
          <p:cNvPicPr preferRelativeResize="0"/>
          <p:nvPr/>
        </p:nvPicPr>
        <p:blipFill>
          <a:blip r:embed="rId8">
            <a:alphaModFix/>
          </a:blip>
          <a:stretch>
            <a:fillRect/>
          </a:stretch>
        </p:blipFill>
        <p:spPr>
          <a:xfrm>
            <a:off x="4637913" y="2385713"/>
            <a:ext cx="4257200" cy="3192900"/>
          </a:xfrm>
          <a:prstGeom prst="rect">
            <a:avLst/>
          </a:prstGeom>
          <a:noFill/>
          <a:ln>
            <a:noFill/>
          </a:ln>
        </p:spPr>
      </p:pic>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10"/>
        <p:cNvGrpSpPr/>
        <p:nvPr/>
      </p:nvGrpSpPr>
      <p:grpSpPr>
        <a:xfrm>
          <a:off x="0" y="0"/>
          <a:ext cx="0" cy="0"/>
          <a:chOff x="0" y="0"/>
          <a:chExt cx="0" cy="0"/>
        </a:xfrm>
      </p:grpSpPr>
      <p:pic>
        <p:nvPicPr>
          <p:cNvPr id="3811" name="Google Shape;3811;p401" title="1 EBP SPOT Bundle Awareness ppt - (UPNAAI 2021) - (JUDY-IRISH).mp4">
            <a:hlinkClick r:id="rId3"/>
          </p:cNvPr>
          <p:cNvPicPr preferRelativeResize="0"/>
          <p:nvPr/>
        </p:nvPicPr>
        <p:blipFill>
          <a:blip r:embed="rId4">
            <a:alphaModFix/>
          </a:blip>
          <a:stretch>
            <a:fillRect/>
          </a:stretch>
        </p:blipFill>
        <p:spPr>
          <a:xfrm>
            <a:off x="25" y="94325"/>
            <a:ext cx="12192000" cy="6197675"/>
          </a:xfrm>
          <a:prstGeom prst="rect">
            <a:avLst/>
          </a:prstGeom>
          <a:noFill/>
          <a:ln>
            <a:noFill/>
          </a:ln>
        </p:spPr>
      </p:pic>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15"/>
        <p:cNvGrpSpPr/>
        <p:nvPr/>
      </p:nvGrpSpPr>
      <p:grpSpPr>
        <a:xfrm>
          <a:off x="0" y="0"/>
          <a:ext cx="0" cy="0"/>
          <a:chOff x="0" y="0"/>
          <a:chExt cx="0" cy="0"/>
        </a:xfrm>
      </p:grpSpPr>
      <p:pic>
        <p:nvPicPr>
          <p:cNvPr id="3816" name="Google Shape;3816;p402"/>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3817" name="Google Shape;3817;p402"/>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3818" name="Google Shape;3818;p402"/>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3819" name="Google Shape;3819;p402"/>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3820" name="Google Shape;3820;p402"/>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3821" name="Google Shape;3821;p402"/>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3822" name="Google Shape;3822;p402"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3823" name="Google Shape;3823;p402"/>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27"/>
        <p:cNvGrpSpPr/>
        <p:nvPr/>
      </p:nvGrpSpPr>
      <p:grpSpPr>
        <a:xfrm>
          <a:off x="0" y="0"/>
          <a:ext cx="0" cy="0"/>
          <a:chOff x="0" y="0"/>
          <a:chExt cx="0" cy="0"/>
        </a:xfrm>
      </p:grpSpPr>
      <p:pic>
        <p:nvPicPr>
          <p:cNvPr id="3828" name="Google Shape;3828;p403"/>
          <p:cNvPicPr preferRelativeResize="0"/>
          <p:nvPr/>
        </p:nvPicPr>
        <p:blipFill>
          <a:blip r:embed="rId3">
            <a:alphaModFix/>
          </a:blip>
          <a:stretch>
            <a:fillRect/>
          </a:stretch>
        </p:blipFill>
        <p:spPr>
          <a:xfrm>
            <a:off x="1838225" y="131475"/>
            <a:ext cx="8566500" cy="6619575"/>
          </a:xfrm>
          <a:prstGeom prst="rect">
            <a:avLst/>
          </a:prstGeom>
          <a:noFill/>
          <a:ln>
            <a:noFill/>
          </a:ln>
        </p:spPr>
      </p:pic>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32"/>
        <p:cNvGrpSpPr/>
        <p:nvPr/>
      </p:nvGrpSpPr>
      <p:grpSpPr>
        <a:xfrm>
          <a:off x="0" y="0"/>
          <a:ext cx="0" cy="0"/>
          <a:chOff x="0" y="0"/>
          <a:chExt cx="0" cy="0"/>
        </a:xfrm>
      </p:grpSpPr>
      <p:pic>
        <p:nvPicPr>
          <p:cNvPr id="3833" name="Google Shape;3833;p404"/>
          <p:cNvPicPr preferRelativeResize="0"/>
          <p:nvPr/>
        </p:nvPicPr>
        <p:blipFill>
          <a:blip r:embed="rId3">
            <a:alphaModFix/>
          </a:blip>
          <a:stretch>
            <a:fillRect/>
          </a:stretch>
        </p:blipFill>
        <p:spPr>
          <a:xfrm>
            <a:off x="1840500" y="131475"/>
            <a:ext cx="8533525" cy="6594075"/>
          </a:xfrm>
          <a:prstGeom prst="rect">
            <a:avLst/>
          </a:prstGeom>
          <a:noFill/>
          <a:ln>
            <a:noFill/>
          </a:ln>
        </p:spPr>
      </p:pic>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37"/>
        <p:cNvGrpSpPr/>
        <p:nvPr/>
      </p:nvGrpSpPr>
      <p:grpSpPr>
        <a:xfrm>
          <a:off x="0" y="0"/>
          <a:ext cx="0" cy="0"/>
          <a:chOff x="0" y="0"/>
          <a:chExt cx="0" cy="0"/>
        </a:xfrm>
      </p:grpSpPr>
      <p:sp>
        <p:nvSpPr>
          <p:cNvPr id="3838" name="Google Shape;3838;p405"/>
          <p:cNvSpPr txBox="1"/>
          <p:nvPr/>
        </p:nvSpPr>
        <p:spPr>
          <a:xfrm>
            <a:off x="1697850" y="5861225"/>
            <a:ext cx="8796300" cy="6828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000">
                <a:solidFill>
                  <a:srgbClr val="0C343D"/>
                </a:solidFill>
                <a:latin typeface="Corbel"/>
                <a:ea typeface="Corbel"/>
                <a:cs typeface="Corbel"/>
                <a:sym typeface="Corbel"/>
              </a:rPr>
              <a:t>Violeta Lopez, GN’71, RN, MNA, MPET, PhD, FACN</a:t>
            </a:r>
            <a:endParaRPr sz="30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3839" name="Google Shape;3839;p405"/>
          <p:cNvSpPr/>
          <p:nvPr/>
        </p:nvSpPr>
        <p:spPr>
          <a:xfrm>
            <a:off x="346625" y="214200"/>
            <a:ext cx="117018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4600" b="1">
                <a:solidFill>
                  <a:srgbClr val="0C343D"/>
                </a:solidFill>
                <a:latin typeface="Corbel"/>
                <a:ea typeface="Corbel"/>
                <a:cs typeface="Corbel"/>
                <a:sym typeface="Corbel"/>
              </a:rPr>
              <a:t>Julita V. Sotejo Medallion of Honor Awardee</a:t>
            </a:r>
            <a:endParaRPr sz="46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Clr>
                <a:schemeClr val="dk1"/>
              </a:buClr>
              <a:buSzPts val="1100"/>
              <a:buFont typeface="Arial"/>
              <a:buNone/>
            </a:pPr>
            <a:endParaRPr sz="39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900" b="1">
              <a:solidFill>
                <a:srgbClr val="0C343D"/>
              </a:solidFill>
              <a:latin typeface="Corbel"/>
              <a:ea typeface="Corbel"/>
              <a:cs typeface="Corbel"/>
              <a:sym typeface="Corbel"/>
            </a:endParaRPr>
          </a:p>
        </p:txBody>
      </p:sp>
      <p:pic>
        <p:nvPicPr>
          <p:cNvPr id="3840" name="Google Shape;3840;p405"/>
          <p:cNvPicPr preferRelativeResize="0"/>
          <p:nvPr/>
        </p:nvPicPr>
        <p:blipFill>
          <a:blip r:embed="rId3">
            <a:alphaModFix/>
          </a:blip>
          <a:stretch>
            <a:fillRect/>
          </a:stretch>
        </p:blipFill>
        <p:spPr>
          <a:xfrm>
            <a:off x="4213025" y="1138026"/>
            <a:ext cx="3765950" cy="4698922"/>
          </a:xfrm>
          <a:prstGeom prst="rect">
            <a:avLst/>
          </a:prstGeom>
          <a:noFill/>
          <a:ln>
            <a:noFill/>
          </a:ln>
        </p:spPr>
      </p:pic>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44"/>
        <p:cNvGrpSpPr/>
        <p:nvPr/>
      </p:nvGrpSpPr>
      <p:grpSpPr>
        <a:xfrm>
          <a:off x="0" y="0"/>
          <a:ext cx="0" cy="0"/>
          <a:chOff x="0" y="0"/>
          <a:chExt cx="0" cy="0"/>
        </a:xfrm>
      </p:grpSpPr>
      <p:sp>
        <p:nvSpPr>
          <p:cNvPr id="3845" name="Google Shape;3845;p406"/>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3846" name="Google Shape;3846;p406"/>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3847" name="Google Shape;3847;p406"/>
          <p:cNvPicPr preferRelativeResize="0"/>
          <p:nvPr/>
        </p:nvPicPr>
        <p:blipFill>
          <a:blip r:embed="rId4">
            <a:alphaModFix/>
          </a:blip>
          <a:stretch>
            <a:fillRect/>
          </a:stretch>
        </p:blipFill>
        <p:spPr>
          <a:xfrm>
            <a:off x="1872857" y="3669894"/>
            <a:ext cx="2739746" cy="876024"/>
          </a:xfrm>
          <a:prstGeom prst="rect">
            <a:avLst/>
          </a:prstGeom>
          <a:noFill/>
          <a:ln>
            <a:noFill/>
          </a:ln>
        </p:spPr>
      </p:pic>
      <p:sp>
        <p:nvSpPr>
          <p:cNvPr id="3848" name="Google Shape;3848;p406"/>
          <p:cNvSpPr/>
          <p:nvPr/>
        </p:nvSpPr>
        <p:spPr>
          <a:xfrm>
            <a:off x="1468875" y="304125"/>
            <a:ext cx="10188300" cy="11736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7000" b="1">
                <a:solidFill>
                  <a:srgbClr val="0C343D"/>
                </a:solidFill>
                <a:latin typeface="Corbel"/>
                <a:ea typeface="Corbel"/>
                <a:cs typeface="Corbel"/>
                <a:sym typeface="Corbel"/>
              </a:rPr>
              <a:t>Closing Remarks</a:t>
            </a:r>
            <a:endParaRPr sz="7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p:txBody>
      </p:sp>
      <p:sp>
        <p:nvSpPr>
          <p:cNvPr id="3849" name="Google Shape;3849;p406"/>
          <p:cNvSpPr txBox="1"/>
          <p:nvPr/>
        </p:nvSpPr>
        <p:spPr>
          <a:xfrm>
            <a:off x="5604750" y="5381625"/>
            <a:ext cx="6587400" cy="12645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SzPts val="1100"/>
              <a:buNone/>
            </a:pPr>
            <a:r>
              <a:rPr lang="en-US" sz="2600">
                <a:solidFill>
                  <a:srgbClr val="0C343D"/>
                </a:solidFill>
                <a:latin typeface="Corbel"/>
                <a:ea typeface="Corbel"/>
                <a:cs typeface="Corbel"/>
                <a:sym typeface="Corbel"/>
              </a:rPr>
              <a:t>Wendy Vaughn</a:t>
            </a:r>
            <a:endParaRPr sz="2600">
              <a:solidFill>
                <a:srgbClr val="0C343D"/>
              </a:solidFill>
              <a:latin typeface="Corbel"/>
              <a:ea typeface="Corbel"/>
              <a:cs typeface="Corbel"/>
              <a:sym typeface="Corbel"/>
            </a:endParaRPr>
          </a:p>
          <a:p>
            <a:pPr marL="0" lvl="0" indent="0" algn="ctr" rtl="0">
              <a:spcBef>
                <a:spcPts val="0"/>
              </a:spcBef>
              <a:spcAft>
                <a:spcPts val="0"/>
              </a:spcAft>
              <a:buSzPts val="1100"/>
              <a:buNone/>
            </a:pPr>
            <a:r>
              <a:rPr lang="en-US" sz="2600">
                <a:solidFill>
                  <a:srgbClr val="0C343D"/>
                </a:solidFill>
                <a:latin typeface="Corbel"/>
                <a:ea typeface="Corbel"/>
                <a:cs typeface="Corbel"/>
                <a:sym typeface="Corbel"/>
              </a:rPr>
              <a:t>1 st Vice President</a:t>
            </a:r>
            <a:endParaRPr sz="2600">
              <a:solidFill>
                <a:srgbClr val="0C343D"/>
              </a:solidFill>
              <a:latin typeface="Corbel"/>
              <a:ea typeface="Corbel"/>
              <a:cs typeface="Corbel"/>
              <a:sym typeface="Corbel"/>
            </a:endParaRPr>
          </a:p>
          <a:p>
            <a:pPr marL="0" lvl="0" indent="0" algn="ctr" rtl="0">
              <a:spcBef>
                <a:spcPts val="0"/>
              </a:spcBef>
              <a:spcAft>
                <a:spcPts val="0"/>
              </a:spcAft>
              <a:buSzPts val="1100"/>
              <a:buNone/>
            </a:pPr>
            <a:r>
              <a:rPr lang="en-US" sz="2600">
                <a:solidFill>
                  <a:srgbClr val="0C343D"/>
                </a:solidFill>
                <a:latin typeface="Corbel"/>
                <a:ea typeface="Corbel"/>
                <a:cs typeface="Corbel"/>
                <a:sym typeface="Corbel"/>
              </a:rPr>
              <a:t>BSN ’88, MSN, CCRN</a:t>
            </a:r>
            <a:endParaRPr sz="2600">
              <a:solidFill>
                <a:srgbClr val="0C343D"/>
              </a:solidFill>
              <a:latin typeface="Corbel"/>
              <a:ea typeface="Corbel"/>
              <a:cs typeface="Corbel"/>
              <a:sym typeface="Corbel"/>
            </a:endParaRPr>
          </a:p>
          <a:p>
            <a:pPr marL="0" lvl="0" indent="0" algn="ctr" rtl="0">
              <a:spcBef>
                <a:spcPts val="0"/>
              </a:spcBef>
              <a:spcAft>
                <a:spcPts val="0"/>
              </a:spcAft>
              <a:buNone/>
            </a:pPr>
            <a:endParaRPr sz="2600">
              <a:solidFill>
                <a:srgbClr val="0C343D"/>
              </a:solidFill>
              <a:latin typeface="Corbel"/>
              <a:ea typeface="Corbel"/>
              <a:cs typeface="Corbel"/>
              <a:sym typeface="Corbel"/>
            </a:endParaRPr>
          </a:p>
        </p:txBody>
      </p:sp>
      <p:pic>
        <p:nvPicPr>
          <p:cNvPr id="3850" name="Google Shape;3850;p406" descr="A person posing for the camera&#10;&#10;Description automatically generated"/>
          <p:cNvPicPr preferRelativeResize="0"/>
          <p:nvPr/>
        </p:nvPicPr>
        <p:blipFill>
          <a:blip r:embed="rId5">
            <a:alphaModFix/>
          </a:blip>
          <a:stretch>
            <a:fillRect/>
          </a:stretch>
        </p:blipFill>
        <p:spPr>
          <a:xfrm>
            <a:off x="7854098" y="1892875"/>
            <a:ext cx="2518425" cy="3441850"/>
          </a:xfrm>
          <a:prstGeom prst="rect">
            <a:avLst/>
          </a:prstGeom>
          <a:noFill/>
          <a:ln>
            <a:noFill/>
          </a:ln>
        </p:spPr>
      </p:pic>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54"/>
        <p:cNvGrpSpPr/>
        <p:nvPr/>
      </p:nvGrpSpPr>
      <p:grpSpPr>
        <a:xfrm>
          <a:off x="0" y="0"/>
          <a:ext cx="0" cy="0"/>
          <a:chOff x="0" y="0"/>
          <a:chExt cx="0" cy="0"/>
        </a:xfrm>
      </p:grpSpPr>
      <p:pic>
        <p:nvPicPr>
          <p:cNvPr id="3855" name="Google Shape;3855;p407" title="UP Naming Mahal.mp4">
            <a:hlinkClick r:id="rId3"/>
          </p:cNvPr>
          <p:cNvPicPr preferRelativeResize="0"/>
          <p:nvPr/>
        </p:nvPicPr>
        <p:blipFill>
          <a:blip r:embed="rId4">
            <a:alphaModFix/>
          </a:blip>
          <a:stretch>
            <a:fillRect/>
          </a:stretch>
        </p:blipFill>
        <p:spPr>
          <a:xfrm>
            <a:off x="2670324" y="2093425"/>
            <a:ext cx="7524900" cy="4145525"/>
          </a:xfrm>
          <a:prstGeom prst="rect">
            <a:avLst/>
          </a:prstGeom>
          <a:noFill/>
          <a:ln>
            <a:noFill/>
          </a:ln>
        </p:spPr>
      </p:pic>
      <p:sp>
        <p:nvSpPr>
          <p:cNvPr id="3856" name="Google Shape;3856;p407"/>
          <p:cNvSpPr/>
          <p:nvPr/>
        </p:nvSpPr>
        <p:spPr>
          <a:xfrm>
            <a:off x="1480851" y="356425"/>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Clr>
                <a:schemeClr val="dk1"/>
              </a:buClr>
              <a:buFont typeface="Arial"/>
              <a:buNone/>
            </a:pPr>
            <a:r>
              <a:rPr lang="en-US" sz="5600" b="1">
                <a:solidFill>
                  <a:srgbClr val="0C343D"/>
                </a:solidFill>
                <a:latin typeface="Corbel"/>
                <a:ea typeface="Corbel"/>
                <a:cs typeface="Corbel"/>
                <a:sym typeface="Corbel"/>
              </a:rPr>
              <a:t>UP Naming Mahal</a:t>
            </a:r>
            <a:endParaRPr sz="5600" b="1">
              <a:solidFill>
                <a:srgbClr val="0C343D"/>
              </a:solidFill>
              <a:latin typeface="Corbel"/>
              <a:ea typeface="Corbel"/>
              <a:cs typeface="Corbel"/>
              <a:sym typeface="Corbel"/>
            </a:endParaRPr>
          </a:p>
          <a:p>
            <a:pPr marL="0" lvl="0" indent="0" algn="ctr" rtl="0">
              <a:spcBef>
                <a:spcPts val="0"/>
              </a:spcBef>
              <a:spcAft>
                <a:spcPts val="0"/>
              </a:spcAft>
              <a:buNone/>
            </a:pPr>
            <a:r>
              <a:rPr lang="en-US" sz="2700">
                <a:solidFill>
                  <a:srgbClr val="0C343D"/>
                </a:solidFill>
              </a:rPr>
              <a:t>    By UP Singing Ambassadors</a:t>
            </a:r>
            <a:endParaRPr sz="2700">
              <a:solidFill>
                <a:srgbClr val="0C343D"/>
              </a:solidFill>
            </a:endParaRP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60"/>
        <p:cNvGrpSpPr/>
        <p:nvPr/>
      </p:nvGrpSpPr>
      <p:grpSpPr>
        <a:xfrm>
          <a:off x="0" y="0"/>
          <a:ext cx="0" cy="0"/>
          <a:chOff x="0" y="0"/>
          <a:chExt cx="0" cy="0"/>
        </a:xfrm>
      </p:grpSpPr>
      <p:pic>
        <p:nvPicPr>
          <p:cNvPr id="3861" name="Google Shape;3861;p408" title="UP Naming Mahal.mp4">
            <a:hlinkClick r:id="rId3"/>
          </p:cNvPr>
          <p:cNvPicPr preferRelativeResize="0"/>
          <p:nvPr/>
        </p:nvPicPr>
        <p:blipFill>
          <a:blip r:embed="rId4">
            <a:alphaModFix/>
          </a:blip>
          <a:stretch>
            <a:fillRect/>
          </a:stretch>
        </p:blipFill>
        <p:spPr>
          <a:xfrm>
            <a:off x="106009" y="0"/>
            <a:ext cx="11787191" cy="6493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61"/>
                                        </p:tgtEl>
                                        <p:attrNameLst>
                                          <p:attrName>style.visibility</p:attrName>
                                        </p:attrNameLst>
                                      </p:cBhvr>
                                      <p:to>
                                        <p:strVal val="visible"/>
                                      </p:to>
                                    </p:set>
                                    <p:animEffect transition="in" filter="fade">
                                      <p:cBhvr>
                                        <p:cTn id="7" dur="1000"/>
                                        <p:tgtEl>
                                          <p:spTgt spid="3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23"/>
        <p:cNvGrpSpPr/>
        <p:nvPr/>
      </p:nvGrpSpPr>
      <p:grpSpPr>
        <a:xfrm>
          <a:off x="0" y="0"/>
          <a:ext cx="0" cy="0"/>
          <a:chOff x="0" y="0"/>
          <a:chExt cx="0" cy="0"/>
        </a:xfrm>
      </p:grpSpPr>
      <p:sp>
        <p:nvSpPr>
          <p:cNvPr id="724" name="Google Shape;724;p112"/>
          <p:cNvSpPr txBox="1"/>
          <p:nvPr/>
        </p:nvSpPr>
        <p:spPr>
          <a:xfrm>
            <a:off x="7807275" y="5407175"/>
            <a:ext cx="3547500" cy="2478000"/>
          </a:xfrm>
          <a:prstGeom prst="rect">
            <a:avLst/>
          </a:prstGeom>
          <a:noFill/>
          <a:ln>
            <a:noFill/>
          </a:ln>
        </p:spPr>
        <p:txBody>
          <a:bodyPr spcFirstLastPara="1" wrap="square" lIns="45700" tIns="45700" rIns="45700" bIns="45700" anchor="t" anchorCtr="0">
            <a:spAutoFit/>
          </a:bodyPr>
          <a:lstStyle/>
          <a:p>
            <a:pPr marL="0" lvl="0" indent="0" algn="ctr" rtl="0">
              <a:spcBef>
                <a:spcPts val="0"/>
              </a:spcBef>
              <a:spcAft>
                <a:spcPts val="0"/>
              </a:spcAft>
              <a:buClr>
                <a:schemeClr val="dk1"/>
              </a:buClr>
              <a:buSzPts val="1100"/>
              <a:buFont typeface="Arial"/>
              <a:buNone/>
            </a:pPr>
            <a:r>
              <a:rPr lang="en-US" sz="2700">
                <a:solidFill>
                  <a:srgbClr val="0C343D"/>
                </a:solidFill>
                <a:latin typeface="Corbel"/>
                <a:ea typeface="Corbel"/>
                <a:cs typeface="Corbel"/>
                <a:sym typeface="Corbel"/>
              </a:rPr>
              <a:t>Wendy Vaughn</a:t>
            </a:r>
            <a:endParaRPr sz="27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700">
                <a:solidFill>
                  <a:srgbClr val="0C343D"/>
                </a:solidFill>
                <a:latin typeface="Corbel"/>
                <a:ea typeface="Corbel"/>
                <a:cs typeface="Corbel"/>
                <a:sym typeface="Corbel"/>
              </a:rPr>
              <a:t>1st Vice President</a:t>
            </a:r>
            <a:endParaRPr sz="27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700">
                <a:solidFill>
                  <a:srgbClr val="0C343D"/>
                </a:solidFill>
                <a:latin typeface="Corbel"/>
                <a:ea typeface="Corbel"/>
                <a:cs typeface="Corbel"/>
                <a:sym typeface="Corbel"/>
              </a:rPr>
              <a:t>BSN ’88, MSN, CCRN</a:t>
            </a:r>
            <a:endParaRPr sz="27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700">
              <a:solidFill>
                <a:srgbClr val="0C343D"/>
              </a:solidFill>
              <a:latin typeface="Corbel"/>
              <a:ea typeface="Corbel"/>
              <a:cs typeface="Corbel"/>
              <a:sym typeface="Corbel"/>
            </a:endParaRPr>
          </a:p>
          <a:p>
            <a:pPr marL="0" lvl="0" indent="0" algn="ctr" rtl="0">
              <a:spcBef>
                <a:spcPts val="0"/>
              </a:spcBef>
              <a:spcAft>
                <a:spcPts val="0"/>
              </a:spcAft>
              <a:buNone/>
            </a:pPr>
            <a:endParaRPr sz="27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725" name="Google Shape;725;p112"/>
          <p:cNvSpPr/>
          <p:nvPr/>
        </p:nvSpPr>
        <p:spPr>
          <a:xfrm>
            <a:off x="1492776" y="236900"/>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6100" b="1">
                <a:solidFill>
                  <a:srgbClr val="0C343D"/>
                </a:solidFill>
                <a:latin typeface="Corbel"/>
                <a:ea typeface="Corbel"/>
                <a:cs typeface="Corbel"/>
                <a:sym typeface="Corbel"/>
              </a:rPr>
              <a:t>Opening Remarks</a:t>
            </a:r>
            <a:endParaRPr sz="6100" b="1">
              <a:solidFill>
                <a:srgbClr val="0C343D"/>
              </a:solidFil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sp>
        <p:nvSpPr>
          <p:cNvPr id="726" name="Google Shape;726;p112"/>
          <p:cNvSpPr txBox="1"/>
          <p:nvPr/>
        </p:nvSpPr>
        <p:spPr>
          <a:xfrm>
            <a:off x="626100" y="3990550"/>
            <a:ext cx="7262700" cy="12621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27" name="Google Shape;727;p112"/>
          <p:cNvPicPr preferRelativeResize="0"/>
          <p:nvPr/>
        </p:nvPicPr>
        <p:blipFill rotWithShape="1">
          <a:blip r:embed="rId3">
            <a:alphaModFix/>
          </a:blip>
          <a:srcRect l="13391" t="24852" r="15606" b="37374"/>
          <a:stretch/>
        </p:blipFill>
        <p:spPr>
          <a:xfrm>
            <a:off x="1777350" y="1570118"/>
            <a:ext cx="3765955" cy="876020"/>
          </a:xfrm>
          <a:prstGeom prst="rect">
            <a:avLst/>
          </a:prstGeom>
          <a:noFill/>
          <a:ln>
            <a:noFill/>
          </a:ln>
        </p:spPr>
      </p:pic>
      <p:pic>
        <p:nvPicPr>
          <p:cNvPr id="728" name="Google Shape;728;p112"/>
          <p:cNvPicPr preferRelativeResize="0"/>
          <p:nvPr/>
        </p:nvPicPr>
        <p:blipFill>
          <a:blip r:embed="rId4">
            <a:alphaModFix/>
          </a:blip>
          <a:stretch>
            <a:fillRect/>
          </a:stretch>
        </p:blipFill>
        <p:spPr>
          <a:xfrm>
            <a:off x="2290457" y="2711594"/>
            <a:ext cx="2739746" cy="876024"/>
          </a:xfrm>
          <a:prstGeom prst="rect">
            <a:avLst/>
          </a:prstGeom>
          <a:noFill/>
          <a:ln>
            <a:noFill/>
          </a:ln>
        </p:spPr>
      </p:pic>
      <p:pic>
        <p:nvPicPr>
          <p:cNvPr id="729" name="Google Shape;729;p112" descr="A person posing for the camera&#10;&#10;Description automatically generated"/>
          <p:cNvPicPr preferRelativeResize="0"/>
          <p:nvPr/>
        </p:nvPicPr>
        <p:blipFill>
          <a:blip r:embed="rId5">
            <a:alphaModFix/>
          </a:blip>
          <a:stretch>
            <a:fillRect/>
          </a:stretch>
        </p:blipFill>
        <p:spPr>
          <a:xfrm>
            <a:off x="8300325" y="2056875"/>
            <a:ext cx="2451439" cy="33503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39"/>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a:solidFill>
                  <a:srgbClr val="C00000"/>
                </a:solidFill>
              </a:rPr>
              <a:t>KEY MESSAGE - 3</a:t>
            </a:r>
            <a:endParaRPr/>
          </a:p>
        </p:txBody>
      </p:sp>
      <p:sp>
        <p:nvSpPr>
          <p:cNvPr id="1005" name="Google Shape;1005;p139"/>
          <p:cNvSpPr txBox="1">
            <a:spLocks noGrp="1"/>
          </p:cNvSpPr>
          <p:nvPr>
            <p:ph type="body" idx="1"/>
          </p:nvPr>
        </p:nvSpPr>
        <p:spPr>
          <a:xfrm>
            <a:off x="1199456" y="2060848"/>
            <a:ext cx="10455000" cy="1944300"/>
          </a:xfrm>
          <a:prstGeom prst="rect">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Clr>
                <a:srgbClr val="0000FF"/>
              </a:buClr>
              <a:buSzPts val="3200"/>
              <a:buNone/>
            </a:pPr>
            <a:r>
              <a:rPr lang="en-US" sz="3200" b="0" i="0" u="none" strike="noStrike">
                <a:solidFill>
                  <a:srgbClr val="0000FF"/>
                </a:solidFill>
              </a:rPr>
              <a:t>Nurses should be full partners, with physicians and other </a:t>
            </a:r>
            <a:endParaRPr/>
          </a:p>
          <a:p>
            <a:pPr marL="0" lvl="0" indent="0" algn="l" rtl="0">
              <a:spcBef>
                <a:spcPts val="640"/>
              </a:spcBef>
              <a:spcAft>
                <a:spcPts val="0"/>
              </a:spcAft>
              <a:buClr>
                <a:srgbClr val="0000FF"/>
              </a:buClr>
              <a:buSzPts val="3200"/>
              <a:buNone/>
            </a:pPr>
            <a:r>
              <a:rPr lang="en-US" sz="3200" b="0" i="0" u="none" strike="noStrike">
                <a:solidFill>
                  <a:srgbClr val="0000FF"/>
                </a:solidFill>
              </a:rPr>
              <a:t>Health professionals, in redesigning health care</a:t>
            </a:r>
            <a:endParaRPr sz="3200"/>
          </a:p>
        </p:txBody>
      </p:sp>
      <p:sp>
        <p:nvSpPr>
          <p:cNvPr id="1006" name="Google Shape;1006;p139"/>
          <p:cNvSpPr txBox="1"/>
          <p:nvPr/>
        </p:nvSpPr>
        <p:spPr>
          <a:xfrm>
            <a:off x="609600" y="5805264"/>
            <a:ext cx="11175000" cy="720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F6128"/>
              </a:buClr>
              <a:buSzPts val="2000"/>
              <a:buFont typeface="Arial"/>
              <a:buNone/>
            </a:pPr>
            <a:r>
              <a:rPr lang="en-US" sz="2000">
                <a:solidFill>
                  <a:srgbClr val="4F6128"/>
                </a:solidFill>
                <a:latin typeface="EB Garamond"/>
                <a:ea typeface="EB Garamond"/>
                <a:cs typeface="EB Garamond"/>
                <a:sym typeface="EB Garamond"/>
              </a:rPr>
              <a:t>Institute of Medicine. (2010). </a:t>
            </a:r>
            <a:r>
              <a:rPr lang="en-US" sz="2000" i="1">
                <a:solidFill>
                  <a:srgbClr val="4F6128"/>
                </a:solidFill>
                <a:latin typeface="EB Garamond"/>
                <a:ea typeface="EB Garamond"/>
                <a:cs typeface="EB Garamond"/>
                <a:sym typeface="EB Garamond"/>
              </a:rPr>
              <a:t>The future of nursing</a:t>
            </a:r>
            <a:r>
              <a:rPr lang="en-US" sz="2000">
                <a:solidFill>
                  <a:srgbClr val="4F6128"/>
                </a:solidFill>
                <a:latin typeface="EB Garamond"/>
                <a:ea typeface="EB Garamond"/>
                <a:cs typeface="EB Garamond"/>
                <a:sym typeface="EB Garamond"/>
              </a:rPr>
              <a:t>. Available from URL: http://www.IOM.edu</a:t>
            </a:r>
            <a:endParaRPr sz="2000">
              <a:solidFill>
                <a:srgbClr val="4F6128"/>
              </a:solidFill>
              <a:latin typeface="Arial"/>
              <a:ea typeface="Arial"/>
              <a:cs typeface="Arial"/>
              <a:sym typeface="Arial"/>
            </a:endParaRP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65"/>
        <p:cNvGrpSpPr/>
        <p:nvPr/>
      </p:nvGrpSpPr>
      <p:grpSpPr>
        <a:xfrm>
          <a:off x="0" y="0"/>
          <a:ext cx="0" cy="0"/>
          <a:chOff x="0" y="0"/>
          <a:chExt cx="0" cy="0"/>
        </a:xfrm>
      </p:grpSpPr>
      <p:sp>
        <p:nvSpPr>
          <p:cNvPr id="3866" name="Google Shape;3866;p409"/>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3867" name="Google Shape;3867;p409"/>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3868" name="Google Shape;3868;p409"/>
          <p:cNvPicPr preferRelativeResize="0"/>
          <p:nvPr/>
        </p:nvPicPr>
        <p:blipFill>
          <a:blip r:embed="rId4">
            <a:alphaModFix/>
          </a:blip>
          <a:stretch>
            <a:fillRect/>
          </a:stretch>
        </p:blipFill>
        <p:spPr>
          <a:xfrm>
            <a:off x="1872857" y="3669894"/>
            <a:ext cx="2739746" cy="876024"/>
          </a:xfrm>
          <a:prstGeom prst="rect">
            <a:avLst/>
          </a:prstGeom>
          <a:noFill/>
          <a:ln>
            <a:noFill/>
          </a:ln>
        </p:spPr>
      </p:pic>
      <p:sp>
        <p:nvSpPr>
          <p:cNvPr id="3869" name="Google Shape;3869;p409"/>
          <p:cNvSpPr/>
          <p:nvPr/>
        </p:nvSpPr>
        <p:spPr>
          <a:xfrm>
            <a:off x="1468875" y="304125"/>
            <a:ext cx="10188300" cy="11736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Clr>
                <a:schemeClr val="dk1"/>
              </a:buClr>
              <a:buFont typeface="Arial"/>
              <a:buNone/>
            </a:pPr>
            <a:r>
              <a:rPr lang="en-US" sz="7000" b="1">
                <a:solidFill>
                  <a:srgbClr val="0C343D"/>
                </a:solidFill>
                <a:latin typeface="Corbel"/>
                <a:ea typeface="Corbel"/>
                <a:cs typeface="Corbel"/>
                <a:sym typeface="Corbel"/>
              </a:rPr>
              <a:t>Picture Taking</a:t>
            </a:r>
            <a:endParaRPr sz="7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7000" b="1">
              <a:solidFill>
                <a:srgbClr val="0C343D"/>
              </a:solidFill>
              <a:latin typeface="Corbel"/>
              <a:ea typeface="Corbel"/>
              <a:cs typeface="Corbel"/>
              <a:sym typeface="Corbel"/>
            </a:endParaRPr>
          </a:p>
        </p:txBody>
      </p:sp>
      <p:sp>
        <p:nvSpPr>
          <p:cNvPr id="3870" name="Google Shape;3870;p409"/>
          <p:cNvSpPr txBox="1"/>
          <p:nvPr/>
        </p:nvSpPr>
        <p:spPr>
          <a:xfrm>
            <a:off x="6245450" y="5490100"/>
            <a:ext cx="5949900" cy="12645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Clr>
                <a:schemeClr val="dk1"/>
              </a:buClr>
              <a:buSzPts val="1100"/>
              <a:buFont typeface="Arial"/>
              <a:buNone/>
            </a:pPr>
            <a:r>
              <a:rPr lang="en-US" sz="2600">
                <a:solidFill>
                  <a:srgbClr val="0C343D"/>
                </a:solidFill>
                <a:latin typeface="Corbel"/>
                <a:ea typeface="Corbel"/>
                <a:cs typeface="Corbel"/>
                <a:sym typeface="Corbel"/>
              </a:rPr>
              <a:t>Dennis Juanir, BSN’89, RN</a:t>
            </a:r>
            <a:endParaRPr sz="26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600">
                <a:solidFill>
                  <a:srgbClr val="0C343D"/>
                </a:solidFill>
                <a:latin typeface="Corbel"/>
                <a:ea typeface="Corbel"/>
                <a:cs typeface="Corbel"/>
                <a:sym typeface="Corbel"/>
              </a:rPr>
              <a:t>Webmaster &amp; Auditor</a:t>
            </a:r>
            <a:endParaRPr sz="26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600">
              <a:solidFill>
                <a:srgbClr val="0C343D"/>
              </a:solidFill>
              <a:latin typeface="Corbel"/>
              <a:ea typeface="Corbel"/>
              <a:cs typeface="Corbel"/>
              <a:sym typeface="Corbel"/>
            </a:endParaRPr>
          </a:p>
          <a:p>
            <a:pPr marL="0" lvl="0" indent="0" algn="ctr" rtl="0">
              <a:spcBef>
                <a:spcPts val="0"/>
              </a:spcBef>
              <a:spcAft>
                <a:spcPts val="0"/>
              </a:spcAft>
              <a:buNone/>
            </a:pPr>
            <a:endParaRPr sz="2600">
              <a:solidFill>
                <a:srgbClr val="0C343D"/>
              </a:solidFill>
              <a:latin typeface="Corbel"/>
              <a:ea typeface="Corbel"/>
              <a:cs typeface="Corbel"/>
              <a:sym typeface="Corbel"/>
            </a:endParaRPr>
          </a:p>
        </p:txBody>
      </p:sp>
      <p:pic>
        <p:nvPicPr>
          <p:cNvPr id="3871" name="Google Shape;3871;p409"/>
          <p:cNvPicPr preferRelativeResize="0"/>
          <p:nvPr/>
        </p:nvPicPr>
        <p:blipFill rotWithShape="1">
          <a:blip r:embed="rId5">
            <a:alphaModFix/>
          </a:blip>
          <a:srcRect/>
          <a:stretch/>
        </p:blipFill>
        <p:spPr>
          <a:xfrm>
            <a:off x="7892875" y="2332725"/>
            <a:ext cx="2655051" cy="3048899"/>
          </a:xfrm>
          <a:prstGeom prst="rect">
            <a:avLst/>
          </a:prstGeom>
          <a:noFill/>
          <a:ln>
            <a:noFill/>
          </a:ln>
        </p:spPr>
      </p:pic>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3875"/>
        <p:cNvGrpSpPr/>
        <p:nvPr/>
      </p:nvGrpSpPr>
      <p:grpSpPr>
        <a:xfrm>
          <a:off x="0" y="0"/>
          <a:ext cx="0" cy="0"/>
          <a:chOff x="0" y="0"/>
          <a:chExt cx="0" cy="0"/>
        </a:xfrm>
      </p:grpSpPr>
      <p:sp>
        <p:nvSpPr>
          <p:cNvPr id="3876" name="Google Shape;3876;p410"/>
          <p:cNvSpPr txBox="1"/>
          <p:nvPr/>
        </p:nvSpPr>
        <p:spPr>
          <a:xfrm>
            <a:off x="2113800" y="5259225"/>
            <a:ext cx="7964400" cy="1335900"/>
          </a:xfrm>
          <a:prstGeom prst="rect">
            <a:avLst/>
          </a:prstGeom>
          <a:noFill/>
          <a:ln>
            <a:noFill/>
          </a:ln>
        </p:spPr>
        <p:txBody>
          <a:bodyPr spcFirstLastPara="1" wrap="square" lIns="45700" tIns="45700" rIns="45700" bIns="45700" anchor="ctr" anchorCtr="0">
            <a:noAutofit/>
          </a:bodyPr>
          <a:lstStyle/>
          <a:p>
            <a:pPr marL="457200" marR="0" lvl="0" indent="0" algn="ctr"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ctr"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3877" name="Google Shape;3877;p410"/>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3878" name="Google Shape;3878;p410"/>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3879" name="Google Shape;3879;p410"/>
          <p:cNvSpPr/>
          <p:nvPr/>
        </p:nvSpPr>
        <p:spPr>
          <a:xfrm>
            <a:off x="1516650" y="2534025"/>
            <a:ext cx="10188300" cy="27252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Group Pictures</a:t>
            </a:r>
            <a:endParaRPr sz="5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700" b="1">
                <a:solidFill>
                  <a:srgbClr val="0C343D"/>
                </a:solidFill>
                <a:latin typeface="Corbel"/>
                <a:ea typeface="Corbel"/>
                <a:cs typeface="Corbel"/>
                <a:sym typeface="Corbel"/>
              </a:rPr>
              <a:t>Link to Evaluation:</a:t>
            </a:r>
            <a:endParaRPr sz="37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700" b="1">
                <a:solidFill>
                  <a:srgbClr val="0C343D"/>
                </a:solidFill>
                <a:latin typeface="Corbel"/>
                <a:ea typeface="Corbel"/>
                <a:cs typeface="Corbel"/>
                <a:sym typeface="Corbel"/>
              </a:rPr>
              <a:t>https://forms.gle/coysdwffcciUmR2J</a:t>
            </a:r>
            <a:r>
              <a:rPr lang="en-US" sz="3600" b="1">
                <a:solidFill>
                  <a:srgbClr val="0C343D"/>
                </a:solidFill>
                <a:latin typeface="Corbel"/>
                <a:ea typeface="Corbel"/>
                <a:cs typeface="Corbel"/>
                <a:sym typeface="Corbel"/>
              </a:rPr>
              <a:t>7</a:t>
            </a:r>
            <a:endParaRPr sz="3600" b="1">
              <a:solidFill>
                <a:srgbClr val="0C343D"/>
              </a:solidFill>
              <a:latin typeface="Corbel"/>
              <a:ea typeface="Corbel"/>
              <a:cs typeface="Corbel"/>
              <a:sym typeface="Corbel"/>
            </a:endParaRPr>
          </a:p>
        </p:txBody>
      </p:sp>
      <p:pic>
        <p:nvPicPr>
          <p:cNvPr id="3880" name="Google Shape;3880;p410"/>
          <p:cNvPicPr preferRelativeResize="0"/>
          <p:nvPr/>
        </p:nvPicPr>
        <p:blipFill rotWithShape="1">
          <a:blip r:embed="rId5">
            <a:alphaModFix/>
          </a:blip>
          <a:srcRect/>
          <a:stretch/>
        </p:blipFill>
        <p:spPr>
          <a:xfrm>
            <a:off x="8676300" y="213100"/>
            <a:ext cx="2262126" cy="15622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140"/>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MOVING FORWARD</a:t>
            </a:r>
            <a:endParaRPr/>
          </a:p>
        </p:txBody>
      </p:sp>
      <p:grpSp>
        <p:nvGrpSpPr>
          <p:cNvPr id="1013" name="Google Shape;1013;p140"/>
          <p:cNvGrpSpPr/>
          <p:nvPr/>
        </p:nvGrpSpPr>
        <p:grpSpPr>
          <a:xfrm>
            <a:off x="1504173" y="1298051"/>
            <a:ext cx="8556557" cy="5055803"/>
            <a:chOff x="880285" y="29291"/>
            <a:chExt cx="8556557" cy="5055803"/>
          </a:xfrm>
        </p:grpSpPr>
        <p:sp>
          <p:nvSpPr>
            <p:cNvPr id="1014" name="Google Shape;1014;p140"/>
            <p:cNvSpPr/>
            <p:nvPr/>
          </p:nvSpPr>
          <p:spPr>
            <a:xfrm rot="5400000">
              <a:off x="1230281" y="1493846"/>
              <a:ext cx="1321200" cy="1503900"/>
            </a:xfrm>
            <a:prstGeom prst="bentUpArrow">
              <a:avLst>
                <a:gd name="adj1" fmla="val 32840"/>
                <a:gd name="adj2" fmla="val 25000"/>
                <a:gd name="adj3" fmla="val 35780"/>
              </a:avLst>
            </a:prstGeom>
            <a:solidFill>
              <a:srgbClr val="C0CCE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0"/>
            <p:cNvSpPr/>
            <p:nvPr/>
          </p:nvSpPr>
          <p:spPr>
            <a:xfrm>
              <a:off x="880285" y="29291"/>
              <a:ext cx="2223900" cy="1556700"/>
            </a:xfrm>
            <a:prstGeom prst="roundRect">
              <a:avLst>
                <a:gd name="adj" fmla="val 1667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40"/>
            <p:cNvSpPr txBox="1"/>
            <p:nvPr/>
          </p:nvSpPr>
          <p:spPr>
            <a:xfrm>
              <a:off x="956289" y="105295"/>
              <a:ext cx="2071800" cy="1404600"/>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Malgun Gothic"/>
                <a:buNone/>
              </a:pPr>
              <a:r>
                <a:rPr lang="en-US" sz="2700">
                  <a:solidFill>
                    <a:schemeClr val="lt1"/>
                  </a:solidFill>
                  <a:latin typeface="Malgun Gothic"/>
                  <a:ea typeface="Malgun Gothic"/>
                  <a:cs typeface="Malgun Gothic"/>
                  <a:sym typeface="Malgun Gothic"/>
                </a:rPr>
                <a:t>Planned </a:t>
              </a:r>
              <a:endParaRPr/>
            </a:p>
          </p:txBody>
        </p:sp>
        <p:sp>
          <p:nvSpPr>
            <p:cNvPr id="1017" name="Google Shape;1017;p140"/>
            <p:cNvSpPr/>
            <p:nvPr/>
          </p:nvSpPr>
          <p:spPr>
            <a:xfrm>
              <a:off x="3082604" y="216029"/>
              <a:ext cx="4779000" cy="125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0"/>
            <p:cNvSpPr txBox="1"/>
            <p:nvPr/>
          </p:nvSpPr>
          <p:spPr>
            <a:xfrm>
              <a:off x="3082604" y="216029"/>
              <a:ext cx="4779000" cy="1258200"/>
            </a:xfrm>
            <a:prstGeom prst="rect">
              <a:avLst/>
            </a:prstGeom>
            <a:noFill/>
            <a:ln>
              <a:noFill/>
            </a:ln>
          </p:spPr>
          <p:txBody>
            <a:bodyPr spcFirstLastPara="1" wrap="square" lIns="106675" tIns="106675" rIns="106675" bIns="106675" anchor="ctr" anchorCtr="0">
              <a:noAutofit/>
            </a:bodyPr>
            <a:lstStyle/>
            <a:p>
              <a:pPr marL="285750" marR="0" lvl="1" indent="-285750" algn="l" rtl="0">
                <a:lnSpc>
                  <a:spcPct val="90000"/>
                </a:lnSpc>
                <a:spcBef>
                  <a:spcPts val="0"/>
                </a:spcBef>
                <a:spcAft>
                  <a:spcPts val="0"/>
                </a:spcAft>
                <a:buClr>
                  <a:srgbClr val="0000FF"/>
                </a:buClr>
                <a:buSzPts val="2800"/>
                <a:buFont typeface="Malgun Gothic"/>
                <a:buChar char="•"/>
              </a:pPr>
              <a:r>
                <a:rPr lang="en-US" sz="2800" b="0" i="0" u="none" strike="noStrike" cap="none">
                  <a:solidFill>
                    <a:srgbClr val="0000FF"/>
                  </a:solidFill>
                  <a:latin typeface="Malgun Gothic"/>
                  <a:ea typeface="Malgun Gothic"/>
                  <a:cs typeface="Malgun Gothic"/>
                  <a:sym typeface="Malgun Gothic"/>
                </a:rPr>
                <a:t>Coherent and progressive</a:t>
              </a:r>
              <a:endParaRPr/>
            </a:p>
          </p:txBody>
        </p:sp>
        <p:sp>
          <p:nvSpPr>
            <p:cNvPr id="1019" name="Google Shape;1019;p140"/>
            <p:cNvSpPr/>
            <p:nvPr/>
          </p:nvSpPr>
          <p:spPr>
            <a:xfrm rot="5400000">
              <a:off x="3832920" y="3242502"/>
              <a:ext cx="1321200" cy="1503900"/>
            </a:xfrm>
            <a:prstGeom prst="bentUpArrow">
              <a:avLst>
                <a:gd name="adj1" fmla="val 32840"/>
                <a:gd name="adj2" fmla="val 25000"/>
                <a:gd name="adj3" fmla="val 35780"/>
              </a:avLst>
            </a:prstGeom>
            <a:solidFill>
              <a:srgbClr val="C0CCE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40"/>
            <p:cNvSpPr/>
            <p:nvPr/>
          </p:nvSpPr>
          <p:spPr>
            <a:xfrm>
              <a:off x="2591799" y="1800192"/>
              <a:ext cx="2223900" cy="1556700"/>
            </a:xfrm>
            <a:prstGeom prst="roundRect">
              <a:avLst>
                <a:gd name="adj" fmla="val 1667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0"/>
            <p:cNvSpPr txBox="1"/>
            <p:nvPr/>
          </p:nvSpPr>
          <p:spPr>
            <a:xfrm>
              <a:off x="2667803" y="1876196"/>
              <a:ext cx="2071800" cy="1404600"/>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Malgun Gothic"/>
                <a:buNone/>
              </a:pPr>
              <a:r>
                <a:rPr lang="en-US" sz="2700">
                  <a:solidFill>
                    <a:schemeClr val="lt1"/>
                  </a:solidFill>
                  <a:latin typeface="Malgun Gothic"/>
                  <a:ea typeface="Malgun Gothic"/>
                  <a:cs typeface="Malgun Gothic"/>
                  <a:sym typeface="Malgun Gothic"/>
                </a:rPr>
                <a:t>Created</a:t>
              </a:r>
              <a:endParaRPr/>
            </a:p>
          </p:txBody>
        </p:sp>
        <p:sp>
          <p:nvSpPr>
            <p:cNvPr id="1022" name="Google Shape;1022;p140"/>
            <p:cNvSpPr/>
            <p:nvPr/>
          </p:nvSpPr>
          <p:spPr>
            <a:xfrm>
              <a:off x="4752028" y="2016220"/>
              <a:ext cx="1986000" cy="125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40"/>
            <p:cNvSpPr txBox="1"/>
            <p:nvPr/>
          </p:nvSpPr>
          <p:spPr>
            <a:xfrm>
              <a:off x="4752028" y="2016220"/>
              <a:ext cx="1986000" cy="1258200"/>
            </a:xfrm>
            <a:prstGeom prst="rect">
              <a:avLst/>
            </a:prstGeom>
            <a:noFill/>
            <a:ln>
              <a:noFill/>
            </a:ln>
          </p:spPr>
          <p:txBody>
            <a:bodyPr spcFirstLastPara="1" wrap="square" lIns="91425" tIns="91425" rIns="91425" bIns="91425" anchor="ctr" anchorCtr="0">
              <a:noAutofit/>
            </a:bodyPr>
            <a:lstStyle/>
            <a:p>
              <a:pPr marL="228600" marR="0" lvl="1" indent="-228600" algn="l" rtl="0">
                <a:lnSpc>
                  <a:spcPct val="90000"/>
                </a:lnSpc>
                <a:spcBef>
                  <a:spcPts val="0"/>
                </a:spcBef>
                <a:spcAft>
                  <a:spcPts val="0"/>
                </a:spcAft>
                <a:buClr>
                  <a:srgbClr val="0000FF"/>
                </a:buClr>
                <a:buSzPts val="2400"/>
                <a:buFont typeface="Malgun Gothic"/>
                <a:buChar char="•"/>
              </a:pPr>
              <a:r>
                <a:rPr lang="en-US" sz="2400" b="0" i="0" u="none" strike="noStrike" cap="none">
                  <a:solidFill>
                    <a:srgbClr val="0000FF"/>
                  </a:solidFill>
                  <a:latin typeface="Malgun Gothic"/>
                  <a:ea typeface="Malgun Gothic"/>
                  <a:cs typeface="Malgun Gothic"/>
                  <a:sym typeface="Malgun Gothic"/>
                </a:rPr>
                <a:t>Delivered</a:t>
              </a:r>
              <a:endParaRPr/>
            </a:p>
          </p:txBody>
        </p:sp>
        <p:sp>
          <p:nvSpPr>
            <p:cNvPr id="1024" name="Google Shape;1024;p140"/>
            <p:cNvSpPr/>
            <p:nvPr/>
          </p:nvSpPr>
          <p:spPr>
            <a:xfrm>
              <a:off x="5256084" y="3528394"/>
              <a:ext cx="2223900" cy="1556700"/>
            </a:xfrm>
            <a:prstGeom prst="roundRect">
              <a:avLst>
                <a:gd name="adj" fmla="val 1667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40"/>
            <p:cNvSpPr txBox="1"/>
            <p:nvPr/>
          </p:nvSpPr>
          <p:spPr>
            <a:xfrm>
              <a:off x="5332088" y="3604398"/>
              <a:ext cx="2071800" cy="1404600"/>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Malgun Gothic"/>
                <a:buNone/>
              </a:pPr>
              <a:r>
                <a:rPr lang="en-US" sz="2700">
                  <a:solidFill>
                    <a:schemeClr val="lt1"/>
                  </a:solidFill>
                  <a:latin typeface="Malgun Gothic"/>
                  <a:ea typeface="Malgun Gothic"/>
                  <a:cs typeface="Malgun Gothic"/>
                  <a:sym typeface="Malgun Gothic"/>
                </a:rPr>
                <a:t>Understood</a:t>
              </a:r>
              <a:endParaRPr/>
            </a:p>
          </p:txBody>
        </p:sp>
        <p:sp>
          <p:nvSpPr>
            <p:cNvPr id="1026" name="Google Shape;1026;p140"/>
            <p:cNvSpPr/>
            <p:nvPr/>
          </p:nvSpPr>
          <p:spPr>
            <a:xfrm>
              <a:off x="7488342" y="3600396"/>
              <a:ext cx="1948500" cy="125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0"/>
            <p:cNvSpPr txBox="1"/>
            <p:nvPr/>
          </p:nvSpPr>
          <p:spPr>
            <a:xfrm>
              <a:off x="7488342" y="3600396"/>
              <a:ext cx="1948500" cy="1258200"/>
            </a:xfrm>
            <a:prstGeom prst="rect">
              <a:avLst/>
            </a:prstGeom>
            <a:noFill/>
            <a:ln>
              <a:noFill/>
            </a:ln>
          </p:spPr>
          <p:txBody>
            <a:bodyPr spcFirstLastPara="1" wrap="square" lIns="91425" tIns="91425" rIns="91425" bIns="91425" anchor="ctr" anchorCtr="0">
              <a:noAutofit/>
            </a:bodyPr>
            <a:lstStyle/>
            <a:p>
              <a:pPr marL="228600" marR="0" lvl="1" indent="-228600" algn="l" rtl="0">
                <a:lnSpc>
                  <a:spcPct val="90000"/>
                </a:lnSpc>
                <a:spcBef>
                  <a:spcPts val="0"/>
                </a:spcBef>
                <a:spcAft>
                  <a:spcPts val="0"/>
                </a:spcAft>
                <a:buClr>
                  <a:srgbClr val="0000FF"/>
                </a:buClr>
                <a:buSzPts val="2400"/>
                <a:buFont typeface="Malgun Gothic"/>
                <a:buChar char="•"/>
              </a:pPr>
              <a:r>
                <a:rPr lang="en-US" sz="2400" b="0" i="0" u="none" strike="noStrike" cap="none">
                  <a:solidFill>
                    <a:srgbClr val="0000FF"/>
                  </a:solidFill>
                  <a:latin typeface="Malgun Gothic"/>
                  <a:ea typeface="Malgun Gothic"/>
                  <a:cs typeface="Malgun Gothic"/>
                  <a:sym typeface="Malgun Gothic"/>
                </a:rPr>
                <a:t>Received</a:t>
              </a:r>
              <a:endParaRPr/>
            </a:p>
          </p:txBody>
        </p:sp>
      </p:grpSp>
      <p:pic>
        <p:nvPicPr>
          <p:cNvPr id="1028" name="Google Shape;1028;p140"/>
          <p:cNvPicPr preferRelativeResize="0"/>
          <p:nvPr/>
        </p:nvPicPr>
        <p:blipFill rotWithShape="1">
          <a:blip r:embed="rId3">
            <a:alphaModFix/>
          </a:blip>
          <a:srcRect/>
          <a:stretch/>
        </p:blipFill>
        <p:spPr>
          <a:xfrm>
            <a:off x="8616280" y="2024844"/>
            <a:ext cx="3104665" cy="280831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141"/>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a:solidFill>
                  <a:srgbClr val="C00000"/>
                </a:solidFill>
              </a:rPr>
              <a:t>KEY MESSAGE  - 4</a:t>
            </a:r>
            <a:endParaRPr/>
          </a:p>
        </p:txBody>
      </p:sp>
      <p:sp>
        <p:nvSpPr>
          <p:cNvPr id="1035" name="Google Shape;1035;p141"/>
          <p:cNvSpPr txBox="1">
            <a:spLocks noGrp="1"/>
          </p:cNvSpPr>
          <p:nvPr>
            <p:ph type="body" idx="1"/>
          </p:nvPr>
        </p:nvSpPr>
        <p:spPr>
          <a:xfrm>
            <a:off x="1127448" y="2564904"/>
            <a:ext cx="10324800" cy="2100900"/>
          </a:xfrm>
          <a:prstGeom prst="rect">
            <a:avLst/>
          </a:prstGeom>
          <a:solidFill>
            <a:srgbClr val="FFFF99"/>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3200"/>
              <a:buNone/>
            </a:pPr>
            <a:endParaRPr sz="3200" b="0" i="0" u="none" strike="noStrike">
              <a:solidFill>
                <a:srgbClr val="0000FF"/>
              </a:solidFill>
            </a:endParaRPr>
          </a:p>
          <a:p>
            <a:pPr marL="0" lvl="0" indent="0" algn="l" rtl="0">
              <a:spcBef>
                <a:spcPts val="640"/>
              </a:spcBef>
              <a:spcAft>
                <a:spcPts val="0"/>
              </a:spcAft>
              <a:buClr>
                <a:srgbClr val="0000FF"/>
              </a:buClr>
              <a:buSzPts val="3200"/>
              <a:buNone/>
            </a:pPr>
            <a:r>
              <a:rPr lang="en-US" sz="3200" b="0" i="0" u="none" strike="noStrike">
                <a:solidFill>
                  <a:srgbClr val="0000FF"/>
                </a:solidFill>
              </a:rPr>
              <a:t>Effective workforce planning and policy making require </a:t>
            </a:r>
            <a:endParaRPr/>
          </a:p>
          <a:p>
            <a:pPr marL="0" lvl="0" indent="0" algn="l" rtl="0">
              <a:spcBef>
                <a:spcPts val="640"/>
              </a:spcBef>
              <a:spcAft>
                <a:spcPts val="0"/>
              </a:spcAft>
              <a:buClr>
                <a:srgbClr val="0000FF"/>
              </a:buClr>
              <a:buSzPts val="3200"/>
              <a:buNone/>
            </a:pPr>
            <a:r>
              <a:rPr lang="en-US" sz="3200" b="0" i="0" u="none" strike="noStrike">
                <a:solidFill>
                  <a:srgbClr val="0000FF"/>
                </a:solidFill>
              </a:rPr>
              <a:t>better data collection and an improved information</a:t>
            </a:r>
            <a:endParaRPr/>
          </a:p>
          <a:p>
            <a:pPr marL="0" lvl="0" indent="0" algn="l" rtl="0">
              <a:spcBef>
                <a:spcPts val="640"/>
              </a:spcBef>
              <a:spcAft>
                <a:spcPts val="0"/>
              </a:spcAft>
              <a:buClr>
                <a:srgbClr val="0000FF"/>
              </a:buClr>
              <a:buSzPts val="3200"/>
              <a:buNone/>
            </a:pPr>
            <a:r>
              <a:rPr lang="en-US" sz="3200" b="0" i="0" u="none" strike="noStrike">
                <a:solidFill>
                  <a:srgbClr val="0000FF"/>
                </a:solidFill>
              </a:rPr>
              <a:t>infrastructure</a:t>
            </a:r>
            <a:endParaRPr sz="3200">
              <a:solidFill>
                <a:srgbClr val="0000FF"/>
              </a:solidFill>
            </a:endParaRPr>
          </a:p>
          <a:p>
            <a:pPr marL="0" lvl="0" indent="0" algn="l" rtl="0">
              <a:spcBef>
                <a:spcPts val="640"/>
              </a:spcBef>
              <a:spcAft>
                <a:spcPts val="0"/>
              </a:spcAft>
              <a:buClr>
                <a:srgbClr val="3F3F3F"/>
              </a:buClr>
              <a:buSzPts val="3200"/>
              <a:buNone/>
            </a:pPr>
            <a:endParaRPr sz="3200"/>
          </a:p>
        </p:txBody>
      </p:sp>
      <p:sp>
        <p:nvSpPr>
          <p:cNvPr id="1036" name="Google Shape;1036;p141"/>
          <p:cNvSpPr txBox="1"/>
          <p:nvPr/>
        </p:nvSpPr>
        <p:spPr>
          <a:xfrm>
            <a:off x="702296" y="5661248"/>
            <a:ext cx="11175000" cy="720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4F6128"/>
              </a:buClr>
              <a:buSzPts val="2000"/>
              <a:buFont typeface="Arial"/>
              <a:buNone/>
            </a:pPr>
            <a:r>
              <a:rPr lang="en-US" sz="2000">
                <a:solidFill>
                  <a:srgbClr val="4F6128"/>
                </a:solidFill>
                <a:latin typeface="EB Garamond"/>
                <a:ea typeface="EB Garamond"/>
                <a:cs typeface="EB Garamond"/>
                <a:sym typeface="EB Garamond"/>
              </a:rPr>
              <a:t>Institute of Medicine. (2010). </a:t>
            </a:r>
            <a:r>
              <a:rPr lang="en-US" sz="2000" i="1">
                <a:solidFill>
                  <a:srgbClr val="4F6128"/>
                </a:solidFill>
                <a:latin typeface="EB Garamond"/>
                <a:ea typeface="EB Garamond"/>
                <a:cs typeface="EB Garamond"/>
                <a:sym typeface="EB Garamond"/>
              </a:rPr>
              <a:t>The future of nursing</a:t>
            </a:r>
            <a:r>
              <a:rPr lang="en-US" sz="2000">
                <a:solidFill>
                  <a:srgbClr val="4F6128"/>
                </a:solidFill>
                <a:latin typeface="EB Garamond"/>
                <a:ea typeface="EB Garamond"/>
                <a:cs typeface="EB Garamond"/>
                <a:sym typeface="EB Garamond"/>
              </a:rPr>
              <a:t>. Available from URL: http://www.IOM.edu</a:t>
            </a:r>
            <a:endParaRPr sz="2000">
              <a:solidFill>
                <a:srgbClr val="4F6128"/>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142"/>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sz="4000">
                <a:solidFill>
                  <a:srgbClr val="C00000"/>
                </a:solidFill>
              </a:rPr>
              <a:t>MOVING  FORWARD</a:t>
            </a:r>
            <a:endParaRPr/>
          </a:p>
        </p:txBody>
      </p:sp>
      <p:sp>
        <p:nvSpPr>
          <p:cNvPr id="1043" name="Google Shape;1043;p142"/>
          <p:cNvSpPr txBox="1"/>
          <p:nvPr/>
        </p:nvSpPr>
        <p:spPr>
          <a:xfrm>
            <a:off x="4079776" y="1988840"/>
            <a:ext cx="4548900" cy="45261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3200"/>
              <a:buFont typeface="Arial"/>
              <a:buChar char="•"/>
            </a:pPr>
            <a:r>
              <a:rPr lang="en-US" sz="3200">
                <a:solidFill>
                  <a:schemeClr val="dk1"/>
                </a:solidFill>
                <a:latin typeface="Arial"/>
                <a:ea typeface="Arial"/>
                <a:cs typeface="Arial"/>
                <a:sym typeface="Arial"/>
              </a:rPr>
              <a:t>Open forum</a:t>
            </a:r>
            <a:endParaRPr/>
          </a:p>
          <a:p>
            <a:pPr marL="342900" marR="0" lvl="0" indent="-139700" algn="l" rtl="0">
              <a:spcBef>
                <a:spcPts val="640"/>
              </a:spcBef>
              <a:spcAft>
                <a:spcPts val="0"/>
              </a:spcAft>
              <a:buClr>
                <a:schemeClr val="dk1"/>
              </a:buClr>
              <a:buSzPts val="3200"/>
              <a:buFont typeface="Arial"/>
              <a:buNone/>
            </a:pPr>
            <a:endParaRPr sz="320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a:solidFill>
                  <a:schemeClr val="dk1"/>
                </a:solidFill>
                <a:latin typeface="Arial"/>
                <a:ea typeface="Arial"/>
                <a:cs typeface="Arial"/>
                <a:sym typeface="Arial"/>
              </a:rPr>
              <a:t>WHO/ICN/GOV Reports</a:t>
            </a:r>
            <a:endParaRPr/>
          </a:p>
          <a:p>
            <a:pPr marL="342900" marR="0" lvl="0" indent="-139700" algn="l" rtl="0">
              <a:spcBef>
                <a:spcPts val="640"/>
              </a:spcBef>
              <a:spcAft>
                <a:spcPts val="0"/>
              </a:spcAft>
              <a:buClr>
                <a:schemeClr val="dk1"/>
              </a:buClr>
              <a:buSzPts val="3200"/>
              <a:buFont typeface="Arial"/>
              <a:buNone/>
            </a:pPr>
            <a:endParaRPr sz="320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a:solidFill>
                  <a:schemeClr val="dk1"/>
                </a:solidFill>
                <a:latin typeface="Arial"/>
                <a:ea typeface="Arial"/>
                <a:cs typeface="Arial"/>
                <a:sym typeface="Arial"/>
              </a:rPr>
              <a:t>Opinion leaders</a:t>
            </a:r>
            <a:endParaRPr/>
          </a:p>
          <a:p>
            <a:pPr marL="0" marR="0" lvl="0" indent="0" algn="l" rtl="0">
              <a:spcBef>
                <a:spcPts val="640"/>
              </a:spcBef>
              <a:spcAft>
                <a:spcPts val="0"/>
              </a:spcAft>
              <a:buClr>
                <a:schemeClr val="dk1"/>
              </a:buClr>
              <a:buSzPts val="3200"/>
              <a:buFont typeface="Arial"/>
              <a:buNone/>
            </a:pPr>
            <a:endParaRPr sz="3200">
              <a:solidFill>
                <a:schemeClr val="dk1"/>
              </a:solidFill>
              <a:latin typeface="Arial"/>
              <a:ea typeface="Arial"/>
              <a:cs typeface="Arial"/>
              <a:sym typeface="Arial"/>
            </a:endParaRPr>
          </a:p>
          <a:p>
            <a:pPr marL="342900" marR="0" lvl="0" indent="-342900" algn="l" rtl="0">
              <a:spcBef>
                <a:spcPts val="640"/>
              </a:spcBef>
              <a:spcAft>
                <a:spcPts val="0"/>
              </a:spcAft>
              <a:buClr>
                <a:schemeClr val="dk1"/>
              </a:buClr>
              <a:buSzPts val="3200"/>
              <a:buFont typeface="Arial"/>
              <a:buChar char="•"/>
            </a:pPr>
            <a:r>
              <a:rPr lang="en-US" sz="3200">
                <a:solidFill>
                  <a:schemeClr val="dk1"/>
                </a:solidFill>
                <a:latin typeface="Arial"/>
                <a:ea typeface="Arial"/>
                <a:cs typeface="Arial"/>
                <a:sym typeface="Arial"/>
              </a:rPr>
              <a:t>Surveys</a:t>
            </a:r>
            <a:endParaRPr/>
          </a:p>
        </p:txBody>
      </p:sp>
      <p:pic>
        <p:nvPicPr>
          <p:cNvPr id="1044" name="Google Shape;1044;p142" descr="C:\Users\NURVL\AppData\Local\Microsoft\Windows\Temporary Internet Files\Content.IE5\YV0S05YB\MC900295721[1].wmf"/>
          <p:cNvPicPr preferRelativeResize="0"/>
          <p:nvPr/>
        </p:nvPicPr>
        <p:blipFill rotWithShape="1">
          <a:blip r:embed="rId3">
            <a:alphaModFix/>
          </a:blip>
          <a:srcRect/>
          <a:stretch/>
        </p:blipFill>
        <p:spPr>
          <a:xfrm>
            <a:off x="6855592" y="1452123"/>
            <a:ext cx="1929088" cy="1189746"/>
          </a:xfrm>
          <a:prstGeom prst="rect">
            <a:avLst/>
          </a:prstGeom>
          <a:noFill/>
          <a:ln>
            <a:noFill/>
          </a:ln>
        </p:spPr>
      </p:pic>
      <p:pic>
        <p:nvPicPr>
          <p:cNvPr id="1045" name="Google Shape;1045;p142" descr="C:\Users\NURVL\AppData\Local\Microsoft\Windows\Temporary Internet Files\Content.IE5\UGZOBTG9\MC900149565[1].wmf"/>
          <p:cNvPicPr preferRelativeResize="0"/>
          <p:nvPr/>
        </p:nvPicPr>
        <p:blipFill rotWithShape="1">
          <a:blip r:embed="rId4">
            <a:alphaModFix/>
          </a:blip>
          <a:srcRect/>
          <a:stretch/>
        </p:blipFill>
        <p:spPr>
          <a:xfrm>
            <a:off x="2135560" y="2776351"/>
            <a:ext cx="1614830" cy="1305296"/>
          </a:xfrm>
          <a:prstGeom prst="rect">
            <a:avLst/>
          </a:prstGeom>
          <a:noFill/>
          <a:ln>
            <a:noFill/>
          </a:ln>
        </p:spPr>
      </p:pic>
      <p:pic>
        <p:nvPicPr>
          <p:cNvPr id="1046" name="Google Shape;1046;p142" descr="C:\Users\NURVL\AppData\Local\Microsoft\Windows\Temporary Internet Files\Content.IE5\UGZOBTG9\MC900445906[1].wmf"/>
          <p:cNvPicPr preferRelativeResize="0"/>
          <p:nvPr/>
        </p:nvPicPr>
        <p:blipFill rotWithShape="1">
          <a:blip r:embed="rId5">
            <a:alphaModFix/>
          </a:blip>
          <a:srcRect/>
          <a:stretch/>
        </p:blipFill>
        <p:spPr>
          <a:xfrm>
            <a:off x="7533461" y="4046218"/>
            <a:ext cx="2125253" cy="947924"/>
          </a:xfrm>
          <a:prstGeom prst="rect">
            <a:avLst/>
          </a:prstGeom>
          <a:noFill/>
          <a:ln>
            <a:noFill/>
          </a:ln>
        </p:spPr>
      </p:pic>
      <p:pic>
        <p:nvPicPr>
          <p:cNvPr id="1047" name="Google Shape;1047;p142"/>
          <p:cNvPicPr preferRelativeResize="0"/>
          <p:nvPr/>
        </p:nvPicPr>
        <p:blipFill rotWithShape="1">
          <a:blip r:embed="rId6">
            <a:alphaModFix/>
          </a:blip>
          <a:srcRect/>
          <a:stretch/>
        </p:blipFill>
        <p:spPr>
          <a:xfrm>
            <a:off x="1979462" y="5106237"/>
            <a:ext cx="1944216" cy="133094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143"/>
          <p:cNvSpPr/>
          <p:nvPr/>
        </p:nvSpPr>
        <p:spPr>
          <a:xfrm>
            <a:off x="1847528" y="2852936"/>
            <a:ext cx="4536600" cy="1656300"/>
          </a:xfrm>
          <a:prstGeom prst="rightArrow">
            <a:avLst>
              <a:gd name="adj1" fmla="val 50000"/>
              <a:gd name="adj2" fmla="val 50000"/>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a:solidFill>
                  <a:srgbClr val="0000FF"/>
                </a:solidFill>
                <a:latin typeface="Arial"/>
                <a:ea typeface="Arial"/>
                <a:cs typeface="Arial"/>
                <a:sym typeface="Arial"/>
              </a:rPr>
              <a:t>WHY THE CHANGE</a:t>
            </a:r>
            <a:endParaRPr/>
          </a:p>
        </p:txBody>
      </p:sp>
      <p:sp>
        <p:nvSpPr>
          <p:cNvPr id="1054" name="Google Shape;1054;p143"/>
          <p:cNvSpPr/>
          <p:nvPr/>
        </p:nvSpPr>
        <p:spPr>
          <a:xfrm>
            <a:off x="6384032" y="1844824"/>
            <a:ext cx="3096300" cy="3960300"/>
          </a:xfrm>
          <a:prstGeom prst="rect">
            <a:avLst/>
          </a:prstGeom>
          <a:solidFill>
            <a:srgbClr val="FFFF99"/>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  MELLINEALS</a:t>
            </a:r>
            <a:endParaRPr/>
          </a:p>
          <a:p>
            <a:pPr marL="0" marR="0" lvl="0" indent="0" algn="l" rtl="0">
              <a:spcBef>
                <a:spcPts val="0"/>
              </a:spcBef>
              <a:spcAft>
                <a:spcPts val="0"/>
              </a:spcAft>
              <a:buNone/>
            </a:pPr>
            <a:endParaRPr sz="1800" b="1">
              <a:solidFill>
                <a:schemeClr val="dk1"/>
              </a:solidFill>
              <a:latin typeface="Malgun Gothic"/>
              <a:ea typeface="Malgun Gothic"/>
              <a:cs typeface="Malgun Gothic"/>
              <a:sym typeface="Malgun Gothic"/>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  NET GENERATION</a:t>
            </a:r>
            <a:endParaRPr/>
          </a:p>
          <a:p>
            <a:pPr marL="0" marR="0" lvl="0" indent="0" algn="l" rtl="0">
              <a:spcBef>
                <a:spcPts val="0"/>
              </a:spcBef>
              <a:spcAft>
                <a:spcPts val="0"/>
              </a:spcAft>
              <a:buNone/>
            </a:pPr>
            <a:endParaRPr sz="1800" b="1">
              <a:solidFill>
                <a:schemeClr val="dk1"/>
              </a:solidFill>
              <a:latin typeface="Malgun Gothic"/>
              <a:ea typeface="Malgun Gothic"/>
              <a:cs typeface="Malgun Gothic"/>
              <a:sym typeface="Malgun Gothic"/>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  OLDER</a:t>
            </a:r>
            <a:endParaRPr/>
          </a:p>
          <a:p>
            <a:pPr marL="0" marR="0" lvl="0" indent="0" algn="l" rtl="0">
              <a:spcBef>
                <a:spcPts val="0"/>
              </a:spcBef>
              <a:spcAft>
                <a:spcPts val="0"/>
              </a:spcAft>
              <a:buNone/>
            </a:pPr>
            <a:endParaRPr sz="1800" b="1">
              <a:solidFill>
                <a:schemeClr val="dk1"/>
              </a:solidFill>
              <a:latin typeface="Malgun Gothic"/>
              <a:ea typeface="Malgun Gothic"/>
              <a:cs typeface="Malgun Gothic"/>
              <a:sym typeface="Malgun Gothic"/>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  WITH PAST DEGREES</a:t>
            </a:r>
            <a:endParaRPr/>
          </a:p>
          <a:p>
            <a:pPr marL="0" marR="0" lvl="0" indent="0" algn="l" rtl="0">
              <a:spcBef>
                <a:spcPts val="0"/>
              </a:spcBef>
              <a:spcAft>
                <a:spcPts val="0"/>
              </a:spcAft>
              <a:buNone/>
            </a:pPr>
            <a:endParaRPr sz="1800" b="1">
              <a:solidFill>
                <a:schemeClr val="dk1"/>
              </a:solidFill>
              <a:latin typeface="Malgun Gothic"/>
              <a:ea typeface="Malgun Gothic"/>
              <a:cs typeface="Malgun Gothic"/>
              <a:sym typeface="Malgun Gothic"/>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  EMPLOYED</a:t>
            </a:r>
            <a:endParaRPr/>
          </a:p>
          <a:p>
            <a:pPr marL="0" marR="0" lvl="0" indent="0" algn="l" rtl="0">
              <a:spcBef>
                <a:spcPts val="0"/>
              </a:spcBef>
              <a:spcAft>
                <a:spcPts val="0"/>
              </a:spcAft>
              <a:buNone/>
            </a:pPr>
            <a:endParaRPr sz="1800" b="1">
              <a:solidFill>
                <a:schemeClr val="dk1"/>
              </a:solidFill>
              <a:latin typeface="Malgun Gothic"/>
              <a:ea typeface="Malgun Gothic"/>
              <a:cs typeface="Malgun Gothic"/>
              <a:sym typeface="Malgun Gothic"/>
            </a:endParaRPr>
          </a:p>
          <a:p>
            <a:pPr marL="0" marR="0" lvl="0" indent="0" algn="l" rtl="0">
              <a:spcBef>
                <a:spcPts val="0"/>
              </a:spcBef>
              <a:spcAft>
                <a:spcPts val="0"/>
              </a:spcAft>
              <a:buNone/>
            </a:pPr>
            <a:r>
              <a:rPr lang="en-US" sz="1800" b="1">
                <a:solidFill>
                  <a:schemeClr val="dk1"/>
                </a:solidFill>
                <a:latin typeface="Malgun Gothic"/>
                <a:ea typeface="Malgun Gothic"/>
                <a:cs typeface="Malgun Gothic"/>
                <a:sym typeface="Malgun Gothic"/>
              </a:rPr>
              <a:t>  OTHER OPPORTUNITES</a:t>
            </a:r>
            <a:endParaRPr/>
          </a:p>
        </p:txBody>
      </p:sp>
      <p:sp>
        <p:nvSpPr>
          <p:cNvPr id="1055" name="Google Shape;1055;p143"/>
          <p:cNvSpPr txBox="1"/>
          <p:nvPr/>
        </p:nvSpPr>
        <p:spPr>
          <a:xfrm>
            <a:off x="335360" y="362965"/>
            <a:ext cx="112332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0B050"/>
                </a:solidFill>
                <a:latin typeface="Arial"/>
                <a:ea typeface="Arial"/>
                <a:cs typeface="Arial"/>
                <a:sym typeface="Arial"/>
              </a:rPr>
              <a:t> </a:t>
            </a:r>
            <a:r>
              <a:rPr lang="en-US" sz="3600" b="1">
                <a:solidFill>
                  <a:srgbClr val="C00000"/>
                </a:solidFill>
                <a:latin typeface="Arial"/>
                <a:ea typeface="Arial"/>
                <a:cs typeface="Arial"/>
                <a:sym typeface="Arial"/>
              </a:rPr>
              <a:t>TEACHING AND LEARNING – WHY THE CHANGE</a:t>
            </a:r>
            <a:endParaRPr sz="3600" b="1">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Google Shape;1061;p144"/>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00B050"/>
              </a:buClr>
              <a:buSzPts val="3600"/>
              <a:buFont typeface="Arial"/>
              <a:buNone/>
            </a:pPr>
            <a:r>
              <a:rPr lang="en-US" sz="3600">
                <a:solidFill>
                  <a:srgbClr val="00B050"/>
                </a:solidFill>
              </a:rPr>
              <a:t>    </a:t>
            </a:r>
            <a:r>
              <a:rPr lang="en-US" sz="3600">
                <a:solidFill>
                  <a:srgbClr val="C00000"/>
                </a:solidFill>
              </a:rPr>
              <a:t>TEACHING AND LEARNING – WHY THE CHANGE  </a:t>
            </a:r>
            <a:endParaRPr/>
          </a:p>
        </p:txBody>
      </p:sp>
      <p:sp>
        <p:nvSpPr>
          <p:cNvPr id="1062" name="Google Shape;1062;p144"/>
          <p:cNvSpPr txBox="1">
            <a:spLocks noGrp="1"/>
          </p:cNvSpPr>
          <p:nvPr>
            <p:ph type="body" idx="2"/>
          </p:nvPr>
        </p:nvSpPr>
        <p:spPr>
          <a:xfrm>
            <a:off x="623888" y="1268413"/>
            <a:ext cx="10972800" cy="1734300"/>
          </a:xfrm>
          <a:prstGeom prst="rect">
            <a:avLst/>
          </a:prstGeom>
          <a:noFill/>
          <a:ln w="9525" cap="flat" cmpd="sng">
            <a:solidFill>
              <a:schemeClr val="accent1"/>
            </a:solidFill>
            <a:prstDash val="solid"/>
            <a:round/>
            <a:headEnd type="none" w="sm" len="sm"/>
            <a:tailEnd type="none" w="sm" len="sm"/>
          </a:ln>
        </p:spPr>
        <p:txBody>
          <a:bodyPr spcFirstLastPara="1" wrap="square" lIns="396000" tIns="45700" rIns="91425" bIns="45700" anchor="t" anchorCtr="0">
            <a:spAutoFit/>
          </a:bodyPr>
          <a:lstStyle/>
          <a:p>
            <a:pPr marL="0" lvl="0" indent="0" algn="l" rtl="0">
              <a:spcBef>
                <a:spcPts val="0"/>
              </a:spcBef>
              <a:spcAft>
                <a:spcPts val="0"/>
              </a:spcAft>
              <a:buClr>
                <a:srgbClr val="0000FF"/>
              </a:buClr>
              <a:buSzPts val="3200"/>
              <a:buNone/>
            </a:pPr>
            <a:r>
              <a:rPr lang="en-US" sz="3200">
                <a:solidFill>
                  <a:srgbClr val="0000FF"/>
                </a:solidFill>
                <a:latin typeface="Arial"/>
                <a:ea typeface="Arial"/>
                <a:cs typeface="Arial"/>
                <a:sym typeface="Arial"/>
              </a:rPr>
              <a:t>In the future we will be looking at people who might be</a:t>
            </a:r>
            <a:endParaRPr/>
          </a:p>
          <a:p>
            <a:pPr marL="0" lvl="0" indent="0" algn="l" rtl="0">
              <a:spcBef>
                <a:spcPts val="640"/>
              </a:spcBef>
              <a:spcAft>
                <a:spcPts val="0"/>
              </a:spcAft>
              <a:buClr>
                <a:srgbClr val="0000FF"/>
              </a:buClr>
              <a:buSzPts val="3200"/>
              <a:buNone/>
            </a:pPr>
            <a:r>
              <a:rPr lang="en-US" sz="3200">
                <a:solidFill>
                  <a:srgbClr val="0000FF"/>
                </a:solidFill>
                <a:latin typeface="Arial"/>
                <a:ea typeface="Arial"/>
                <a:cs typeface="Arial"/>
                <a:sym typeface="Arial"/>
              </a:rPr>
              <a:t>“half human” and “half machine” challenging the existence </a:t>
            </a:r>
            <a:endParaRPr/>
          </a:p>
          <a:p>
            <a:pPr marL="0" lvl="0" indent="0" algn="l" rtl="0">
              <a:spcBef>
                <a:spcPts val="640"/>
              </a:spcBef>
              <a:spcAft>
                <a:spcPts val="0"/>
              </a:spcAft>
              <a:buClr>
                <a:srgbClr val="0000FF"/>
              </a:buClr>
              <a:buSzPts val="3200"/>
              <a:buNone/>
            </a:pPr>
            <a:r>
              <a:rPr lang="en-US" sz="3200">
                <a:solidFill>
                  <a:srgbClr val="0000FF"/>
                </a:solidFill>
                <a:latin typeface="Arial"/>
                <a:ea typeface="Arial"/>
                <a:cs typeface="Arial"/>
                <a:sym typeface="Arial"/>
              </a:rPr>
              <a:t>of the human race…</a:t>
            </a:r>
            <a:endParaRPr/>
          </a:p>
        </p:txBody>
      </p:sp>
      <p:pic>
        <p:nvPicPr>
          <p:cNvPr id="1063" name="Google Shape;1063;p144" descr="http://www.futuretechnologyportal.com/images/future-cyborg-technology.jpg"/>
          <p:cNvPicPr preferRelativeResize="0"/>
          <p:nvPr/>
        </p:nvPicPr>
        <p:blipFill rotWithShape="1">
          <a:blip r:embed="rId3">
            <a:alphaModFix/>
          </a:blip>
          <a:srcRect/>
          <a:stretch/>
        </p:blipFill>
        <p:spPr>
          <a:xfrm>
            <a:off x="4007768" y="3284984"/>
            <a:ext cx="4648200" cy="310088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145"/>
          <p:cNvSpPr txBox="1">
            <a:spLocks noGrp="1"/>
          </p:cNvSpPr>
          <p:nvPr>
            <p:ph type="title"/>
          </p:nvPr>
        </p:nvSpPr>
        <p:spPr>
          <a:xfrm>
            <a:off x="-72008" y="30997"/>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3600"/>
              <a:buFont typeface="Arial"/>
              <a:buNone/>
            </a:pPr>
            <a:r>
              <a:rPr lang="en-US" sz="3600">
                <a:solidFill>
                  <a:srgbClr val="C00000"/>
                </a:solidFill>
              </a:rPr>
              <a:t>TEACHING AND LEARNING – WHY THE CHANGE</a:t>
            </a:r>
            <a:endParaRPr/>
          </a:p>
        </p:txBody>
      </p:sp>
      <p:sp>
        <p:nvSpPr>
          <p:cNvPr id="1070" name="Google Shape;1070;p145"/>
          <p:cNvSpPr txBox="1">
            <a:spLocks noGrp="1"/>
          </p:cNvSpPr>
          <p:nvPr>
            <p:ph type="body" idx="2"/>
          </p:nvPr>
        </p:nvSpPr>
        <p:spPr>
          <a:xfrm>
            <a:off x="609600" y="1196752"/>
            <a:ext cx="10972800" cy="5184600"/>
          </a:xfrm>
          <a:prstGeom prst="rect">
            <a:avLst/>
          </a:prstGeom>
          <a:noFill/>
          <a:ln>
            <a:noFill/>
          </a:ln>
        </p:spPr>
        <p:txBody>
          <a:bodyPr spcFirstLastPara="1" wrap="square" lIns="396000" tIns="45700" rIns="91425" bIns="45700" anchor="t" anchorCtr="0">
            <a:noAutofit/>
          </a:bodyPr>
          <a:lstStyle/>
          <a:p>
            <a:pPr marL="0" lvl="0" indent="0" algn="l" rtl="0">
              <a:spcBef>
                <a:spcPts val="0"/>
              </a:spcBef>
              <a:spcAft>
                <a:spcPts val="0"/>
              </a:spcAft>
              <a:buClr>
                <a:srgbClr val="3F3F3F"/>
              </a:buClr>
              <a:buSzPts val="2800"/>
              <a:buNone/>
            </a:pPr>
            <a:endParaRPr sz="2800"/>
          </a:p>
          <a:p>
            <a:pPr marL="0" lvl="0" indent="0" algn="l" rtl="0">
              <a:spcBef>
                <a:spcPts val="560"/>
              </a:spcBef>
              <a:spcAft>
                <a:spcPts val="0"/>
              </a:spcAft>
              <a:buClr>
                <a:srgbClr val="0000FF"/>
              </a:buClr>
              <a:buSzPts val="2800"/>
              <a:buNone/>
            </a:pPr>
            <a:r>
              <a:rPr lang="en-US" sz="2800">
                <a:solidFill>
                  <a:srgbClr val="0000FF"/>
                </a:solidFill>
              </a:rPr>
              <a:t>the </a:t>
            </a:r>
            <a:r>
              <a:rPr lang="en-US" sz="2800" u="sng">
                <a:solidFill>
                  <a:srgbClr val="0000FF"/>
                </a:solidFill>
              </a:rPr>
              <a:t>human</a:t>
            </a:r>
            <a:r>
              <a:rPr lang="en-US" sz="2800">
                <a:solidFill>
                  <a:srgbClr val="0000FF"/>
                </a:solidFill>
              </a:rPr>
              <a:t> healthcare </a:t>
            </a:r>
            <a:endParaRPr/>
          </a:p>
          <a:p>
            <a:pPr marL="0" lvl="0" indent="0" algn="l" rtl="0">
              <a:spcBef>
                <a:spcPts val="560"/>
              </a:spcBef>
              <a:spcAft>
                <a:spcPts val="0"/>
              </a:spcAft>
              <a:buClr>
                <a:srgbClr val="0000FF"/>
              </a:buClr>
              <a:buSzPts val="2800"/>
              <a:buNone/>
            </a:pPr>
            <a:r>
              <a:rPr lang="en-US" sz="2800">
                <a:solidFill>
                  <a:srgbClr val="0000FF"/>
                </a:solidFill>
              </a:rPr>
              <a:t>workforce in the provision </a:t>
            </a:r>
            <a:endParaRPr/>
          </a:p>
          <a:p>
            <a:pPr marL="0" lvl="0" indent="0" algn="l" rtl="0">
              <a:spcBef>
                <a:spcPts val="560"/>
              </a:spcBef>
              <a:spcAft>
                <a:spcPts val="0"/>
              </a:spcAft>
              <a:buClr>
                <a:srgbClr val="0000FF"/>
              </a:buClr>
              <a:buSzPts val="2800"/>
              <a:buNone/>
            </a:pPr>
            <a:r>
              <a:rPr lang="en-US" sz="2800">
                <a:solidFill>
                  <a:srgbClr val="0000FF"/>
                </a:solidFill>
              </a:rPr>
              <a:t>of “</a:t>
            </a:r>
            <a:r>
              <a:rPr lang="en-US" sz="2800" b="1" i="1">
                <a:solidFill>
                  <a:srgbClr val="0000FF"/>
                </a:solidFill>
              </a:rPr>
              <a:t>care</a:t>
            </a:r>
            <a:r>
              <a:rPr lang="en-US" sz="2800">
                <a:solidFill>
                  <a:srgbClr val="0000FF"/>
                </a:solidFill>
              </a:rPr>
              <a:t>” </a:t>
            </a:r>
            <a:endParaRPr/>
          </a:p>
          <a:p>
            <a:pPr marL="0" lvl="0" indent="0" algn="l" rtl="0">
              <a:spcBef>
                <a:spcPts val="560"/>
              </a:spcBef>
              <a:spcAft>
                <a:spcPts val="0"/>
              </a:spcAft>
              <a:buClr>
                <a:srgbClr val="3F3F3F"/>
              </a:buClr>
              <a:buSzPts val="2800"/>
              <a:buNone/>
            </a:pPr>
            <a:endParaRPr sz="2800"/>
          </a:p>
          <a:p>
            <a:pPr marL="0" lvl="0" indent="0" algn="l" rtl="0">
              <a:spcBef>
                <a:spcPts val="560"/>
              </a:spcBef>
              <a:spcAft>
                <a:spcPts val="0"/>
              </a:spcAft>
              <a:buClr>
                <a:srgbClr val="FF0000"/>
              </a:buClr>
              <a:buSzPts val="2800"/>
              <a:buNone/>
            </a:pPr>
            <a:r>
              <a:rPr lang="en-US" sz="2800" b="1">
                <a:solidFill>
                  <a:srgbClr val="FF0000"/>
                </a:solidFill>
              </a:rPr>
              <a:t>Versus</a:t>
            </a:r>
            <a:endParaRPr/>
          </a:p>
          <a:p>
            <a:pPr marL="0" lvl="0" indent="0" algn="l" rtl="0">
              <a:spcBef>
                <a:spcPts val="560"/>
              </a:spcBef>
              <a:spcAft>
                <a:spcPts val="0"/>
              </a:spcAft>
              <a:buClr>
                <a:srgbClr val="3F3F3F"/>
              </a:buClr>
              <a:buSzPts val="2800"/>
              <a:buNone/>
            </a:pPr>
            <a:endParaRPr sz="2800" b="1">
              <a:solidFill>
                <a:srgbClr val="FF0000"/>
              </a:solidFill>
            </a:endParaRPr>
          </a:p>
          <a:p>
            <a:pPr marL="0" lvl="0" indent="0" algn="l" rtl="0">
              <a:spcBef>
                <a:spcPts val="560"/>
              </a:spcBef>
              <a:spcAft>
                <a:spcPts val="0"/>
              </a:spcAft>
              <a:buClr>
                <a:srgbClr val="0000FF"/>
              </a:buClr>
              <a:buSzPts val="2800"/>
              <a:buNone/>
            </a:pPr>
            <a:r>
              <a:rPr lang="en-US" sz="2800">
                <a:solidFill>
                  <a:srgbClr val="0000FF"/>
                </a:solidFill>
              </a:rPr>
              <a:t>provision of “</a:t>
            </a:r>
            <a:r>
              <a:rPr lang="en-US" sz="2800" b="1" i="1">
                <a:solidFill>
                  <a:srgbClr val="0000FF"/>
                </a:solidFill>
              </a:rPr>
              <a:t>cure</a:t>
            </a:r>
            <a:r>
              <a:rPr lang="en-US" sz="2800">
                <a:solidFill>
                  <a:srgbClr val="0000FF"/>
                </a:solidFill>
              </a:rPr>
              <a:t>” that the </a:t>
            </a:r>
            <a:endParaRPr/>
          </a:p>
          <a:p>
            <a:pPr marL="0" lvl="0" indent="0" algn="l" rtl="0">
              <a:spcBef>
                <a:spcPts val="560"/>
              </a:spcBef>
              <a:spcAft>
                <a:spcPts val="0"/>
              </a:spcAft>
              <a:buClr>
                <a:srgbClr val="0000FF"/>
              </a:buClr>
              <a:buSzPts val="2800"/>
              <a:buNone/>
            </a:pPr>
            <a:r>
              <a:rPr lang="en-US" sz="2800" u="sng">
                <a:solidFill>
                  <a:srgbClr val="0000FF"/>
                </a:solidFill>
              </a:rPr>
              <a:t>technological</a:t>
            </a:r>
            <a:r>
              <a:rPr lang="en-US" sz="2800">
                <a:solidFill>
                  <a:srgbClr val="0000FF"/>
                </a:solidFill>
              </a:rPr>
              <a:t> healthcare </a:t>
            </a:r>
            <a:endParaRPr/>
          </a:p>
          <a:p>
            <a:pPr marL="0" lvl="0" indent="0" algn="l" rtl="0">
              <a:spcBef>
                <a:spcPts val="560"/>
              </a:spcBef>
              <a:spcAft>
                <a:spcPts val="0"/>
              </a:spcAft>
              <a:buClr>
                <a:srgbClr val="0000FF"/>
              </a:buClr>
              <a:buSzPts val="2800"/>
              <a:buNone/>
            </a:pPr>
            <a:r>
              <a:rPr lang="en-US" sz="2800">
                <a:solidFill>
                  <a:srgbClr val="0000FF"/>
                </a:solidFill>
              </a:rPr>
              <a:t>workforce provides</a:t>
            </a:r>
            <a:endParaRPr/>
          </a:p>
          <a:p>
            <a:pPr marL="0" lvl="0" indent="0" algn="l" rtl="0">
              <a:spcBef>
                <a:spcPts val="560"/>
              </a:spcBef>
              <a:spcAft>
                <a:spcPts val="0"/>
              </a:spcAft>
              <a:buClr>
                <a:srgbClr val="3F3F3F"/>
              </a:buClr>
              <a:buSzPts val="2800"/>
              <a:buNone/>
            </a:pPr>
            <a:endParaRPr sz="2800"/>
          </a:p>
        </p:txBody>
      </p:sp>
      <p:pic>
        <p:nvPicPr>
          <p:cNvPr id="1071" name="Google Shape;1071;p145" descr="El projecto The ‘Happiness in Healthcare’ tiene dos objetivos: la ..."/>
          <p:cNvPicPr preferRelativeResize="0"/>
          <p:nvPr/>
        </p:nvPicPr>
        <p:blipFill rotWithShape="1">
          <a:blip r:embed="rId3">
            <a:alphaModFix/>
          </a:blip>
          <a:srcRect/>
          <a:stretch/>
        </p:blipFill>
        <p:spPr>
          <a:xfrm>
            <a:off x="6023992" y="1102552"/>
            <a:ext cx="5959591" cy="2438400"/>
          </a:xfrm>
          <a:prstGeom prst="rect">
            <a:avLst/>
          </a:prstGeom>
          <a:noFill/>
          <a:ln>
            <a:noFill/>
          </a:ln>
        </p:spPr>
      </p:pic>
      <p:pic>
        <p:nvPicPr>
          <p:cNvPr id="1072" name="Google Shape;1072;p145" descr="Medical robots"/>
          <p:cNvPicPr preferRelativeResize="0"/>
          <p:nvPr/>
        </p:nvPicPr>
        <p:blipFill rotWithShape="1">
          <a:blip r:embed="rId4">
            <a:alphaModFix/>
          </a:blip>
          <a:srcRect/>
          <a:stretch/>
        </p:blipFill>
        <p:spPr>
          <a:xfrm>
            <a:off x="6888088" y="3839087"/>
            <a:ext cx="4488430" cy="254224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146"/>
          <p:cNvSpPr txBox="1">
            <a:spLocks noGrp="1"/>
          </p:cNvSpPr>
          <p:nvPr>
            <p:ph type="body" idx="1"/>
          </p:nvPr>
        </p:nvSpPr>
        <p:spPr>
          <a:xfrm>
            <a:off x="3071664" y="1812724"/>
            <a:ext cx="4320600" cy="3703200"/>
          </a:xfrm>
          <a:prstGeom prst="rect">
            <a:avLst/>
          </a:prstGeom>
          <a:noFill/>
          <a:ln>
            <a:noFill/>
          </a:ln>
        </p:spPr>
        <p:txBody>
          <a:bodyPr spcFirstLastPara="1" wrap="square" lIns="91425" tIns="45700" rIns="91425" bIns="45700" anchor="ctr" anchorCtr="0">
            <a:normAutofit/>
          </a:bodyPr>
          <a:lstStyle/>
          <a:p>
            <a:pPr marL="457200" lvl="1" indent="0" algn="l" rtl="0">
              <a:spcBef>
                <a:spcPts val="0"/>
              </a:spcBef>
              <a:spcAft>
                <a:spcPts val="0"/>
              </a:spcAft>
              <a:buClr>
                <a:srgbClr val="0000FF"/>
              </a:buClr>
              <a:buSzPts val="2800"/>
              <a:buNone/>
            </a:pPr>
            <a:r>
              <a:rPr lang="en-US" sz="2800">
                <a:solidFill>
                  <a:srgbClr val="0000FF"/>
                </a:solidFill>
              </a:rPr>
              <a:t>caring domains </a:t>
            </a:r>
            <a:r>
              <a:rPr lang="en-US" sz="2800" b="1" i="1">
                <a:solidFill>
                  <a:srgbClr val="0000FF"/>
                </a:solidFill>
              </a:rPr>
              <a:t>PLUS</a:t>
            </a:r>
            <a:r>
              <a:rPr lang="en-US" sz="2800">
                <a:solidFill>
                  <a:srgbClr val="0000FF"/>
                </a:solidFill>
              </a:rPr>
              <a:t> competencies in </a:t>
            </a:r>
            <a:endParaRPr/>
          </a:p>
          <a:p>
            <a:pPr marL="457200" lvl="1" indent="0" algn="l" rtl="0">
              <a:spcBef>
                <a:spcPts val="560"/>
              </a:spcBef>
              <a:spcAft>
                <a:spcPts val="0"/>
              </a:spcAft>
              <a:buClr>
                <a:srgbClr val="0000FF"/>
              </a:buClr>
              <a:buSzPts val="2800"/>
              <a:buNone/>
            </a:pPr>
            <a:r>
              <a:rPr lang="en-US" sz="2800">
                <a:solidFill>
                  <a:srgbClr val="0000FF"/>
                </a:solidFill>
              </a:rPr>
              <a:t>bio-engineering and </a:t>
            </a:r>
            <a:endParaRPr/>
          </a:p>
          <a:p>
            <a:pPr marL="457200" lvl="1" indent="0" algn="l" rtl="0">
              <a:spcBef>
                <a:spcPts val="560"/>
              </a:spcBef>
              <a:spcAft>
                <a:spcPts val="0"/>
              </a:spcAft>
              <a:buClr>
                <a:srgbClr val="0000FF"/>
              </a:buClr>
              <a:buSzPts val="2800"/>
              <a:buNone/>
            </a:pPr>
            <a:r>
              <a:rPr lang="en-US" sz="2800">
                <a:solidFill>
                  <a:srgbClr val="0000FF"/>
                </a:solidFill>
              </a:rPr>
              <a:t>computer science</a:t>
            </a:r>
            <a:endParaRPr/>
          </a:p>
        </p:txBody>
      </p:sp>
      <p:pic>
        <p:nvPicPr>
          <p:cNvPr id="1079" name="Google Shape;1079;p146" descr="Clipart Picture of a Desktop Computer Mascot Cartoon Character Nurse ..."/>
          <p:cNvPicPr preferRelativeResize="0"/>
          <p:nvPr/>
        </p:nvPicPr>
        <p:blipFill rotWithShape="1">
          <a:blip r:embed="rId3">
            <a:alphaModFix/>
          </a:blip>
          <a:srcRect/>
          <a:stretch/>
        </p:blipFill>
        <p:spPr>
          <a:xfrm>
            <a:off x="8112224" y="1700808"/>
            <a:ext cx="3644900" cy="3810000"/>
          </a:xfrm>
          <a:prstGeom prst="rect">
            <a:avLst/>
          </a:prstGeom>
          <a:noFill/>
          <a:ln>
            <a:noFill/>
          </a:ln>
        </p:spPr>
      </p:pic>
      <p:sp>
        <p:nvSpPr>
          <p:cNvPr id="1080" name="Google Shape;1080;p146"/>
          <p:cNvSpPr txBox="1"/>
          <p:nvPr/>
        </p:nvSpPr>
        <p:spPr>
          <a:xfrm>
            <a:off x="2207568" y="719503"/>
            <a:ext cx="79929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C00000"/>
                </a:solidFill>
                <a:latin typeface="Arial"/>
                <a:ea typeface="Arial"/>
                <a:cs typeface="Arial"/>
                <a:sym typeface="Arial"/>
              </a:rPr>
              <a:t>Rescuing the nursing education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147"/>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2020 and Way Forward</a:t>
            </a:r>
            <a:endParaRPr/>
          </a:p>
        </p:txBody>
      </p:sp>
      <p:sp>
        <p:nvSpPr>
          <p:cNvPr id="1087" name="Google Shape;1087;p147"/>
          <p:cNvSpPr txBox="1">
            <a:spLocks noGrp="1"/>
          </p:cNvSpPr>
          <p:nvPr>
            <p:ph type="body" idx="1"/>
          </p:nvPr>
        </p:nvSpPr>
        <p:spPr>
          <a:xfrm>
            <a:off x="695400" y="2636912"/>
            <a:ext cx="5846400" cy="2332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0000FF"/>
              </a:buClr>
              <a:buSzPts val="4400"/>
              <a:buNone/>
            </a:pPr>
            <a:r>
              <a:rPr lang="en-US" sz="4400">
                <a:solidFill>
                  <a:srgbClr val="0000FF"/>
                </a:solidFill>
              </a:rPr>
              <a:t>200</a:t>
            </a:r>
            <a:r>
              <a:rPr lang="en-US" sz="4400" baseline="30000">
                <a:solidFill>
                  <a:srgbClr val="0000FF"/>
                </a:solidFill>
              </a:rPr>
              <a:t>th</a:t>
            </a:r>
            <a:r>
              <a:rPr lang="en-US" sz="4400">
                <a:solidFill>
                  <a:srgbClr val="0000FF"/>
                </a:solidFill>
              </a:rPr>
              <a:t> anniversary of </a:t>
            </a:r>
            <a:endParaRPr/>
          </a:p>
          <a:p>
            <a:pPr marL="0" lvl="0" indent="0" algn="l" rtl="0">
              <a:spcBef>
                <a:spcPts val="880"/>
              </a:spcBef>
              <a:spcAft>
                <a:spcPts val="0"/>
              </a:spcAft>
              <a:buClr>
                <a:srgbClr val="0000FF"/>
              </a:buClr>
              <a:buSzPts val="4400"/>
              <a:buNone/>
            </a:pPr>
            <a:r>
              <a:rPr lang="en-US" sz="4400">
                <a:solidFill>
                  <a:srgbClr val="0000FF"/>
                </a:solidFill>
              </a:rPr>
              <a:t>Florence Nightingale</a:t>
            </a:r>
            <a:endParaRPr/>
          </a:p>
        </p:txBody>
      </p:sp>
      <p:pic>
        <p:nvPicPr>
          <p:cNvPr id="1088" name="Google Shape;1088;p147"/>
          <p:cNvPicPr preferRelativeResize="0"/>
          <p:nvPr/>
        </p:nvPicPr>
        <p:blipFill rotWithShape="1">
          <a:blip r:embed="rId3">
            <a:alphaModFix/>
          </a:blip>
          <a:srcRect/>
          <a:stretch/>
        </p:blipFill>
        <p:spPr>
          <a:xfrm>
            <a:off x="7176120" y="1830525"/>
            <a:ext cx="2659697" cy="437701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p148"/>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400"/>
              <a:buFont typeface="Arial"/>
              <a:buNone/>
            </a:pPr>
            <a:r>
              <a:rPr lang="en-US" sz="4400">
                <a:solidFill>
                  <a:srgbClr val="C00000"/>
                </a:solidFill>
              </a:rPr>
              <a:t> Nursing Education Goals</a:t>
            </a:r>
            <a:endParaRPr sz="4400">
              <a:solidFill>
                <a:srgbClr val="C00000"/>
              </a:solidFill>
            </a:endParaRPr>
          </a:p>
        </p:txBody>
      </p:sp>
      <p:sp>
        <p:nvSpPr>
          <p:cNvPr id="1095" name="Google Shape;1095;p148"/>
          <p:cNvSpPr txBox="1">
            <a:spLocks noGrp="1"/>
          </p:cNvSpPr>
          <p:nvPr>
            <p:ph type="body" idx="2"/>
          </p:nvPr>
        </p:nvSpPr>
        <p:spPr>
          <a:xfrm>
            <a:off x="623392" y="1484784"/>
            <a:ext cx="10972800" cy="4392600"/>
          </a:xfrm>
          <a:prstGeom prst="rect">
            <a:avLst/>
          </a:prstGeom>
          <a:noFill/>
          <a:ln>
            <a:noFill/>
          </a:ln>
        </p:spPr>
        <p:txBody>
          <a:bodyPr spcFirstLastPara="1" wrap="square" lIns="396000" tIns="45700" rIns="91425" bIns="45700" anchor="t" anchorCtr="0">
            <a:noAutofit/>
          </a:bodyPr>
          <a:lstStyle/>
          <a:p>
            <a:pPr marL="457200" lvl="0" indent="-457200" algn="l" rtl="0">
              <a:spcBef>
                <a:spcPts val="0"/>
              </a:spcBef>
              <a:spcAft>
                <a:spcPts val="0"/>
              </a:spcAft>
              <a:buClr>
                <a:srgbClr val="0000FF"/>
              </a:buClr>
              <a:buSzPts val="2800"/>
              <a:buFont typeface="Noto Sans Symbols"/>
              <a:buChar char="⮚"/>
            </a:pPr>
            <a:r>
              <a:rPr lang="en-US" sz="2800">
                <a:solidFill>
                  <a:srgbClr val="0000FF"/>
                </a:solidFill>
              </a:rPr>
              <a:t>Improvement in education, professional development, </a:t>
            </a:r>
            <a:endParaRPr/>
          </a:p>
          <a:p>
            <a:pPr marL="0" lvl="0" indent="0" algn="l" rtl="0">
              <a:spcBef>
                <a:spcPts val="560"/>
              </a:spcBef>
              <a:spcAft>
                <a:spcPts val="0"/>
              </a:spcAft>
              <a:buClr>
                <a:srgbClr val="0000FF"/>
              </a:buClr>
              <a:buSzPts val="2800"/>
              <a:buNone/>
            </a:pPr>
            <a:r>
              <a:rPr lang="en-US" sz="2800">
                <a:solidFill>
                  <a:srgbClr val="0000FF"/>
                </a:solidFill>
              </a:rPr>
              <a:t>    standards, regulations</a:t>
            </a:r>
            <a:endParaRPr/>
          </a:p>
          <a:p>
            <a:pPr marL="457200" lvl="0" indent="-457200" algn="l" rtl="0">
              <a:spcBef>
                <a:spcPts val="560"/>
              </a:spcBef>
              <a:spcAft>
                <a:spcPts val="0"/>
              </a:spcAft>
              <a:buClr>
                <a:srgbClr val="0000FF"/>
              </a:buClr>
              <a:buSzPts val="2800"/>
              <a:buFont typeface="Noto Sans Symbols"/>
              <a:buChar char="⮚"/>
            </a:pPr>
            <a:r>
              <a:rPr lang="en-US" sz="2800">
                <a:solidFill>
                  <a:srgbClr val="0000FF"/>
                </a:solidFill>
              </a:rPr>
              <a:t>Clear progress in elimination global shortage of </a:t>
            </a:r>
            <a:endParaRPr/>
          </a:p>
          <a:p>
            <a:pPr marL="0" lvl="0" indent="0" algn="l" rtl="0">
              <a:spcBef>
                <a:spcPts val="560"/>
              </a:spcBef>
              <a:spcAft>
                <a:spcPts val="0"/>
              </a:spcAft>
              <a:buClr>
                <a:srgbClr val="0000FF"/>
              </a:buClr>
              <a:buSzPts val="2800"/>
              <a:buNone/>
            </a:pPr>
            <a:r>
              <a:rPr lang="en-US" sz="2800">
                <a:solidFill>
                  <a:srgbClr val="0000FF"/>
                </a:solidFill>
              </a:rPr>
              <a:t>     9 million nurses</a:t>
            </a:r>
            <a:endParaRPr/>
          </a:p>
          <a:p>
            <a:pPr marL="457200" lvl="0" indent="-457200" algn="l" rtl="0">
              <a:spcBef>
                <a:spcPts val="560"/>
              </a:spcBef>
              <a:spcAft>
                <a:spcPts val="0"/>
              </a:spcAft>
              <a:buClr>
                <a:srgbClr val="0000FF"/>
              </a:buClr>
              <a:buSzPts val="2800"/>
              <a:buFont typeface="Noto Sans Symbols"/>
              <a:buChar char="⮚"/>
            </a:pPr>
            <a:r>
              <a:rPr lang="en-US" sz="2800">
                <a:solidFill>
                  <a:srgbClr val="0000FF"/>
                </a:solidFill>
              </a:rPr>
              <a:t>Improve dissemination of effective and innovative nursing</a:t>
            </a:r>
            <a:endParaRPr/>
          </a:p>
          <a:p>
            <a:pPr marL="0" lvl="0" indent="0" algn="l" rtl="0">
              <a:spcBef>
                <a:spcPts val="560"/>
              </a:spcBef>
              <a:spcAft>
                <a:spcPts val="0"/>
              </a:spcAft>
              <a:buClr>
                <a:srgbClr val="0000FF"/>
              </a:buClr>
              <a:buSzPts val="2800"/>
              <a:buNone/>
            </a:pPr>
            <a:r>
              <a:rPr lang="en-US" sz="2800">
                <a:solidFill>
                  <a:srgbClr val="0000FF"/>
                </a:solidFill>
              </a:rPr>
              <a:t>     practice</a:t>
            </a:r>
            <a:endParaRPr/>
          </a:p>
          <a:p>
            <a:pPr marL="457200" lvl="0" indent="-457200" algn="l" rtl="0">
              <a:spcBef>
                <a:spcPts val="560"/>
              </a:spcBef>
              <a:spcAft>
                <a:spcPts val="0"/>
              </a:spcAft>
              <a:buClr>
                <a:srgbClr val="0000FF"/>
              </a:buClr>
              <a:buSzPts val="2800"/>
              <a:buFont typeface="Noto Sans Symbols"/>
              <a:buChar char="⮚"/>
            </a:pPr>
            <a:r>
              <a:rPr lang="en-US" sz="2800">
                <a:solidFill>
                  <a:srgbClr val="0000FF"/>
                </a:solidFill>
              </a:rPr>
              <a:t>Involvement of nurses in national policies on health and </a:t>
            </a:r>
            <a:endParaRPr/>
          </a:p>
          <a:p>
            <a:pPr marL="0" lvl="0" indent="0" algn="l" rtl="0">
              <a:spcBef>
                <a:spcPts val="560"/>
              </a:spcBef>
              <a:spcAft>
                <a:spcPts val="0"/>
              </a:spcAft>
              <a:buClr>
                <a:srgbClr val="0000FF"/>
              </a:buClr>
              <a:buSzPts val="2800"/>
              <a:buNone/>
            </a:pPr>
            <a:r>
              <a:rPr lang="en-US" sz="2800">
                <a:solidFill>
                  <a:srgbClr val="0000FF"/>
                </a:solidFill>
              </a:rPr>
              <a:t>     health care</a:t>
            </a:r>
            <a:endParaRPr/>
          </a:p>
          <a:p>
            <a:pPr marL="457200" lvl="0" indent="-457200" algn="l" rtl="0">
              <a:spcBef>
                <a:spcPts val="560"/>
              </a:spcBef>
              <a:spcAft>
                <a:spcPts val="0"/>
              </a:spcAft>
              <a:buClr>
                <a:srgbClr val="0000FF"/>
              </a:buClr>
              <a:buSzPts val="2800"/>
              <a:buFont typeface="Noto Sans Symbols"/>
              <a:buChar char="⮚"/>
            </a:pPr>
            <a:r>
              <a:rPr lang="en-US" sz="2800">
                <a:solidFill>
                  <a:srgbClr val="0000FF"/>
                </a:solidFill>
              </a:rPr>
              <a:t>More nurses in leadership positions and opportunities for </a:t>
            </a:r>
            <a:endParaRPr/>
          </a:p>
          <a:p>
            <a:pPr marL="0" lvl="0" indent="0" algn="l" rtl="0">
              <a:spcBef>
                <a:spcPts val="560"/>
              </a:spcBef>
              <a:spcAft>
                <a:spcPts val="0"/>
              </a:spcAft>
              <a:buClr>
                <a:srgbClr val="0000FF"/>
              </a:buClr>
              <a:buSzPts val="2800"/>
              <a:buNone/>
            </a:pPr>
            <a:r>
              <a:rPr lang="en-US" sz="2800">
                <a:solidFill>
                  <a:srgbClr val="0000FF"/>
                </a:solidFill>
              </a:rPr>
              <a:t>     development at all levels</a:t>
            </a:r>
            <a:endParaRPr/>
          </a:p>
          <a:p>
            <a:pPr marL="0" lvl="0" indent="0" algn="l" rtl="0">
              <a:spcBef>
                <a:spcPts val="560"/>
              </a:spcBef>
              <a:spcAft>
                <a:spcPts val="0"/>
              </a:spcAft>
              <a:buClr>
                <a:srgbClr val="3F3F3F"/>
              </a:buClr>
              <a:buSzPts val="2800"/>
              <a:buNone/>
            </a:pPr>
            <a:endParaRPr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33"/>
        <p:cNvGrpSpPr/>
        <p:nvPr/>
      </p:nvGrpSpPr>
      <p:grpSpPr>
        <a:xfrm>
          <a:off x="0" y="0"/>
          <a:ext cx="0" cy="0"/>
          <a:chOff x="0" y="0"/>
          <a:chExt cx="0" cy="0"/>
        </a:xfrm>
      </p:grpSpPr>
      <p:sp>
        <p:nvSpPr>
          <p:cNvPr id="734" name="Google Shape;734;p113"/>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None/>
            </a:pPr>
            <a:r>
              <a:rPr lang="en-US" sz="3400" b="1">
                <a:solidFill>
                  <a:srgbClr val="0C343D"/>
                </a:solidFill>
                <a:latin typeface="Corbel"/>
                <a:ea typeface="Corbel"/>
                <a:cs typeface="Corbel"/>
                <a:sym typeface="Corbel"/>
              </a:rPr>
              <a:t>                              Philippine National Anthem </a:t>
            </a:r>
            <a:endParaRPr sz="3400" b="1">
              <a:solidFill>
                <a:srgbClr val="0C343D"/>
              </a:solidFill>
              <a:latin typeface="Corbel"/>
              <a:ea typeface="Corbel"/>
              <a:cs typeface="Corbel"/>
              <a:sym typeface="Corbel"/>
            </a:endParaRPr>
          </a:p>
          <a:p>
            <a:pPr marL="0" marR="0" lvl="0" indent="0" algn="l" rtl="0">
              <a:lnSpc>
                <a:spcPct val="100000"/>
              </a:lnSpc>
              <a:spcBef>
                <a:spcPts val="0"/>
              </a:spcBef>
              <a:spcAft>
                <a:spcPts val="0"/>
              </a:spcAft>
              <a:buNone/>
            </a:pPr>
            <a:r>
              <a:rPr lang="en-US" sz="3000">
                <a:solidFill>
                  <a:srgbClr val="0C343D"/>
                </a:solidFill>
                <a:latin typeface="Corbel"/>
                <a:ea typeface="Corbel"/>
                <a:cs typeface="Corbel"/>
                <a:sym typeface="Corbel"/>
              </a:rPr>
              <a:t>        By Ramil Cabela, BSN’91, MBA, DBA   (Pearl Jubilarian)</a:t>
            </a:r>
            <a:endParaRPr sz="3000">
              <a:solidFill>
                <a:srgbClr val="0C343D"/>
              </a:solidFill>
              <a:latin typeface="Corbel"/>
              <a:ea typeface="Corbel"/>
              <a:cs typeface="Corbel"/>
              <a:sym typeface="Corbel"/>
            </a:endParaRPr>
          </a:p>
        </p:txBody>
      </p:sp>
      <p:sp>
        <p:nvSpPr>
          <p:cNvPr id="735" name="Google Shape;735;p113"/>
          <p:cNvSpPr txBox="1"/>
          <p:nvPr/>
        </p:nvSpPr>
        <p:spPr>
          <a:xfrm>
            <a:off x="3022900" y="5379350"/>
            <a:ext cx="69903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36" name="Google Shape;736;p113"/>
          <p:cNvPicPr preferRelativeResize="0"/>
          <p:nvPr/>
        </p:nvPicPr>
        <p:blipFill rotWithShape="1">
          <a:blip r:embed="rId3">
            <a:alphaModFix/>
          </a:blip>
          <a:srcRect l="13391" t="24852" r="15606" b="37374"/>
          <a:stretch/>
        </p:blipFill>
        <p:spPr>
          <a:xfrm>
            <a:off x="1422425" y="2789798"/>
            <a:ext cx="2644426" cy="579918"/>
          </a:xfrm>
          <a:prstGeom prst="rect">
            <a:avLst/>
          </a:prstGeom>
          <a:noFill/>
          <a:ln>
            <a:noFill/>
          </a:ln>
        </p:spPr>
      </p:pic>
      <p:pic>
        <p:nvPicPr>
          <p:cNvPr id="737" name="Google Shape;737;p113"/>
          <p:cNvPicPr preferRelativeResize="0"/>
          <p:nvPr/>
        </p:nvPicPr>
        <p:blipFill>
          <a:blip r:embed="rId4">
            <a:alphaModFix/>
          </a:blip>
          <a:stretch>
            <a:fillRect/>
          </a:stretch>
        </p:blipFill>
        <p:spPr>
          <a:xfrm>
            <a:off x="1905125" y="3668202"/>
            <a:ext cx="1923829" cy="579921"/>
          </a:xfrm>
          <a:prstGeom prst="rect">
            <a:avLst/>
          </a:prstGeom>
          <a:noFill/>
          <a:ln>
            <a:noFill/>
          </a:ln>
        </p:spPr>
      </p:pic>
      <p:sp>
        <p:nvSpPr>
          <p:cNvPr id="738" name="Google Shape;738;p113"/>
          <p:cNvSpPr txBox="1"/>
          <p:nvPr/>
        </p:nvSpPr>
        <p:spPr>
          <a:xfrm>
            <a:off x="7274275" y="6189350"/>
            <a:ext cx="6141600" cy="525900"/>
          </a:xfrm>
          <a:prstGeom prst="rect">
            <a:avLst/>
          </a:prstGeom>
          <a:noFill/>
          <a:ln>
            <a:noFill/>
          </a:ln>
        </p:spPr>
        <p:txBody>
          <a:bodyPr spcFirstLastPara="1" wrap="square" lIns="45700" tIns="45700" rIns="45700" bIns="45700" anchor="t" anchorCtr="0">
            <a:noAutofit/>
          </a:bodyPr>
          <a:lstStyle/>
          <a:p>
            <a:pPr marL="0" marR="0" lvl="0" indent="0" algn="l"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p:txBody>
      </p:sp>
      <p:pic>
        <p:nvPicPr>
          <p:cNvPr id="739" name="Google Shape;739;p113" title="ramil_ph_anthem.m4v">
            <a:hlinkClick r:id="rId5"/>
          </p:cNvPr>
          <p:cNvPicPr preferRelativeResize="0"/>
          <p:nvPr/>
        </p:nvPicPr>
        <p:blipFill>
          <a:blip r:embed="rId6">
            <a:alphaModFix/>
          </a:blip>
          <a:stretch>
            <a:fillRect/>
          </a:stretch>
        </p:blipFill>
        <p:spPr>
          <a:xfrm>
            <a:off x="4292150" y="1659125"/>
            <a:ext cx="6820276" cy="37930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1101" name="Google Shape;1101;p149"/>
          <p:cNvSpPr txBox="1">
            <a:spLocks noGrp="1"/>
          </p:cNvSpPr>
          <p:nvPr>
            <p:ph type="title"/>
          </p:nvPr>
        </p:nvSpPr>
        <p:spPr>
          <a:xfrm>
            <a:off x="2159563" y="0"/>
            <a:ext cx="10032300" cy="10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C00000"/>
              </a:buClr>
              <a:buSzPts val="4000"/>
              <a:buFont typeface="Arial"/>
              <a:buNone/>
            </a:pPr>
            <a:r>
              <a:rPr lang="en-US">
                <a:solidFill>
                  <a:srgbClr val="C00000"/>
                </a:solidFill>
              </a:rPr>
              <a:t>The way </a:t>
            </a:r>
            <a:r>
              <a:rPr lang="en-US" sz="4400">
                <a:solidFill>
                  <a:srgbClr val="C00000"/>
                </a:solidFill>
              </a:rPr>
              <a:t>forward</a:t>
            </a:r>
            <a:endParaRPr/>
          </a:p>
        </p:txBody>
      </p:sp>
      <p:grpSp>
        <p:nvGrpSpPr>
          <p:cNvPr id="1102" name="Google Shape;1102;p149"/>
          <p:cNvGrpSpPr/>
          <p:nvPr/>
        </p:nvGrpSpPr>
        <p:grpSpPr>
          <a:xfrm>
            <a:off x="4151776" y="719666"/>
            <a:ext cx="5908988" cy="5517600"/>
            <a:chOff x="1512160" y="0"/>
            <a:chExt cx="5908988" cy="5517600"/>
          </a:xfrm>
        </p:grpSpPr>
        <p:sp>
          <p:nvSpPr>
            <p:cNvPr id="1103" name="Google Shape;1103;p149"/>
            <p:cNvSpPr/>
            <p:nvPr/>
          </p:nvSpPr>
          <p:spPr>
            <a:xfrm>
              <a:off x="1512160" y="0"/>
              <a:ext cx="5517600" cy="5517600"/>
            </a:xfrm>
            <a:prstGeom prst="triangle">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49"/>
            <p:cNvSpPr/>
            <p:nvPr/>
          </p:nvSpPr>
          <p:spPr>
            <a:xfrm>
              <a:off x="3834648" y="552303"/>
              <a:ext cx="3586500" cy="784500"/>
            </a:xfrm>
            <a:prstGeom prst="roundRect">
              <a:avLst>
                <a:gd name="adj" fmla="val 16667"/>
              </a:avLst>
            </a:prstGeom>
            <a:solidFill>
              <a:schemeClr val="lt1">
                <a:alpha val="898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49"/>
            <p:cNvSpPr txBox="1"/>
            <p:nvPr/>
          </p:nvSpPr>
          <p:spPr>
            <a:xfrm>
              <a:off x="3872946" y="590601"/>
              <a:ext cx="3510000" cy="7080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Malgun Gothic"/>
                <a:buNone/>
              </a:pPr>
              <a:r>
                <a:rPr lang="en-US" sz="2500" b="1">
                  <a:solidFill>
                    <a:schemeClr val="dk1"/>
                  </a:solidFill>
                  <a:latin typeface="Malgun Gothic"/>
                  <a:ea typeface="Malgun Gothic"/>
                  <a:cs typeface="Malgun Gothic"/>
                  <a:sym typeface="Malgun Gothic"/>
                </a:rPr>
                <a:t>Product-based</a:t>
              </a:r>
              <a:endParaRPr/>
            </a:p>
          </p:txBody>
        </p:sp>
        <p:sp>
          <p:nvSpPr>
            <p:cNvPr id="1106" name="Google Shape;1106;p149"/>
            <p:cNvSpPr/>
            <p:nvPr/>
          </p:nvSpPr>
          <p:spPr>
            <a:xfrm>
              <a:off x="3834648" y="1434911"/>
              <a:ext cx="3586500" cy="784500"/>
            </a:xfrm>
            <a:prstGeom prst="roundRect">
              <a:avLst>
                <a:gd name="adj" fmla="val 16667"/>
              </a:avLst>
            </a:prstGeom>
            <a:solidFill>
              <a:schemeClr val="lt1">
                <a:alpha val="898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49"/>
            <p:cNvSpPr txBox="1"/>
            <p:nvPr/>
          </p:nvSpPr>
          <p:spPr>
            <a:xfrm>
              <a:off x="3872946" y="1473209"/>
              <a:ext cx="3510000" cy="7080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Malgun Gothic"/>
                <a:buNone/>
              </a:pPr>
              <a:r>
                <a:rPr lang="en-US" sz="2500" b="1">
                  <a:solidFill>
                    <a:schemeClr val="dk1"/>
                  </a:solidFill>
                  <a:latin typeface="Malgun Gothic"/>
                  <a:ea typeface="Malgun Gothic"/>
                  <a:cs typeface="Malgun Gothic"/>
                  <a:sym typeface="Malgun Gothic"/>
                </a:rPr>
                <a:t>Relevant</a:t>
              </a:r>
              <a:endParaRPr/>
            </a:p>
          </p:txBody>
        </p:sp>
        <p:sp>
          <p:nvSpPr>
            <p:cNvPr id="1108" name="Google Shape;1108;p149"/>
            <p:cNvSpPr/>
            <p:nvPr/>
          </p:nvSpPr>
          <p:spPr>
            <a:xfrm>
              <a:off x="3834648" y="2317519"/>
              <a:ext cx="3586500" cy="784500"/>
            </a:xfrm>
            <a:prstGeom prst="roundRect">
              <a:avLst>
                <a:gd name="adj" fmla="val 16667"/>
              </a:avLst>
            </a:prstGeom>
            <a:solidFill>
              <a:schemeClr val="lt1">
                <a:alpha val="898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49"/>
            <p:cNvSpPr txBox="1"/>
            <p:nvPr/>
          </p:nvSpPr>
          <p:spPr>
            <a:xfrm>
              <a:off x="3872946" y="2355817"/>
              <a:ext cx="3510000" cy="7080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Malgun Gothic"/>
                <a:buNone/>
              </a:pPr>
              <a:r>
                <a:rPr lang="en-US" sz="2500" b="1">
                  <a:solidFill>
                    <a:schemeClr val="dk1"/>
                  </a:solidFill>
                  <a:latin typeface="Malgun Gothic"/>
                  <a:ea typeface="Malgun Gothic"/>
                  <a:cs typeface="Malgun Gothic"/>
                  <a:sym typeface="Malgun Gothic"/>
                </a:rPr>
                <a:t>Interprofessional</a:t>
              </a:r>
              <a:endParaRPr/>
            </a:p>
          </p:txBody>
        </p:sp>
        <p:sp>
          <p:nvSpPr>
            <p:cNvPr id="1110" name="Google Shape;1110;p149"/>
            <p:cNvSpPr/>
            <p:nvPr/>
          </p:nvSpPr>
          <p:spPr>
            <a:xfrm>
              <a:off x="3834648" y="3200126"/>
              <a:ext cx="3586500" cy="784500"/>
            </a:xfrm>
            <a:prstGeom prst="roundRect">
              <a:avLst>
                <a:gd name="adj" fmla="val 16667"/>
              </a:avLst>
            </a:prstGeom>
            <a:solidFill>
              <a:schemeClr val="lt1">
                <a:alpha val="898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49"/>
            <p:cNvSpPr txBox="1"/>
            <p:nvPr/>
          </p:nvSpPr>
          <p:spPr>
            <a:xfrm>
              <a:off x="3872946" y="3238424"/>
              <a:ext cx="3510000" cy="7080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Malgun Gothic"/>
                <a:buNone/>
              </a:pPr>
              <a:r>
                <a:rPr lang="en-US" sz="2500" b="1">
                  <a:solidFill>
                    <a:schemeClr val="dk1"/>
                  </a:solidFill>
                  <a:latin typeface="Malgun Gothic"/>
                  <a:ea typeface="Malgun Gothic"/>
                  <a:cs typeface="Malgun Gothic"/>
                  <a:sym typeface="Malgun Gothic"/>
                </a:rPr>
                <a:t>Shorter and smaller</a:t>
              </a:r>
              <a:endParaRPr/>
            </a:p>
          </p:txBody>
        </p:sp>
        <p:sp>
          <p:nvSpPr>
            <p:cNvPr id="1112" name="Google Shape;1112;p149"/>
            <p:cNvSpPr/>
            <p:nvPr/>
          </p:nvSpPr>
          <p:spPr>
            <a:xfrm>
              <a:off x="3834648" y="4082734"/>
              <a:ext cx="3586500" cy="784500"/>
            </a:xfrm>
            <a:prstGeom prst="roundRect">
              <a:avLst>
                <a:gd name="adj" fmla="val 16667"/>
              </a:avLst>
            </a:prstGeom>
            <a:solidFill>
              <a:schemeClr val="lt1">
                <a:alpha val="89800"/>
              </a:schemeClr>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49"/>
            <p:cNvSpPr txBox="1"/>
            <p:nvPr/>
          </p:nvSpPr>
          <p:spPr>
            <a:xfrm>
              <a:off x="3872946" y="4121032"/>
              <a:ext cx="3510000" cy="708000"/>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dk1"/>
                </a:buClr>
                <a:buSzPts val="2500"/>
                <a:buFont typeface="Malgun Gothic"/>
                <a:buNone/>
              </a:pPr>
              <a:r>
                <a:rPr lang="en-US" sz="2500" b="1">
                  <a:solidFill>
                    <a:schemeClr val="dk1"/>
                  </a:solidFill>
                  <a:latin typeface="Malgun Gothic"/>
                  <a:ea typeface="Malgun Gothic"/>
                  <a:cs typeface="Malgun Gothic"/>
                  <a:sym typeface="Malgun Gothic"/>
                </a:rPr>
                <a:t>Multisite</a:t>
              </a:r>
              <a:endParaRPr/>
            </a:p>
          </p:txBody>
        </p:sp>
      </p:grpSp>
      <p:sp>
        <p:nvSpPr>
          <p:cNvPr id="1114" name="Google Shape;1114;p149"/>
          <p:cNvSpPr txBox="1"/>
          <p:nvPr/>
        </p:nvSpPr>
        <p:spPr>
          <a:xfrm>
            <a:off x="4696622" y="5553559"/>
            <a:ext cx="43830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lt1"/>
                </a:solidFill>
                <a:latin typeface="Malgun Gothic"/>
                <a:ea typeface="Malgun Gothic"/>
                <a:cs typeface="Malgun Gothic"/>
                <a:sym typeface="Malgun Gothic"/>
              </a:rPr>
              <a:t>Symbiotic Curriculum</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150"/>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a:solidFill>
                  <a:srgbClr val="C00000"/>
                </a:solidFill>
              </a:rPr>
              <a:t>NEW CURRICULUM CONTENT - GENOMICS</a:t>
            </a:r>
            <a:endParaRPr/>
          </a:p>
        </p:txBody>
      </p:sp>
      <p:pic>
        <p:nvPicPr>
          <p:cNvPr id="1121" name="Google Shape;1121;p150"/>
          <p:cNvPicPr preferRelativeResize="0"/>
          <p:nvPr/>
        </p:nvPicPr>
        <p:blipFill rotWithShape="1">
          <a:blip r:embed="rId3">
            <a:alphaModFix/>
          </a:blip>
          <a:srcRect/>
          <a:stretch/>
        </p:blipFill>
        <p:spPr>
          <a:xfrm>
            <a:off x="1127449" y="1714552"/>
            <a:ext cx="10153128" cy="4622324"/>
          </a:xfrm>
          <a:prstGeom prst="rect">
            <a:avLst/>
          </a:prstGeom>
          <a:noFill/>
          <a:ln>
            <a:noFill/>
          </a:ln>
        </p:spPr>
      </p:pic>
      <p:sp>
        <p:nvSpPr>
          <p:cNvPr id="1122" name="Google Shape;1122;p150"/>
          <p:cNvSpPr txBox="1"/>
          <p:nvPr/>
        </p:nvSpPr>
        <p:spPr>
          <a:xfrm>
            <a:off x="4151784" y="1408151"/>
            <a:ext cx="44529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Malgun Gothic"/>
                <a:ea typeface="Malgun Gothic"/>
                <a:cs typeface="Malgun Gothic"/>
                <a:sym typeface="Malgun Gothic"/>
                <a:hlinkClick r:id="rId4">
                  <a:extLst>
                    <a:ext uri="{A12FA001-AC4F-418D-AE19-62706E023703}">
                      <ahyp:hlinkClr xmlns:ahyp="http://schemas.microsoft.com/office/drawing/2018/hyperlinkcolor" val="tx"/>
                    </a:ext>
                  </a:extLst>
                </a:hlinkClick>
              </a:rPr>
              <a:t>This Photo</a:t>
            </a:r>
            <a:r>
              <a:rPr lang="en-US" sz="900">
                <a:solidFill>
                  <a:schemeClr val="dk1"/>
                </a:solidFill>
                <a:latin typeface="Malgun Gothic"/>
                <a:ea typeface="Malgun Gothic"/>
                <a:cs typeface="Malgun Gothic"/>
                <a:sym typeface="Malgun Gothic"/>
              </a:rPr>
              <a:t> by Unknown Author is licensed under </a:t>
            </a:r>
            <a:r>
              <a:rPr lang="en-US" sz="900" u="sng">
                <a:solidFill>
                  <a:schemeClr val="dk1"/>
                </a:solidFill>
                <a:latin typeface="Malgun Gothic"/>
                <a:ea typeface="Malgun Gothic"/>
                <a:cs typeface="Malgun Gothic"/>
                <a:sym typeface="Malgun Gothic"/>
                <a:hlinkClick r:id="rId5">
                  <a:extLst>
                    <a:ext uri="{A12FA001-AC4F-418D-AE19-62706E023703}">
                      <ahyp:hlinkClr xmlns:ahyp="http://schemas.microsoft.com/office/drawing/2018/hyperlinkcolor" val="tx"/>
                    </a:ext>
                  </a:extLst>
                </a:hlinkClick>
              </a:rPr>
              <a:t>CC BY</a:t>
            </a:r>
            <a:endParaRPr sz="900">
              <a:solidFill>
                <a:schemeClr val="dk1"/>
              </a:solidFill>
              <a:latin typeface="Malgun Gothic"/>
              <a:ea typeface="Malgun Gothic"/>
              <a:cs typeface="Malgun Gothic"/>
              <a:sym typeface="Malgun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151"/>
          <p:cNvSpPr txBox="1">
            <a:spLocks noGrp="1"/>
          </p:cNvSpPr>
          <p:nvPr>
            <p:ph type="title"/>
          </p:nvPr>
        </p:nvSpPr>
        <p:spPr>
          <a:xfrm>
            <a:off x="1343472" y="332656"/>
            <a:ext cx="10848600" cy="106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a:solidFill>
                  <a:srgbClr val="C00000"/>
                </a:solidFill>
              </a:rPr>
              <a:t>NEW CURRICULUM CONTENT - GENOMICS</a:t>
            </a:r>
            <a:endParaRPr>
              <a:solidFill>
                <a:srgbClr val="FF0000"/>
              </a:solidFill>
            </a:endParaRPr>
          </a:p>
        </p:txBody>
      </p:sp>
      <p:sp>
        <p:nvSpPr>
          <p:cNvPr id="1129" name="Google Shape;1129;p151"/>
          <p:cNvSpPr txBox="1">
            <a:spLocks noGrp="1"/>
          </p:cNvSpPr>
          <p:nvPr>
            <p:ph type="body" idx="2"/>
          </p:nvPr>
        </p:nvSpPr>
        <p:spPr>
          <a:xfrm>
            <a:off x="2756012" y="1556792"/>
            <a:ext cx="8839500" cy="4147800"/>
          </a:xfrm>
          <a:prstGeom prst="rect">
            <a:avLst/>
          </a:prstGeom>
          <a:noFill/>
          <a:ln>
            <a:noFill/>
          </a:ln>
        </p:spPr>
        <p:txBody>
          <a:bodyPr spcFirstLastPara="1" wrap="square" lIns="396000" tIns="45700" rIns="91425" bIns="45700" anchor="t" anchorCtr="0">
            <a:noAutofit/>
          </a:bodyPr>
          <a:lstStyle/>
          <a:p>
            <a:pPr marL="0" lvl="0" indent="0" algn="l" rtl="0">
              <a:spcBef>
                <a:spcPts val="0"/>
              </a:spcBef>
              <a:spcAft>
                <a:spcPts val="0"/>
              </a:spcAft>
              <a:buClr>
                <a:srgbClr val="4F6128"/>
              </a:buClr>
              <a:buSzPts val="2400"/>
              <a:buNone/>
            </a:pPr>
            <a:r>
              <a:rPr lang="en-US" sz="2400" b="1">
                <a:solidFill>
                  <a:srgbClr val="4F6128"/>
                </a:solidFill>
                <a:latin typeface="Arial"/>
                <a:ea typeface="Arial"/>
                <a:cs typeface="Arial"/>
                <a:sym typeface="Arial"/>
              </a:rPr>
              <a:t>GENOMICS</a:t>
            </a:r>
            <a:endParaRPr/>
          </a:p>
          <a:p>
            <a:pPr marL="342900" lvl="0" indent="-342900" algn="l" rtl="0">
              <a:spcBef>
                <a:spcPts val="480"/>
              </a:spcBef>
              <a:spcAft>
                <a:spcPts val="0"/>
              </a:spcAft>
              <a:buClr>
                <a:srgbClr val="0000FF"/>
              </a:buClr>
              <a:buSzPts val="2400"/>
              <a:buFont typeface="Arial"/>
              <a:buChar char="•"/>
            </a:pPr>
            <a:r>
              <a:rPr lang="en-US" sz="2400" b="0" i="0">
                <a:solidFill>
                  <a:srgbClr val="0000FF"/>
                </a:solidFill>
                <a:latin typeface="Arial"/>
                <a:ea typeface="Arial"/>
                <a:cs typeface="Arial"/>
                <a:sym typeface="Arial"/>
              </a:rPr>
              <a:t>Integrate across nursing education</a:t>
            </a:r>
            <a:endParaRPr/>
          </a:p>
          <a:p>
            <a:pPr marL="342900" lvl="0" indent="-190500" algn="l" rtl="0">
              <a:spcBef>
                <a:spcPts val="480"/>
              </a:spcBef>
              <a:spcAft>
                <a:spcPts val="0"/>
              </a:spcAft>
              <a:buClr>
                <a:srgbClr val="3F3F3F"/>
              </a:buClr>
              <a:buSzPts val="2400"/>
              <a:buFont typeface="Arial"/>
              <a:buNone/>
            </a:pPr>
            <a:endParaRPr sz="2400" b="0" i="0">
              <a:solidFill>
                <a:srgbClr val="0000FF"/>
              </a:solidFill>
              <a:latin typeface="Arial"/>
              <a:ea typeface="Arial"/>
              <a:cs typeface="Arial"/>
              <a:sym typeface="Arial"/>
            </a:endParaRPr>
          </a:p>
          <a:p>
            <a:pPr marL="342900" lvl="0" indent="-342900" algn="l" rtl="0">
              <a:spcBef>
                <a:spcPts val="480"/>
              </a:spcBef>
              <a:spcAft>
                <a:spcPts val="0"/>
              </a:spcAft>
              <a:buClr>
                <a:srgbClr val="0000FF"/>
              </a:buClr>
              <a:buSzPts val="2400"/>
              <a:buFont typeface="Arial"/>
              <a:buChar char="•"/>
            </a:pPr>
            <a:r>
              <a:rPr lang="en-US" sz="2400" b="0" i="0">
                <a:solidFill>
                  <a:srgbClr val="0000FF"/>
                </a:solidFill>
                <a:latin typeface="Arial"/>
                <a:ea typeface="Arial"/>
                <a:cs typeface="Arial"/>
                <a:sym typeface="Arial"/>
              </a:rPr>
              <a:t>Mobilise information, resources and strategies to benefits </a:t>
            </a:r>
            <a:endParaRPr/>
          </a:p>
          <a:p>
            <a:pPr marL="0" lvl="0" indent="0" algn="l" rtl="0">
              <a:spcBef>
                <a:spcPts val="480"/>
              </a:spcBef>
              <a:spcAft>
                <a:spcPts val="0"/>
              </a:spcAft>
              <a:buClr>
                <a:srgbClr val="0000FF"/>
              </a:buClr>
              <a:buSzPts val="2400"/>
              <a:buNone/>
            </a:pPr>
            <a:r>
              <a:rPr lang="en-US" sz="2400" b="0" i="0">
                <a:solidFill>
                  <a:srgbClr val="0000FF"/>
                </a:solidFill>
                <a:latin typeface="Arial"/>
                <a:ea typeface="Arial"/>
                <a:cs typeface="Arial"/>
                <a:sym typeface="Arial"/>
              </a:rPr>
              <a:t>    patients and families</a:t>
            </a:r>
            <a:endParaRPr/>
          </a:p>
          <a:p>
            <a:pPr marL="0" lvl="0" indent="0" algn="l" rtl="0">
              <a:spcBef>
                <a:spcPts val="480"/>
              </a:spcBef>
              <a:spcAft>
                <a:spcPts val="0"/>
              </a:spcAft>
              <a:buClr>
                <a:srgbClr val="3F3F3F"/>
              </a:buClr>
              <a:buSzPts val="2400"/>
              <a:buNone/>
            </a:pPr>
            <a:endParaRPr sz="2400" b="0" i="0">
              <a:solidFill>
                <a:srgbClr val="0000FF"/>
              </a:solidFill>
              <a:latin typeface="Arial"/>
              <a:ea typeface="Arial"/>
              <a:cs typeface="Arial"/>
              <a:sym typeface="Arial"/>
            </a:endParaRPr>
          </a:p>
          <a:p>
            <a:pPr marL="342900" lvl="0" indent="-342900" algn="l" rtl="0">
              <a:spcBef>
                <a:spcPts val="480"/>
              </a:spcBef>
              <a:spcAft>
                <a:spcPts val="0"/>
              </a:spcAft>
              <a:buClr>
                <a:srgbClr val="0000FF"/>
              </a:buClr>
              <a:buSzPts val="2400"/>
              <a:buFont typeface="Arial"/>
              <a:buChar char="•"/>
            </a:pPr>
            <a:r>
              <a:rPr lang="en-US" sz="2400" b="0" i="0">
                <a:solidFill>
                  <a:srgbClr val="0000FF"/>
                </a:solidFill>
                <a:latin typeface="Arial"/>
                <a:ea typeface="Arial"/>
                <a:cs typeface="Arial"/>
                <a:sym typeface="Arial"/>
              </a:rPr>
              <a:t>Support nurses to integrate genomics across nursing </a:t>
            </a:r>
            <a:endParaRPr/>
          </a:p>
          <a:p>
            <a:pPr marL="0" lvl="0" indent="0" algn="l" rtl="0">
              <a:spcBef>
                <a:spcPts val="480"/>
              </a:spcBef>
              <a:spcAft>
                <a:spcPts val="0"/>
              </a:spcAft>
              <a:buClr>
                <a:srgbClr val="0000FF"/>
              </a:buClr>
              <a:buSzPts val="2400"/>
              <a:buNone/>
            </a:pPr>
            <a:r>
              <a:rPr lang="en-US" sz="2400">
                <a:solidFill>
                  <a:srgbClr val="0000FF"/>
                </a:solidFill>
                <a:latin typeface="Arial"/>
                <a:ea typeface="Arial"/>
                <a:cs typeface="Arial"/>
                <a:sym typeface="Arial"/>
              </a:rPr>
              <a:t>    </a:t>
            </a:r>
            <a:r>
              <a:rPr lang="en-US" sz="2400" b="0" i="0">
                <a:solidFill>
                  <a:srgbClr val="0000FF"/>
                </a:solidFill>
                <a:latin typeface="Arial"/>
                <a:ea typeface="Arial"/>
                <a:cs typeface="Arial"/>
                <a:sym typeface="Arial"/>
              </a:rPr>
              <a:t>practice to improve healthcare for all.</a:t>
            </a:r>
            <a:endParaRPr/>
          </a:p>
          <a:p>
            <a:pPr marL="285750" lvl="0" indent="-133350" algn="l" rtl="0">
              <a:spcBef>
                <a:spcPts val="480"/>
              </a:spcBef>
              <a:spcAft>
                <a:spcPts val="0"/>
              </a:spcAft>
              <a:buClr>
                <a:srgbClr val="3F3F3F"/>
              </a:buClr>
              <a:buSzPts val="2400"/>
              <a:buFont typeface="Arial"/>
              <a:buNone/>
            </a:pPr>
            <a:endParaRPr sz="2400">
              <a:solidFill>
                <a:srgbClr val="0000FF"/>
              </a:solidFill>
              <a:latin typeface="Arial"/>
              <a:ea typeface="Arial"/>
              <a:cs typeface="Arial"/>
              <a:sym typeface="Arial"/>
            </a:endParaRPr>
          </a:p>
        </p:txBody>
      </p:sp>
      <p:sp>
        <p:nvSpPr>
          <p:cNvPr id="1130" name="Google Shape;1130;p151"/>
          <p:cNvSpPr txBox="1"/>
          <p:nvPr/>
        </p:nvSpPr>
        <p:spPr>
          <a:xfrm>
            <a:off x="8184232" y="4725144"/>
            <a:ext cx="3600300" cy="1662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a:solidFill>
                <a:srgbClr val="000000"/>
              </a:solidFill>
              <a:latin typeface="Times New Roman"/>
              <a:ea typeface="Times New Roman"/>
              <a:cs typeface="Times New Roman"/>
              <a:sym typeface="Times New Roman"/>
            </a:endParaRPr>
          </a:p>
          <a:p>
            <a:pPr marL="0" marR="0" lvl="0" indent="0" algn="l" rtl="0">
              <a:spcBef>
                <a:spcPts val="0"/>
              </a:spcBef>
              <a:spcAft>
                <a:spcPts val="0"/>
              </a:spcAft>
              <a:buNone/>
            </a:pPr>
            <a:endParaRPr sz="2800" b="0" i="0" u="none" strike="noStrike">
              <a:solidFill>
                <a:srgbClr val="000000"/>
              </a:solidFill>
              <a:latin typeface="Times New Roman"/>
              <a:ea typeface="Times New Roman"/>
              <a:cs typeface="Times New Roman"/>
              <a:sym typeface="Times New Roman"/>
            </a:endParaRPr>
          </a:p>
          <a:p>
            <a:pPr marL="0" marR="0" lvl="0" indent="0" algn="l" rtl="0">
              <a:spcBef>
                <a:spcPts val="0"/>
              </a:spcBef>
              <a:spcAft>
                <a:spcPts val="0"/>
              </a:spcAft>
              <a:buNone/>
            </a:pPr>
            <a:endParaRPr sz="2800" b="0" i="0" u="none" strike="noStrike">
              <a:solidFill>
                <a:srgbClr val="000000"/>
              </a:solidFill>
              <a:latin typeface="Times New Roman"/>
              <a:ea typeface="Times New Roman"/>
              <a:cs typeface="Times New Roman"/>
              <a:sym typeface="Times New Roman"/>
            </a:endParaRPr>
          </a:p>
          <a:p>
            <a:pPr marL="0" marR="0" lvl="0" indent="0" algn="l" rtl="0">
              <a:spcBef>
                <a:spcPts val="0"/>
              </a:spcBef>
              <a:spcAft>
                <a:spcPts val="0"/>
              </a:spcAft>
              <a:buNone/>
            </a:pPr>
            <a:r>
              <a:rPr lang="en-US" sz="1800" b="0" i="0" u="none" strike="noStrike">
                <a:solidFill>
                  <a:srgbClr val="000000"/>
                </a:solidFill>
                <a:latin typeface="Times New Roman"/>
                <a:ea typeface="Times New Roman"/>
                <a:cs typeface="Times New Roman"/>
                <a:sym typeface="Times New Roman"/>
              </a:rPr>
              <a:t>Global Genomics Nursing Alliance </a:t>
            </a:r>
            <a:endParaRPr sz="1800">
              <a:solidFill>
                <a:schemeClr val="dk1"/>
              </a:solidFill>
              <a:latin typeface="Malgun Gothic"/>
              <a:ea typeface="Malgun Gothic"/>
              <a:cs typeface="Malgun Gothic"/>
              <a:sym typeface="Malgun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pic>
        <p:nvPicPr>
          <p:cNvPr id="1136" name="Google Shape;1136;p152"/>
          <p:cNvPicPr preferRelativeResize="0"/>
          <p:nvPr/>
        </p:nvPicPr>
        <p:blipFill rotWithShape="1">
          <a:blip r:embed="rId3">
            <a:alphaModFix/>
          </a:blip>
          <a:srcRect/>
          <a:stretch/>
        </p:blipFill>
        <p:spPr>
          <a:xfrm>
            <a:off x="2279576" y="1916832"/>
            <a:ext cx="9721281" cy="2245990"/>
          </a:xfrm>
          <a:prstGeom prst="rect">
            <a:avLst/>
          </a:prstGeom>
          <a:noFill/>
          <a:ln w="38100" cap="flat" cmpd="sng">
            <a:solidFill>
              <a:srgbClr val="C00000"/>
            </a:solidFill>
            <a:prstDash val="solid"/>
            <a:round/>
            <a:headEnd type="none" w="sm" len="sm"/>
            <a:tailEnd type="none" w="sm" len="sm"/>
          </a:ln>
        </p:spPr>
      </p:pic>
      <p:sp>
        <p:nvSpPr>
          <p:cNvPr id="1137" name="Google Shape;1137;p152"/>
          <p:cNvSpPr txBox="1"/>
          <p:nvPr/>
        </p:nvSpPr>
        <p:spPr>
          <a:xfrm>
            <a:off x="4439816" y="4725144"/>
            <a:ext cx="60987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cap="none">
                <a:solidFill>
                  <a:srgbClr val="0000FF"/>
                </a:solidFill>
                <a:latin typeface="Arial"/>
                <a:ea typeface="Arial"/>
                <a:cs typeface="Arial"/>
                <a:sym typeface="Arial"/>
              </a:rPr>
              <a:t>WHAT IS A GENETICS NURSE?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p153"/>
          <p:cNvSpPr txBox="1">
            <a:spLocks noGrp="1"/>
          </p:cNvSpPr>
          <p:nvPr>
            <p:ph type="title"/>
          </p:nvPr>
        </p:nvSpPr>
        <p:spPr>
          <a:xfrm>
            <a:off x="2102736" y="1342041"/>
            <a:ext cx="10032300" cy="187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000"/>
              <a:buFont typeface="Arial"/>
              <a:buNone/>
            </a:pPr>
            <a:r>
              <a:rPr lang="en-US">
                <a:solidFill>
                  <a:srgbClr val="0000FF"/>
                </a:solidFill>
              </a:rPr>
              <a:t> </a:t>
            </a:r>
            <a:br>
              <a:rPr lang="en-US">
                <a:solidFill>
                  <a:srgbClr val="0000FF"/>
                </a:solidFill>
              </a:rPr>
            </a:br>
            <a:r>
              <a:rPr lang="en-US">
                <a:solidFill>
                  <a:srgbClr val="0000FF"/>
                </a:solidFill>
              </a:rPr>
              <a:t>ONLINE NURSING EDUCATION</a:t>
            </a:r>
            <a:br>
              <a:rPr lang="en-US">
                <a:solidFill>
                  <a:srgbClr val="0000FF"/>
                </a:solidFill>
              </a:rPr>
            </a:br>
            <a:r>
              <a:rPr lang="en-US">
                <a:solidFill>
                  <a:srgbClr val="0000FF"/>
                </a:solidFill>
              </a:rPr>
              <a:t>is here to stay</a:t>
            </a:r>
            <a:br>
              <a:rPr lang="en-US">
                <a:solidFill>
                  <a:srgbClr val="0000FF"/>
                </a:solidFill>
              </a:rPr>
            </a:br>
            <a:endParaRPr>
              <a:solidFill>
                <a:srgbClr val="0000FF"/>
              </a:solidFill>
            </a:endParaRPr>
          </a:p>
        </p:txBody>
      </p:sp>
      <p:pic>
        <p:nvPicPr>
          <p:cNvPr id="1144" name="Google Shape;1144;p153"/>
          <p:cNvPicPr preferRelativeResize="0"/>
          <p:nvPr/>
        </p:nvPicPr>
        <p:blipFill rotWithShape="1">
          <a:blip r:embed="rId3">
            <a:alphaModFix/>
          </a:blip>
          <a:srcRect/>
          <a:stretch/>
        </p:blipFill>
        <p:spPr>
          <a:xfrm>
            <a:off x="5663952" y="2927489"/>
            <a:ext cx="3024675" cy="3024675"/>
          </a:xfrm>
          <a:prstGeom prst="rect">
            <a:avLst/>
          </a:prstGeom>
          <a:noFill/>
          <a:ln>
            <a:noFill/>
          </a:ln>
        </p:spPr>
      </p:pic>
      <p:sp>
        <p:nvSpPr>
          <p:cNvPr id="1145" name="Google Shape;1145;p153"/>
          <p:cNvSpPr txBox="1"/>
          <p:nvPr/>
        </p:nvSpPr>
        <p:spPr>
          <a:xfrm>
            <a:off x="5519936" y="5373216"/>
            <a:ext cx="36054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Malgun Gothic"/>
                <a:ea typeface="Malgun Gothic"/>
                <a:cs typeface="Malgun Gothic"/>
                <a:sym typeface="Malgun Gothic"/>
                <a:hlinkClick r:id="rId4">
                  <a:extLst>
                    <a:ext uri="{A12FA001-AC4F-418D-AE19-62706E023703}">
                      <ahyp:hlinkClr xmlns:ahyp="http://schemas.microsoft.com/office/drawing/2018/hyperlinkcolor" val="tx"/>
                    </a:ext>
                  </a:extLst>
                </a:hlinkClick>
              </a:rPr>
              <a:t>This Photo</a:t>
            </a:r>
            <a:r>
              <a:rPr lang="en-US" sz="900">
                <a:solidFill>
                  <a:schemeClr val="dk1"/>
                </a:solidFill>
                <a:latin typeface="Malgun Gothic"/>
                <a:ea typeface="Malgun Gothic"/>
                <a:cs typeface="Malgun Gothic"/>
                <a:sym typeface="Malgun Gothic"/>
              </a:rPr>
              <a:t> by Unknown Author is licensed under </a:t>
            </a:r>
            <a:r>
              <a:rPr lang="en-US" sz="900" u="sng">
                <a:solidFill>
                  <a:schemeClr val="dk1"/>
                </a:solidFill>
                <a:latin typeface="Malgun Gothic"/>
                <a:ea typeface="Malgun Gothic"/>
                <a:cs typeface="Malgun Gothic"/>
                <a:sym typeface="Malgun Gothic"/>
                <a:hlinkClick r:id="rId5">
                  <a:extLst>
                    <a:ext uri="{A12FA001-AC4F-418D-AE19-62706E023703}">
                      <ahyp:hlinkClr xmlns:ahyp="http://schemas.microsoft.com/office/drawing/2018/hyperlinkcolor" val="tx"/>
                    </a:ext>
                  </a:extLst>
                </a:hlinkClick>
              </a:rPr>
              <a:t>CC BY-SA-NC</a:t>
            </a:r>
            <a:endParaRPr sz="900">
              <a:solidFill>
                <a:schemeClr val="dk1"/>
              </a:solidFill>
              <a:latin typeface="Malgun Gothic"/>
              <a:ea typeface="Malgun Gothic"/>
              <a:cs typeface="Malgun Gothic"/>
              <a:sym typeface="Malgun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154"/>
          <p:cNvSpPr txBox="1"/>
          <p:nvPr/>
        </p:nvSpPr>
        <p:spPr>
          <a:xfrm>
            <a:off x="3791744" y="332656"/>
            <a:ext cx="6098700" cy="193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a:solidFill>
                  <a:srgbClr val="FF0000"/>
                </a:solidFill>
                <a:latin typeface="Arial"/>
                <a:ea typeface="Arial"/>
                <a:cs typeface="Arial"/>
                <a:sym typeface="Arial"/>
              </a:rPr>
              <a:t>Virtual Classrooms </a:t>
            </a:r>
            <a:endParaRPr/>
          </a:p>
          <a:p>
            <a:pPr marL="0" marR="0" lvl="0" indent="0" algn="ctr" rtl="0">
              <a:spcBef>
                <a:spcPts val="0"/>
              </a:spcBef>
              <a:spcAft>
                <a:spcPts val="0"/>
              </a:spcAft>
              <a:buNone/>
            </a:pPr>
            <a:r>
              <a:rPr lang="en-US" sz="4000">
                <a:solidFill>
                  <a:srgbClr val="FF0000"/>
                </a:solidFill>
                <a:latin typeface="Arial"/>
                <a:ea typeface="Arial"/>
                <a:cs typeface="Arial"/>
                <a:sym typeface="Arial"/>
              </a:rPr>
              <a:t>and </a:t>
            </a:r>
            <a:endParaRPr/>
          </a:p>
          <a:p>
            <a:pPr marL="0" marR="0" lvl="0" indent="0" algn="ctr" rtl="0">
              <a:spcBef>
                <a:spcPts val="0"/>
              </a:spcBef>
              <a:spcAft>
                <a:spcPts val="0"/>
              </a:spcAft>
              <a:buNone/>
            </a:pPr>
            <a:r>
              <a:rPr lang="en-US" sz="4000">
                <a:solidFill>
                  <a:srgbClr val="FF0000"/>
                </a:solidFill>
                <a:latin typeface="Arial"/>
                <a:ea typeface="Arial"/>
                <a:cs typeface="Arial"/>
                <a:sym typeface="Arial"/>
              </a:rPr>
              <a:t>Clinical Simulations </a:t>
            </a:r>
            <a:endParaRPr sz="4000">
              <a:solidFill>
                <a:srgbClr val="FF0000"/>
              </a:solidFill>
              <a:latin typeface="Malgun Gothic"/>
              <a:ea typeface="Malgun Gothic"/>
              <a:cs typeface="Malgun Gothic"/>
              <a:sym typeface="Malgun Gothic"/>
            </a:endParaRPr>
          </a:p>
        </p:txBody>
      </p:sp>
      <p:pic>
        <p:nvPicPr>
          <p:cNvPr id="1152" name="Google Shape;1152;p154"/>
          <p:cNvPicPr preferRelativeResize="0"/>
          <p:nvPr/>
        </p:nvPicPr>
        <p:blipFill rotWithShape="1">
          <a:blip r:embed="rId3">
            <a:alphaModFix/>
          </a:blip>
          <a:srcRect/>
          <a:stretch/>
        </p:blipFill>
        <p:spPr>
          <a:xfrm>
            <a:off x="4511824" y="2420888"/>
            <a:ext cx="5065051" cy="3384376"/>
          </a:xfrm>
          <a:prstGeom prst="rect">
            <a:avLst/>
          </a:prstGeom>
          <a:noFill/>
          <a:ln>
            <a:noFill/>
          </a:ln>
        </p:spPr>
      </p:pic>
      <p:sp>
        <p:nvSpPr>
          <p:cNvPr id="1153" name="Google Shape;1153;p154"/>
          <p:cNvSpPr txBox="1"/>
          <p:nvPr/>
        </p:nvSpPr>
        <p:spPr>
          <a:xfrm>
            <a:off x="4719829" y="4797152"/>
            <a:ext cx="51705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Malgun Gothic"/>
                <a:ea typeface="Malgun Gothic"/>
                <a:cs typeface="Malgun Gothic"/>
                <a:sym typeface="Malgun Gothic"/>
                <a:hlinkClick r:id="rId4">
                  <a:extLst>
                    <a:ext uri="{A12FA001-AC4F-418D-AE19-62706E023703}">
                      <ahyp:hlinkClr xmlns:ahyp="http://schemas.microsoft.com/office/drawing/2018/hyperlinkcolor" val="tx"/>
                    </a:ext>
                  </a:extLst>
                </a:hlinkClick>
              </a:rPr>
              <a:t>This Photo</a:t>
            </a:r>
            <a:r>
              <a:rPr lang="en-US" sz="900">
                <a:solidFill>
                  <a:schemeClr val="dk1"/>
                </a:solidFill>
                <a:latin typeface="Malgun Gothic"/>
                <a:ea typeface="Malgun Gothic"/>
                <a:cs typeface="Malgun Gothic"/>
                <a:sym typeface="Malgun Gothic"/>
              </a:rPr>
              <a:t> by Unknown Author is licensed under </a:t>
            </a:r>
            <a:r>
              <a:rPr lang="en-US" sz="900" u="sng">
                <a:solidFill>
                  <a:schemeClr val="dk1"/>
                </a:solidFill>
                <a:latin typeface="Malgun Gothic"/>
                <a:ea typeface="Malgun Gothic"/>
                <a:cs typeface="Malgun Gothic"/>
                <a:sym typeface="Malgun Gothic"/>
                <a:hlinkClick r:id="rId5">
                  <a:extLst>
                    <a:ext uri="{A12FA001-AC4F-418D-AE19-62706E023703}">
                      <ahyp:hlinkClr xmlns:ahyp="http://schemas.microsoft.com/office/drawing/2018/hyperlinkcolor" val="tx"/>
                    </a:ext>
                  </a:extLst>
                </a:hlinkClick>
              </a:rPr>
              <a:t>CC BY-SA</a:t>
            </a:r>
            <a:endParaRPr sz="900">
              <a:solidFill>
                <a:schemeClr val="dk1"/>
              </a:solidFill>
              <a:latin typeface="Malgun Gothic"/>
              <a:ea typeface="Malgun Gothic"/>
              <a:cs typeface="Malgun Gothic"/>
              <a:sym typeface="Malgun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155"/>
          <p:cNvSpPr/>
          <p:nvPr/>
        </p:nvSpPr>
        <p:spPr>
          <a:xfrm>
            <a:off x="4655840" y="571061"/>
            <a:ext cx="5472600" cy="792000"/>
          </a:xfrm>
          <a:prstGeom prst="rect">
            <a:avLst/>
          </a:prstGeom>
          <a:gradFill>
            <a:gsLst>
              <a:gs pos="0">
                <a:srgbClr val="9FC3FF"/>
              </a:gs>
              <a:gs pos="35000">
                <a:srgbClr val="BDD5FF"/>
              </a:gs>
              <a:gs pos="100000">
                <a:srgbClr val="E4EEFF"/>
              </a:gs>
            </a:gsLst>
            <a:lin ang="16200038" scaled="0"/>
          </a:gradFill>
          <a:ln w="9525" cap="flat" cmpd="sng">
            <a:solidFill>
              <a:srgbClr val="4A7DBA"/>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1.   What are the challenges of the e-learning ? </a:t>
            </a:r>
            <a:endParaRPr/>
          </a:p>
          <a:p>
            <a:pPr marL="0" marR="0" lvl="0" indent="0" algn="ctr" rtl="0">
              <a:spcBef>
                <a:spcPts val="0"/>
              </a:spcBef>
              <a:spcAft>
                <a:spcPts val="0"/>
              </a:spcAft>
              <a:buNone/>
            </a:pPr>
            <a:endParaRPr sz="2000">
              <a:solidFill>
                <a:schemeClr val="dk1"/>
              </a:solidFill>
              <a:latin typeface="Malgun Gothic"/>
              <a:ea typeface="Malgun Gothic"/>
              <a:cs typeface="Malgun Gothic"/>
              <a:sym typeface="Malgun Gothic"/>
            </a:endParaRPr>
          </a:p>
        </p:txBody>
      </p:sp>
      <p:sp>
        <p:nvSpPr>
          <p:cNvPr id="1160" name="Google Shape;1160;p155"/>
          <p:cNvSpPr/>
          <p:nvPr/>
        </p:nvSpPr>
        <p:spPr>
          <a:xfrm>
            <a:off x="5231904" y="2564904"/>
            <a:ext cx="6264600" cy="864000"/>
          </a:xfrm>
          <a:prstGeom prst="rect">
            <a:avLst/>
          </a:prstGeom>
          <a:gradFill>
            <a:gsLst>
              <a:gs pos="0">
                <a:srgbClr val="DAFEA4"/>
              </a:gs>
              <a:gs pos="35000">
                <a:srgbClr val="E3FEBF"/>
              </a:gs>
              <a:gs pos="100000">
                <a:srgbClr val="F4FEE6"/>
              </a:gs>
            </a:gsLst>
            <a:lin ang="16200038" scaled="0"/>
          </a:gradFill>
          <a:ln w="9525" cap="flat" cmpd="sng">
            <a:solidFill>
              <a:srgbClr val="97B853"/>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  </a:t>
            </a:r>
            <a:endParaRPr/>
          </a:p>
          <a:p>
            <a:pPr marL="457200" marR="0" lvl="0" indent="-457200" algn="l" rtl="0">
              <a:spcBef>
                <a:spcPts val="0"/>
              </a:spcBef>
              <a:spcAft>
                <a:spcPts val="0"/>
              </a:spcAft>
              <a:buClr>
                <a:schemeClr val="dk1"/>
              </a:buClr>
              <a:buSzPts val="2000"/>
              <a:buFont typeface="Arial"/>
              <a:buAutoNum type="arabicPeriod" startAt="2"/>
            </a:pPr>
            <a:r>
              <a:rPr lang="en-US" sz="2000">
                <a:solidFill>
                  <a:schemeClr val="dk1"/>
                </a:solidFill>
                <a:latin typeface="Arial"/>
                <a:ea typeface="Arial"/>
                <a:cs typeface="Arial"/>
                <a:sym typeface="Arial"/>
              </a:rPr>
              <a:t>How do nurse educators address the challenges and pedagogy in the e-learning environment? </a:t>
            </a:r>
            <a:endParaRPr/>
          </a:p>
          <a:p>
            <a:pPr marL="0" marR="0" lvl="0" indent="0" algn="l" rtl="0">
              <a:spcBef>
                <a:spcPts val="0"/>
              </a:spcBef>
              <a:spcAft>
                <a:spcPts val="0"/>
              </a:spcAft>
              <a:buNone/>
            </a:pPr>
            <a:endParaRPr sz="2000">
              <a:solidFill>
                <a:schemeClr val="dk1"/>
              </a:solidFill>
              <a:latin typeface="Malgun Gothic"/>
              <a:ea typeface="Malgun Gothic"/>
              <a:cs typeface="Malgun Gothic"/>
              <a:sym typeface="Malgun Gothic"/>
            </a:endParaRPr>
          </a:p>
        </p:txBody>
      </p:sp>
      <p:sp>
        <p:nvSpPr>
          <p:cNvPr id="1161" name="Google Shape;1161;p155"/>
          <p:cNvSpPr/>
          <p:nvPr/>
        </p:nvSpPr>
        <p:spPr>
          <a:xfrm>
            <a:off x="3666316" y="4918787"/>
            <a:ext cx="7344900" cy="792000"/>
          </a:xfrm>
          <a:prstGeom prst="rect">
            <a:avLst/>
          </a:prstGeom>
          <a:gradFill>
            <a:gsLst>
              <a:gs pos="0">
                <a:srgbClr val="FFA09D"/>
              </a:gs>
              <a:gs pos="35000">
                <a:srgbClr val="FFBCBC"/>
              </a:gs>
              <a:gs pos="100000">
                <a:srgbClr val="FFE2E2"/>
              </a:gs>
            </a:gsLst>
            <a:lin ang="16200038" scaled="0"/>
          </a:gradFill>
          <a:ln w="9525" cap="flat" cmpd="sng">
            <a:solidFill>
              <a:srgbClr val="BD4B48"/>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 </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3.  What learning opportunities does e-learning modality afford, which are not available face-to-face?</a:t>
            </a:r>
            <a:endParaRPr/>
          </a:p>
          <a:p>
            <a:pPr marL="0" marR="0" lvl="0" indent="0" algn="l" rtl="0">
              <a:spcBef>
                <a:spcPts val="0"/>
              </a:spcBef>
              <a:spcAft>
                <a:spcPts val="0"/>
              </a:spcAft>
              <a:buNone/>
            </a:pPr>
            <a:endParaRPr sz="1800">
              <a:solidFill>
                <a:schemeClr val="dk1"/>
              </a:solidFill>
              <a:latin typeface="Malgun Gothic"/>
              <a:ea typeface="Malgun Gothic"/>
              <a:cs typeface="Malgun Gothic"/>
              <a:sym typeface="Malgun Gothic"/>
            </a:endParaRPr>
          </a:p>
        </p:txBody>
      </p:sp>
      <p:pic>
        <p:nvPicPr>
          <p:cNvPr id="1162" name="Google Shape;1162;p155"/>
          <p:cNvPicPr preferRelativeResize="0"/>
          <p:nvPr/>
        </p:nvPicPr>
        <p:blipFill rotWithShape="1">
          <a:blip r:embed="rId3">
            <a:alphaModFix/>
          </a:blip>
          <a:srcRect/>
          <a:stretch/>
        </p:blipFill>
        <p:spPr>
          <a:xfrm>
            <a:off x="2116116" y="1431838"/>
            <a:ext cx="3043780" cy="3259803"/>
          </a:xfrm>
          <a:prstGeom prst="rect">
            <a:avLst/>
          </a:prstGeom>
          <a:noFill/>
          <a:ln>
            <a:noFill/>
          </a:ln>
        </p:spPr>
      </p:pic>
      <p:sp>
        <p:nvSpPr>
          <p:cNvPr id="1163" name="Google Shape;1163;p155"/>
          <p:cNvSpPr txBox="1"/>
          <p:nvPr/>
        </p:nvSpPr>
        <p:spPr>
          <a:xfrm>
            <a:off x="2667000" y="6932212"/>
            <a:ext cx="4221000" cy="23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Malgun Gothic"/>
                <a:ea typeface="Malgun Gothic"/>
                <a:cs typeface="Malgun Gothic"/>
                <a:sym typeface="Malgun Gothic"/>
                <a:hlinkClick r:id="rId4">
                  <a:extLst>
                    <a:ext uri="{A12FA001-AC4F-418D-AE19-62706E023703}">
                      <ahyp:hlinkClr xmlns:ahyp="http://schemas.microsoft.com/office/drawing/2018/hyperlinkcolor" val="tx"/>
                    </a:ext>
                  </a:extLst>
                </a:hlinkClick>
              </a:rPr>
              <a:t>This Photo</a:t>
            </a:r>
            <a:r>
              <a:rPr lang="en-US" sz="900">
                <a:solidFill>
                  <a:schemeClr val="dk1"/>
                </a:solidFill>
                <a:latin typeface="Malgun Gothic"/>
                <a:ea typeface="Malgun Gothic"/>
                <a:cs typeface="Malgun Gothic"/>
                <a:sym typeface="Malgun Gothic"/>
              </a:rPr>
              <a:t> by Unknown Author is licensed under </a:t>
            </a:r>
            <a:r>
              <a:rPr lang="en-US" sz="900" u="sng">
                <a:solidFill>
                  <a:schemeClr val="dk1"/>
                </a:solidFill>
                <a:latin typeface="Malgun Gothic"/>
                <a:ea typeface="Malgun Gothic"/>
                <a:cs typeface="Malgun Gothic"/>
                <a:sym typeface="Malgun Gothic"/>
                <a:hlinkClick r:id="rId5">
                  <a:extLst>
                    <a:ext uri="{A12FA001-AC4F-418D-AE19-62706E023703}">
                      <ahyp:hlinkClr xmlns:ahyp="http://schemas.microsoft.com/office/drawing/2018/hyperlinkcolor" val="tx"/>
                    </a:ext>
                  </a:extLst>
                </a:hlinkClick>
              </a:rPr>
              <a:t>CC BY</a:t>
            </a:r>
            <a:endParaRPr sz="900">
              <a:solidFill>
                <a:schemeClr val="dk1"/>
              </a:solidFill>
              <a:latin typeface="Malgun Gothic"/>
              <a:ea typeface="Malgun Gothic"/>
              <a:cs typeface="Malgun Gothic"/>
              <a:sym typeface="Malgun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grpSp>
        <p:nvGrpSpPr>
          <p:cNvPr id="1169" name="Google Shape;1169;p156"/>
          <p:cNvGrpSpPr/>
          <p:nvPr/>
        </p:nvGrpSpPr>
        <p:grpSpPr>
          <a:xfrm>
            <a:off x="5293475" y="908720"/>
            <a:ext cx="5394051" cy="5418760"/>
            <a:chOff x="1254010" y="0"/>
            <a:chExt cx="5394051" cy="5418760"/>
          </a:xfrm>
        </p:grpSpPr>
        <p:sp>
          <p:nvSpPr>
            <p:cNvPr id="1170" name="Google Shape;1170;p156"/>
            <p:cNvSpPr/>
            <p:nvPr/>
          </p:nvSpPr>
          <p:spPr>
            <a:xfrm>
              <a:off x="2952321" y="1800205"/>
              <a:ext cx="2221800" cy="1922100"/>
            </a:xfrm>
            <a:prstGeom prst="hexagon">
              <a:avLst>
                <a:gd name="adj" fmla="val 28570"/>
                <a:gd name="vf" fmla="val 115470"/>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56"/>
            <p:cNvSpPr txBox="1"/>
            <p:nvPr/>
          </p:nvSpPr>
          <p:spPr>
            <a:xfrm>
              <a:off x="3320515" y="2118708"/>
              <a:ext cx="1485600" cy="1284900"/>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rgbClr val="FFFF00"/>
                </a:buClr>
                <a:buSzPts val="2400"/>
                <a:buFont typeface="Bad Script"/>
                <a:buNone/>
              </a:pPr>
              <a:r>
                <a:rPr lang="en-US" sz="2400" b="1">
                  <a:solidFill>
                    <a:srgbClr val="FFFF00"/>
                  </a:solidFill>
                  <a:latin typeface="Bad Script"/>
                  <a:ea typeface="Bad Script"/>
                  <a:cs typeface="Bad Script"/>
                  <a:sym typeface="Bad Script"/>
                </a:rPr>
                <a:t>CHALLENGES</a:t>
              </a:r>
              <a:endParaRPr/>
            </a:p>
          </p:txBody>
        </p:sp>
        <p:sp>
          <p:nvSpPr>
            <p:cNvPr id="1172" name="Google Shape;1172;p156"/>
            <p:cNvSpPr/>
            <p:nvPr/>
          </p:nvSpPr>
          <p:spPr>
            <a:xfrm>
              <a:off x="4344123" y="828514"/>
              <a:ext cx="838200" cy="722400"/>
            </a:xfrm>
            <a:prstGeom prst="hexagon">
              <a:avLst>
                <a:gd name="adj" fmla="val 28900"/>
                <a:gd name="vf" fmla="val 115470"/>
              </a:avLst>
            </a:prstGeom>
            <a:solidFill>
              <a:srgbClr val="DDE5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56"/>
            <p:cNvSpPr/>
            <p:nvPr/>
          </p:nvSpPr>
          <p:spPr>
            <a:xfrm>
              <a:off x="3168346" y="0"/>
              <a:ext cx="1820700" cy="1575300"/>
            </a:xfrm>
            <a:prstGeom prst="hexagon">
              <a:avLst>
                <a:gd name="adj" fmla="val 28570"/>
                <a:gd name="vf" fmla="val 115470"/>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56"/>
            <p:cNvSpPr txBox="1"/>
            <p:nvPr/>
          </p:nvSpPr>
          <p:spPr>
            <a:xfrm>
              <a:off x="3470091" y="261045"/>
              <a:ext cx="1217400" cy="10530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Online</a:t>
              </a:r>
              <a:endParaRPr/>
            </a:p>
            <a:p>
              <a:pPr marL="0" marR="0" lvl="0" indent="0" algn="ctr" rtl="0">
                <a:lnSpc>
                  <a:spcPct val="90000"/>
                </a:lnSpc>
                <a:spcBef>
                  <a:spcPts val="700"/>
                </a:spcBef>
                <a:spcAft>
                  <a:spcPts val="0"/>
                </a:spcAft>
                <a:buClr>
                  <a:schemeClr val="lt1"/>
                </a:buClr>
                <a:buSzPts val="2000"/>
                <a:buFont typeface="Arial"/>
                <a:buNone/>
              </a:pPr>
              <a:r>
                <a:rPr lang="en-US" sz="2000" b="1">
                  <a:solidFill>
                    <a:schemeClr val="lt1"/>
                  </a:solidFill>
                  <a:latin typeface="Arial"/>
                  <a:ea typeface="Arial"/>
                  <a:cs typeface="Arial"/>
                  <a:sym typeface="Arial"/>
                </a:rPr>
                <a:t>delivery</a:t>
              </a:r>
              <a:endParaRPr/>
            </a:p>
            <a:p>
              <a:pPr marL="0" marR="0" lvl="0" indent="0" algn="ctr" rtl="0">
                <a:lnSpc>
                  <a:spcPct val="90000"/>
                </a:lnSpc>
                <a:spcBef>
                  <a:spcPts val="700"/>
                </a:spcBef>
                <a:spcAft>
                  <a:spcPts val="0"/>
                </a:spcAft>
                <a:buClr>
                  <a:schemeClr val="lt1"/>
                </a:buClr>
                <a:buSzPts val="2000"/>
                <a:buFont typeface="Arial"/>
                <a:buNone/>
              </a:pPr>
              <a:r>
                <a:rPr lang="en-US" sz="2000" b="1">
                  <a:solidFill>
                    <a:schemeClr val="lt1"/>
                  </a:solidFill>
                  <a:latin typeface="Arial"/>
                  <a:ea typeface="Arial"/>
                  <a:cs typeface="Arial"/>
                  <a:sym typeface="Arial"/>
                </a:rPr>
                <a:t>methods</a:t>
              </a:r>
              <a:endParaRPr/>
            </a:p>
          </p:txBody>
        </p:sp>
        <p:sp>
          <p:nvSpPr>
            <p:cNvPr id="1175" name="Google Shape;1175;p156"/>
            <p:cNvSpPr/>
            <p:nvPr/>
          </p:nvSpPr>
          <p:spPr>
            <a:xfrm>
              <a:off x="5322487" y="2178846"/>
              <a:ext cx="838200" cy="722400"/>
            </a:xfrm>
            <a:prstGeom prst="hexagon">
              <a:avLst>
                <a:gd name="adj" fmla="val 28900"/>
                <a:gd name="vf" fmla="val 115470"/>
              </a:avLst>
            </a:prstGeom>
            <a:solidFill>
              <a:srgbClr val="DDE5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56"/>
            <p:cNvSpPr/>
            <p:nvPr/>
          </p:nvSpPr>
          <p:spPr>
            <a:xfrm>
              <a:off x="4827361" y="968857"/>
              <a:ext cx="1820700" cy="1575300"/>
            </a:xfrm>
            <a:prstGeom prst="hexagon">
              <a:avLst>
                <a:gd name="adj" fmla="val 28570"/>
                <a:gd name="vf" fmla="val 115470"/>
              </a:avLst>
            </a:prstGeom>
            <a:solidFill>
              <a:srgbClr val="5EB65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56"/>
            <p:cNvSpPr txBox="1"/>
            <p:nvPr/>
          </p:nvSpPr>
          <p:spPr>
            <a:xfrm>
              <a:off x="5129106" y="1229902"/>
              <a:ext cx="1217400" cy="10530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Tools</a:t>
              </a:r>
              <a:endParaRPr/>
            </a:p>
          </p:txBody>
        </p:sp>
        <p:sp>
          <p:nvSpPr>
            <p:cNvPr id="1178" name="Google Shape;1178;p156"/>
            <p:cNvSpPr/>
            <p:nvPr/>
          </p:nvSpPr>
          <p:spPr>
            <a:xfrm>
              <a:off x="4642852" y="3703117"/>
              <a:ext cx="838200" cy="722400"/>
            </a:xfrm>
            <a:prstGeom prst="hexagon">
              <a:avLst>
                <a:gd name="adj" fmla="val 28900"/>
                <a:gd name="vf" fmla="val 115470"/>
              </a:avLst>
            </a:prstGeom>
            <a:solidFill>
              <a:srgbClr val="DDE5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56"/>
            <p:cNvSpPr/>
            <p:nvPr/>
          </p:nvSpPr>
          <p:spPr>
            <a:xfrm>
              <a:off x="4827361" y="2873519"/>
              <a:ext cx="1820700" cy="1575300"/>
            </a:xfrm>
            <a:prstGeom prst="hexagon">
              <a:avLst>
                <a:gd name="adj" fmla="val 28570"/>
                <a:gd name="vf" fmla="val 115470"/>
              </a:avLst>
            </a:prstGeom>
            <a:solidFill>
              <a:srgbClr val="5CB18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56"/>
            <p:cNvSpPr txBox="1"/>
            <p:nvPr/>
          </p:nvSpPr>
          <p:spPr>
            <a:xfrm>
              <a:off x="5129106" y="3134564"/>
              <a:ext cx="1217400" cy="10530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Student</a:t>
              </a:r>
              <a:endParaRPr/>
            </a:p>
            <a:p>
              <a:pPr marL="0" marR="0" lvl="0" indent="0" algn="ctr" rtl="0">
                <a:lnSpc>
                  <a:spcPct val="90000"/>
                </a:lnSpc>
                <a:spcBef>
                  <a:spcPts val="700"/>
                </a:spcBef>
                <a:spcAft>
                  <a:spcPts val="0"/>
                </a:spcAft>
                <a:buClr>
                  <a:schemeClr val="lt1"/>
                </a:buClr>
                <a:buSzPts val="2000"/>
                <a:buFont typeface="Arial"/>
                <a:buNone/>
              </a:pPr>
              <a:r>
                <a:rPr lang="en-US" sz="2000" b="1">
                  <a:solidFill>
                    <a:schemeClr val="lt1"/>
                  </a:solidFill>
                  <a:latin typeface="Arial"/>
                  <a:ea typeface="Arial"/>
                  <a:cs typeface="Arial"/>
                  <a:sym typeface="Arial"/>
                </a:rPr>
                <a:t>Technical abilities</a:t>
              </a:r>
              <a:endParaRPr/>
            </a:p>
          </p:txBody>
        </p:sp>
        <p:sp>
          <p:nvSpPr>
            <p:cNvPr id="1181" name="Google Shape;1181;p156"/>
            <p:cNvSpPr/>
            <p:nvPr/>
          </p:nvSpPr>
          <p:spPr>
            <a:xfrm>
              <a:off x="2956944" y="3861342"/>
              <a:ext cx="838200" cy="722400"/>
            </a:xfrm>
            <a:prstGeom prst="hexagon">
              <a:avLst>
                <a:gd name="adj" fmla="val 28900"/>
                <a:gd name="vf" fmla="val 115470"/>
              </a:avLst>
            </a:prstGeom>
            <a:solidFill>
              <a:srgbClr val="DDE5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56"/>
            <p:cNvSpPr/>
            <p:nvPr/>
          </p:nvSpPr>
          <p:spPr>
            <a:xfrm>
              <a:off x="3157475" y="3843460"/>
              <a:ext cx="1820700" cy="1575300"/>
            </a:xfrm>
            <a:prstGeom prst="hexagon">
              <a:avLst>
                <a:gd name="adj" fmla="val 28570"/>
                <a:gd name="vf" fmla="val 115470"/>
              </a:avLst>
            </a:prstGeom>
            <a:solidFill>
              <a:srgbClr val="5E9BA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56"/>
            <p:cNvSpPr txBox="1"/>
            <p:nvPr/>
          </p:nvSpPr>
          <p:spPr>
            <a:xfrm>
              <a:off x="3459220" y="4104505"/>
              <a:ext cx="1217400" cy="10530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Content</a:t>
              </a:r>
              <a:endParaRPr/>
            </a:p>
          </p:txBody>
        </p:sp>
        <p:sp>
          <p:nvSpPr>
            <p:cNvPr id="1184" name="Google Shape;1184;p156"/>
            <p:cNvSpPr/>
            <p:nvPr/>
          </p:nvSpPr>
          <p:spPr>
            <a:xfrm>
              <a:off x="1962559" y="2511552"/>
              <a:ext cx="838200" cy="722400"/>
            </a:xfrm>
            <a:prstGeom prst="hexagon">
              <a:avLst>
                <a:gd name="adj" fmla="val 28900"/>
                <a:gd name="vf" fmla="val 115470"/>
              </a:avLst>
            </a:prstGeom>
            <a:solidFill>
              <a:srgbClr val="DDE5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56"/>
            <p:cNvSpPr/>
            <p:nvPr/>
          </p:nvSpPr>
          <p:spPr>
            <a:xfrm>
              <a:off x="1479837" y="2874602"/>
              <a:ext cx="1820700" cy="1575300"/>
            </a:xfrm>
            <a:prstGeom prst="hexagon">
              <a:avLst>
                <a:gd name="adj" fmla="val 28570"/>
                <a:gd name="vf" fmla="val 115470"/>
              </a:avLst>
            </a:prstGeom>
            <a:solidFill>
              <a:srgbClr val="606CA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56"/>
            <p:cNvSpPr txBox="1"/>
            <p:nvPr/>
          </p:nvSpPr>
          <p:spPr>
            <a:xfrm>
              <a:off x="1781582" y="3135647"/>
              <a:ext cx="1217400" cy="10530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Core </a:t>
              </a:r>
              <a:endParaRPr/>
            </a:p>
            <a:p>
              <a:pPr marL="0" marR="0" lvl="0" indent="0" algn="ctr" rtl="0">
                <a:lnSpc>
                  <a:spcPct val="90000"/>
                </a:lnSpc>
                <a:spcBef>
                  <a:spcPts val="700"/>
                </a:spcBef>
                <a:spcAft>
                  <a:spcPts val="0"/>
                </a:spcAft>
                <a:buClr>
                  <a:schemeClr val="lt1"/>
                </a:buClr>
                <a:buSzPts val="2000"/>
                <a:buFont typeface="Arial"/>
                <a:buNone/>
              </a:pPr>
              <a:r>
                <a:rPr lang="en-US" sz="2000" b="1">
                  <a:solidFill>
                    <a:schemeClr val="lt1"/>
                  </a:solidFill>
                  <a:latin typeface="Arial"/>
                  <a:ea typeface="Arial"/>
                  <a:cs typeface="Arial"/>
                  <a:sym typeface="Arial"/>
                </a:rPr>
                <a:t>Clinical courses</a:t>
              </a:r>
              <a:endParaRPr/>
            </a:p>
          </p:txBody>
        </p:sp>
        <p:sp>
          <p:nvSpPr>
            <p:cNvPr id="1187" name="Google Shape;1187;p156"/>
            <p:cNvSpPr/>
            <p:nvPr/>
          </p:nvSpPr>
          <p:spPr>
            <a:xfrm>
              <a:off x="1254010" y="924280"/>
              <a:ext cx="2046600" cy="1617600"/>
            </a:xfrm>
            <a:prstGeom prst="hexagon">
              <a:avLst>
                <a:gd name="adj" fmla="val 28570"/>
                <a:gd name="vf" fmla="val 115470"/>
              </a:avLst>
            </a:prstGeom>
            <a:solidFill>
              <a:srgbClr val="7F63A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56"/>
            <p:cNvSpPr txBox="1"/>
            <p:nvPr/>
          </p:nvSpPr>
          <p:spPr>
            <a:xfrm>
              <a:off x="1426098" y="1227730"/>
              <a:ext cx="1742400" cy="105300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Assessments of</a:t>
              </a:r>
              <a:endParaRPr/>
            </a:p>
            <a:p>
              <a:pPr marL="0" marR="0" lvl="0" indent="0" algn="ctr" rtl="0">
                <a:lnSpc>
                  <a:spcPct val="90000"/>
                </a:lnSpc>
                <a:spcBef>
                  <a:spcPts val="700"/>
                </a:spcBef>
                <a:spcAft>
                  <a:spcPts val="0"/>
                </a:spcAft>
                <a:buClr>
                  <a:schemeClr val="lt1"/>
                </a:buClr>
                <a:buSzPts val="2000"/>
                <a:buFont typeface="Arial"/>
                <a:buNone/>
              </a:pPr>
              <a:r>
                <a:rPr lang="en-US" sz="2000" b="1">
                  <a:solidFill>
                    <a:schemeClr val="lt1"/>
                  </a:solidFill>
                  <a:latin typeface="Arial"/>
                  <a:ea typeface="Arial"/>
                  <a:cs typeface="Arial"/>
                  <a:sym typeface="Arial"/>
                </a:rPr>
                <a:t>eLearning</a:t>
              </a:r>
              <a:endParaRPr/>
            </a:p>
          </p:txBody>
        </p:sp>
      </p:grpSp>
      <p:pic>
        <p:nvPicPr>
          <p:cNvPr id="1189" name="Google Shape;1189;p156"/>
          <p:cNvPicPr preferRelativeResize="0"/>
          <p:nvPr/>
        </p:nvPicPr>
        <p:blipFill rotWithShape="1">
          <a:blip r:embed="rId3">
            <a:alphaModFix/>
          </a:blip>
          <a:srcRect/>
          <a:stretch/>
        </p:blipFill>
        <p:spPr>
          <a:xfrm>
            <a:off x="263352" y="2348880"/>
            <a:ext cx="5030128" cy="1981566"/>
          </a:xfrm>
          <a:prstGeom prst="rect">
            <a:avLst/>
          </a:prstGeom>
          <a:noFill/>
          <a:ln w="28575" cap="flat" cmpd="sng">
            <a:solidFill>
              <a:srgbClr val="C00000"/>
            </a:solidFill>
            <a:prstDash val="solid"/>
            <a:round/>
            <a:headEnd type="none" w="sm" len="sm"/>
            <a:tailEnd type="none" w="sm" len="sm"/>
          </a:ln>
        </p:spPr>
      </p:pic>
      <p:sp>
        <p:nvSpPr>
          <p:cNvPr id="1190" name="Google Shape;1190;p156"/>
          <p:cNvSpPr txBox="1"/>
          <p:nvPr/>
        </p:nvSpPr>
        <p:spPr>
          <a:xfrm>
            <a:off x="1127448" y="4330446"/>
            <a:ext cx="2952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This Photo</a:t>
            </a:r>
            <a:r>
              <a:rPr lang="en-US" sz="900">
                <a:solidFill>
                  <a:schemeClr val="dk1"/>
                </a:solidFill>
                <a:latin typeface="Arial"/>
                <a:ea typeface="Arial"/>
                <a:cs typeface="Arial"/>
                <a:sym typeface="Arial"/>
              </a:rPr>
              <a:t> by Unknown Author is licensed under </a:t>
            </a:r>
            <a:r>
              <a:rPr lang="en-US" sz="9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CC BY-SA</a:t>
            </a:r>
            <a:endParaRPr sz="90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pic>
        <p:nvPicPr>
          <p:cNvPr id="1196" name="Google Shape;1196;p157"/>
          <p:cNvPicPr preferRelativeResize="0"/>
          <p:nvPr/>
        </p:nvPicPr>
        <p:blipFill rotWithShape="1">
          <a:blip r:embed="rId3">
            <a:alphaModFix/>
          </a:blip>
          <a:srcRect/>
          <a:stretch/>
        </p:blipFill>
        <p:spPr>
          <a:xfrm>
            <a:off x="983432" y="188640"/>
            <a:ext cx="10081120" cy="6120680"/>
          </a:xfrm>
          <a:prstGeom prst="rect">
            <a:avLst/>
          </a:prstGeom>
          <a:noFill/>
          <a:ln>
            <a:noFill/>
          </a:ln>
        </p:spPr>
      </p:pic>
      <p:sp>
        <p:nvSpPr>
          <p:cNvPr id="1197" name="Google Shape;1197;p157"/>
          <p:cNvSpPr txBox="1"/>
          <p:nvPr/>
        </p:nvSpPr>
        <p:spPr>
          <a:xfrm>
            <a:off x="407368" y="6239545"/>
            <a:ext cx="116040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Tonkin, et al (2020) A roadmap for global acceleration of genomics integration across nursing. Jou Nur Schol, 52:3,329-338.</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pic>
        <p:nvPicPr>
          <p:cNvPr id="1203" name="Google Shape;1203;p158"/>
          <p:cNvPicPr preferRelativeResize="0"/>
          <p:nvPr/>
        </p:nvPicPr>
        <p:blipFill rotWithShape="1">
          <a:blip r:embed="rId3">
            <a:alphaModFix/>
          </a:blip>
          <a:srcRect/>
          <a:stretch/>
        </p:blipFill>
        <p:spPr>
          <a:xfrm>
            <a:off x="911424" y="108983"/>
            <a:ext cx="10081120" cy="6272346"/>
          </a:xfrm>
          <a:prstGeom prst="rect">
            <a:avLst/>
          </a:prstGeom>
          <a:noFill/>
          <a:ln>
            <a:noFill/>
          </a:ln>
        </p:spPr>
      </p:pic>
      <p:sp>
        <p:nvSpPr>
          <p:cNvPr id="1204" name="Google Shape;1204;p158"/>
          <p:cNvSpPr txBox="1"/>
          <p:nvPr/>
        </p:nvSpPr>
        <p:spPr>
          <a:xfrm>
            <a:off x="588002" y="6277310"/>
            <a:ext cx="116040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Tonkin, et al (2020) A roadmap for global acceleration of genomics integration across nursing. Jou Nur Schol, 52:3,329-338.</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43"/>
        <p:cNvGrpSpPr/>
        <p:nvPr/>
      </p:nvGrpSpPr>
      <p:grpSpPr>
        <a:xfrm>
          <a:off x="0" y="0"/>
          <a:ext cx="0" cy="0"/>
          <a:chOff x="0" y="0"/>
          <a:chExt cx="0" cy="0"/>
        </a:xfrm>
      </p:grpSpPr>
      <p:sp>
        <p:nvSpPr>
          <p:cNvPr id="744" name="Google Shape;744;p114"/>
          <p:cNvSpPr txBox="1"/>
          <p:nvPr/>
        </p:nvSpPr>
        <p:spPr>
          <a:xfrm>
            <a:off x="7274275" y="6189350"/>
            <a:ext cx="6141600" cy="525900"/>
          </a:xfrm>
          <a:prstGeom prst="rect">
            <a:avLst/>
          </a:prstGeom>
          <a:noFill/>
          <a:ln>
            <a:noFill/>
          </a:ln>
        </p:spPr>
        <p:txBody>
          <a:bodyPr spcFirstLastPara="1" wrap="square" lIns="45700" tIns="45700" rIns="45700" bIns="45700" anchor="t" anchorCtr="0">
            <a:noAutofit/>
          </a:bodyPr>
          <a:lstStyle/>
          <a:p>
            <a:pPr marL="0" marR="0" lvl="0" indent="0" algn="l"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p:txBody>
      </p:sp>
      <p:pic>
        <p:nvPicPr>
          <p:cNvPr id="745" name="Google Shape;745;p114" title="ramil_ph_anthem.m4v">
            <a:hlinkClick r:id="rId3"/>
          </p:cNvPr>
          <p:cNvPicPr preferRelativeResize="0"/>
          <p:nvPr/>
        </p:nvPicPr>
        <p:blipFill>
          <a:blip r:embed="rId4">
            <a:alphaModFix/>
          </a:blip>
          <a:stretch>
            <a:fillRect/>
          </a:stretch>
        </p:blipFill>
        <p:spPr>
          <a:xfrm>
            <a:off x="336287" y="124075"/>
            <a:ext cx="11519424" cy="63364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5"/>
                                        </p:tgtEl>
                                        <p:attrNameLst>
                                          <p:attrName>style.visibility</p:attrName>
                                        </p:attrNameLst>
                                      </p:cBhvr>
                                      <p:to>
                                        <p:strVal val="visible"/>
                                      </p:to>
                                    </p:set>
                                    <p:animEffect transition="in" filter="fade">
                                      <p:cBhvr>
                                        <p:cTn id="7" dur="1000"/>
                                        <p:tgtEl>
                                          <p:spTgt spid="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pic>
        <p:nvPicPr>
          <p:cNvPr id="1210" name="Google Shape;1210;p159"/>
          <p:cNvPicPr preferRelativeResize="0"/>
          <p:nvPr/>
        </p:nvPicPr>
        <p:blipFill rotWithShape="1">
          <a:blip r:embed="rId3">
            <a:alphaModFix/>
          </a:blip>
          <a:srcRect/>
          <a:stretch/>
        </p:blipFill>
        <p:spPr>
          <a:xfrm>
            <a:off x="289278" y="2349116"/>
            <a:ext cx="3777810" cy="2520280"/>
          </a:xfrm>
          <a:prstGeom prst="rect">
            <a:avLst/>
          </a:prstGeom>
          <a:noFill/>
          <a:ln>
            <a:noFill/>
          </a:ln>
        </p:spPr>
      </p:pic>
      <p:grpSp>
        <p:nvGrpSpPr>
          <p:cNvPr id="1211" name="Google Shape;1211;p159"/>
          <p:cNvGrpSpPr/>
          <p:nvPr/>
        </p:nvGrpSpPr>
        <p:grpSpPr>
          <a:xfrm>
            <a:off x="-2057815" y="-100698"/>
            <a:ext cx="13772267" cy="7293600"/>
            <a:chOff x="-5849559" y="-937410"/>
            <a:chExt cx="13772267" cy="7293600"/>
          </a:xfrm>
        </p:grpSpPr>
        <p:sp>
          <p:nvSpPr>
            <p:cNvPr id="1212" name="Google Shape;1212;p159"/>
            <p:cNvSpPr/>
            <p:nvPr/>
          </p:nvSpPr>
          <p:spPr>
            <a:xfrm>
              <a:off x="-5849559" y="-937410"/>
              <a:ext cx="7293600" cy="7293600"/>
            </a:xfrm>
            <a:prstGeom prst="blockArc">
              <a:avLst>
                <a:gd name="adj1" fmla="val 18900000"/>
                <a:gd name="adj2" fmla="val 2700000"/>
                <a:gd name="adj3" fmla="val 296"/>
              </a:avLst>
            </a:prstGeom>
            <a:noFill/>
            <a:ln w="25400" cap="flat" cmpd="sng">
              <a:solidFill>
                <a:srgbClr val="3B64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59"/>
            <p:cNvSpPr/>
            <p:nvPr/>
          </p:nvSpPr>
          <p:spPr>
            <a:xfrm>
              <a:off x="1301381" y="416587"/>
              <a:ext cx="6614100" cy="833700"/>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59"/>
            <p:cNvSpPr txBox="1"/>
            <p:nvPr/>
          </p:nvSpPr>
          <p:spPr>
            <a:xfrm>
              <a:off x="1301381" y="416587"/>
              <a:ext cx="6614100" cy="833700"/>
            </a:xfrm>
            <a:prstGeom prst="rect">
              <a:avLst/>
            </a:prstGeom>
            <a:noFill/>
            <a:ln>
              <a:noFill/>
            </a:ln>
          </p:spPr>
          <p:txBody>
            <a:bodyPr spcFirstLastPara="1" wrap="square" lIns="661675" tIns="81275" rIns="81275" bIns="81275" anchor="ctr" anchorCtr="0">
              <a:noAutofit/>
            </a:bodyPr>
            <a:lstStyle/>
            <a:p>
              <a:pPr marL="0" marR="0" lvl="0" indent="0" algn="l" rtl="0">
                <a:lnSpc>
                  <a:spcPct val="90000"/>
                </a:lnSpc>
                <a:spcBef>
                  <a:spcPts val="0"/>
                </a:spcBef>
                <a:spcAft>
                  <a:spcPts val="0"/>
                </a:spcAft>
                <a:buClr>
                  <a:schemeClr val="lt1"/>
                </a:buClr>
                <a:buSzPts val="3200"/>
                <a:buFont typeface="Malgun Gothic"/>
                <a:buNone/>
              </a:pPr>
              <a:r>
                <a:rPr lang="en-US" sz="3200">
                  <a:solidFill>
                    <a:schemeClr val="lt1"/>
                  </a:solidFill>
                  <a:latin typeface="Malgun Gothic"/>
                  <a:ea typeface="Malgun Gothic"/>
                  <a:cs typeface="Malgun Gothic"/>
                  <a:sym typeface="Malgun Gothic"/>
                </a:rPr>
                <a:t>Provide clear directions</a:t>
              </a:r>
              <a:endParaRPr/>
            </a:p>
          </p:txBody>
        </p:sp>
        <p:sp>
          <p:nvSpPr>
            <p:cNvPr id="1215" name="Google Shape;1215;p159"/>
            <p:cNvSpPr/>
            <p:nvPr/>
          </p:nvSpPr>
          <p:spPr>
            <a:xfrm>
              <a:off x="227391" y="236533"/>
              <a:ext cx="1321200" cy="1193700"/>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59"/>
            <p:cNvSpPr/>
            <p:nvPr/>
          </p:nvSpPr>
          <p:spPr>
            <a:xfrm>
              <a:off x="1772108" y="1667215"/>
              <a:ext cx="6150600" cy="833700"/>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59"/>
            <p:cNvSpPr txBox="1"/>
            <p:nvPr/>
          </p:nvSpPr>
          <p:spPr>
            <a:xfrm>
              <a:off x="1772108" y="1667215"/>
              <a:ext cx="6150600" cy="833700"/>
            </a:xfrm>
            <a:prstGeom prst="rect">
              <a:avLst/>
            </a:prstGeom>
            <a:noFill/>
            <a:ln>
              <a:noFill/>
            </a:ln>
          </p:spPr>
          <p:txBody>
            <a:bodyPr spcFirstLastPara="1" wrap="square" lIns="661675" tIns="81275" rIns="81275" bIns="81275" anchor="ctr" anchorCtr="0">
              <a:noAutofit/>
            </a:bodyPr>
            <a:lstStyle/>
            <a:p>
              <a:pPr marL="0" marR="0" lvl="0" indent="0" algn="l" rtl="0">
                <a:lnSpc>
                  <a:spcPct val="90000"/>
                </a:lnSpc>
                <a:spcBef>
                  <a:spcPts val="0"/>
                </a:spcBef>
                <a:spcAft>
                  <a:spcPts val="0"/>
                </a:spcAft>
                <a:buClr>
                  <a:schemeClr val="lt1"/>
                </a:buClr>
                <a:buSzPts val="3200"/>
                <a:buFont typeface="Malgun Gothic"/>
                <a:buNone/>
              </a:pPr>
              <a:r>
                <a:rPr lang="en-US" sz="3200">
                  <a:solidFill>
                    <a:schemeClr val="lt1"/>
                  </a:solidFill>
                  <a:latin typeface="Malgun Gothic"/>
                  <a:ea typeface="Malgun Gothic"/>
                  <a:cs typeface="Malgun Gothic"/>
                  <a:sym typeface="Malgun Gothic"/>
                </a:rPr>
                <a:t>Engage students</a:t>
              </a:r>
              <a:endParaRPr/>
            </a:p>
          </p:txBody>
        </p:sp>
        <p:sp>
          <p:nvSpPr>
            <p:cNvPr id="1218" name="Google Shape;1218;p159"/>
            <p:cNvSpPr/>
            <p:nvPr/>
          </p:nvSpPr>
          <p:spPr>
            <a:xfrm>
              <a:off x="707183" y="1473141"/>
              <a:ext cx="1283700" cy="1263300"/>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59"/>
            <p:cNvSpPr/>
            <p:nvPr/>
          </p:nvSpPr>
          <p:spPr>
            <a:xfrm>
              <a:off x="1772108" y="2917843"/>
              <a:ext cx="6150600" cy="833700"/>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59"/>
            <p:cNvSpPr txBox="1"/>
            <p:nvPr/>
          </p:nvSpPr>
          <p:spPr>
            <a:xfrm>
              <a:off x="1772108" y="2917843"/>
              <a:ext cx="6150600" cy="833700"/>
            </a:xfrm>
            <a:prstGeom prst="rect">
              <a:avLst/>
            </a:prstGeom>
            <a:noFill/>
            <a:ln>
              <a:noFill/>
            </a:ln>
          </p:spPr>
          <p:txBody>
            <a:bodyPr spcFirstLastPara="1" wrap="square" lIns="661675" tIns="81275" rIns="81275" bIns="81275" anchor="ctr" anchorCtr="0">
              <a:noAutofit/>
            </a:bodyPr>
            <a:lstStyle/>
            <a:p>
              <a:pPr marL="0" marR="0" lvl="0" indent="0" algn="l" rtl="0">
                <a:lnSpc>
                  <a:spcPct val="90000"/>
                </a:lnSpc>
                <a:spcBef>
                  <a:spcPts val="0"/>
                </a:spcBef>
                <a:spcAft>
                  <a:spcPts val="0"/>
                </a:spcAft>
                <a:buClr>
                  <a:schemeClr val="lt1"/>
                </a:buClr>
                <a:buSzPts val="3200"/>
                <a:buFont typeface="Malgun Gothic"/>
                <a:buNone/>
              </a:pPr>
              <a:r>
                <a:rPr lang="en-US" sz="3200">
                  <a:solidFill>
                    <a:schemeClr val="lt1"/>
                  </a:solidFill>
                  <a:latin typeface="Malgun Gothic"/>
                  <a:ea typeface="Malgun Gothic"/>
                  <a:cs typeface="Malgun Gothic"/>
                  <a:sym typeface="Malgun Gothic"/>
                </a:rPr>
                <a:t>   Give immediate feedback</a:t>
              </a:r>
              <a:endParaRPr/>
            </a:p>
          </p:txBody>
        </p:sp>
        <p:sp>
          <p:nvSpPr>
            <p:cNvPr id="1221" name="Google Shape;1221;p159"/>
            <p:cNvSpPr/>
            <p:nvPr/>
          </p:nvSpPr>
          <p:spPr>
            <a:xfrm>
              <a:off x="800458" y="2736304"/>
              <a:ext cx="1215900" cy="1163100"/>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59"/>
            <p:cNvSpPr/>
            <p:nvPr/>
          </p:nvSpPr>
          <p:spPr>
            <a:xfrm>
              <a:off x="1301381" y="4168472"/>
              <a:ext cx="6614100" cy="833700"/>
            </a:xfrm>
            <a:prstGeom prst="rect">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59"/>
            <p:cNvSpPr txBox="1"/>
            <p:nvPr/>
          </p:nvSpPr>
          <p:spPr>
            <a:xfrm>
              <a:off x="1301381" y="4168472"/>
              <a:ext cx="6614100" cy="833700"/>
            </a:xfrm>
            <a:prstGeom prst="rect">
              <a:avLst/>
            </a:prstGeom>
            <a:noFill/>
            <a:ln>
              <a:noFill/>
            </a:ln>
          </p:spPr>
          <p:txBody>
            <a:bodyPr spcFirstLastPara="1" wrap="square" lIns="661675" tIns="81275" rIns="81275" bIns="81275" anchor="ctr" anchorCtr="0">
              <a:noAutofit/>
            </a:bodyPr>
            <a:lstStyle/>
            <a:p>
              <a:pPr marL="0" marR="0" lvl="0" indent="0" algn="l" rtl="0">
                <a:lnSpc>
                  <a:spcPct val="90000"/>
                </a:lnSpc>
                <a:spcBef>
                  <a:spcPts val="0"/>
                </a:spcBef>
                <a:spcAft>
                  <a:spcPts val="0"/>
                </a:spcAft>
                <a:buClr>
                  <a:schemeClr val="lt1"/>
                </a:buClr>
                <a:buSzPts val="3200"/>
                <a:buFont typeface="Malgun Gothic"/>
                <a:buNone/>
              </a:pPr>
              <a:r>
                <a:rPr lang="en-US" sz="3200">
                  <a:solidFill>
                    <a:schemeClr val="lt1"/>
                  </a:solidFill>
                  <a:latin typeface="Malgun Gothic"/>
                  <a:ea typeface="Malgun Gothic"/>
                  <a:cs typeface="Malgun Gothic"/>
                  <a:sym typeface="Malgun Gothic"/>
                </a:rPr>
                <a:t>  Stress organization</a:t>
              </a:r>
              <a:endParaRPr/>
            </a:p>
          </p:txBody>
        </p:sp>
        <p:sp>
          <p:nvSpPr>
            <p:cNvPr id="1224" name="Google Shape;1224;p159"/>
            <p:cNvSpPr/>
            <p:nvPr/>
          </p:nvSpPr>
          <p:spPr>
            <a:xfrm>
              <a:off x="205415" y="3985974"/>
              <a:ext cx="1365000" cy="1198500"/>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25" name="Google Shape;1225;p159"/>
          <p:cNvPicPr preferRelativeResize="0"/>
          <p:nvPr/>
        </p:nvPicPr>
        <p:blipFill rotWithShape="1">
          <a:blip r:embed="rId4">
            <a:alphaModFix/>
          </a:blip>
          <a:srcRect/>
          <a:stretch/>
        </p:blipFill>
        <p:spPr>
          <a:xfrm>
            <a:off x="4727848" y="3844764"/>
            <a:ext cx="846175" cy="650828"/>
          </a:xfrm>
          <a:prstGeom prst="rect">
            <a:avLst/>
          </a:prstGeom>
          <a:noFill/>
          <a:ln>
            <a:noFill/>
          </a:ln>
        </p:spPr>
      </p:pic>
      <p:pic>
        <p:nvPicPr>
          <p:cNvPr id="1226" name="Google Shape;1226;p159"/>
          <p:cNvPicPr preferRelativeResize="0"/>
          <p:nvPr/>
        </p:nvPicPr>
        <p:blipFill rotWithShape="1">
          <a:blip r:embed="rId5">
            <a:alphaModFix/>
          </a:blip>
          <a:srcRect/>
          <a:stretch/>
        </p:blipFill>
        <p:spPr>
          <a:xfrm>
            <a:off x="4214831" y="5012138"/>
            <a:ext cx="936104" cy="795219"/>
          </a:xfrm>
          <a:prstGeom prst="rect">
            <a:avLst/>
          </a:prstGeom>
          <a:noFill/>
          <a:ln>
            <a:noFill/>
          </a:ln>
        </p:spPr>
      </p:pic>
      <p:pic>
        <p:nvPicPr>
          <p:cNvPr id="1227" name="Google Shape;1227;p159"/>
          <p:cNvPicPr preferRelativeResize="0"/>
          <p:nvPr/>
        </p:nvPicPr>
        <p:blipFill rotWithShape="1">
          <a:blip r:embed="rId6">
            <a:alphaModFix/>
          </a:blip>
          <a:srcRect/>
          <a:stretch/>
        </p:blipFill>
        <p:spPr>
          <a:xfrm>
            <a:off x="4295584" y="1265086"/>
            <a:ext cx="750931" cy="795219"/>
          </a:xfrm>
          <a:prstGeom prst="rect">
            <a:avLst/>
          </a:prstGeom>
          <a:noFill/>
          <a:ln>
            <a:noFill/>
          </a:ln>
        </p:spPr>
      </p:pic>
      <p:pic>
        <p:nvPicPr>
          <p:cNvPr id="1228" name="Google Shape;1228;p159"/>
          <p:cNvPicPr preferRelativeResize="0"/>
          <p:nvPr/>
        </p:nvPicPr>
        <p:blipFill rotWithShape="1">
          <a:blip r:embed="rId7">
            <a:alphaModFix/>
          </a:blip>
          <a:srcRect/>
          <a:stretch/>
        </p:blipFill>
        <p:spPr>
          <a:xfrm>
            <a:off x="4671050" y="2592621"/>
            <a:ext cx="959769" cy="719827"/>
          </a:xfrm>
          <a:prstGeom prst="rect">
            <a:avLst/>
          </a:prstGeom>
          <a:noFill/>
          <a:ln>
            <a:noFill/>
          </a:ln>
        </p:spPr>
      </p:pic>
      <p:sp>
        <p:nvSpPr>
          <p:cNvPr id="1229" name="Google Shape;1229;p159"/>
          <p:cNvSpPr/>
          <p:nvPr/>
        </p:nvSpPr>
        <p:spPr>
          <a:xfrm>
            <a:off x="672359" y="1339018"/>
            <a:ext cx="2736300" cy="914400"/>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chemeClr val="lt1"/>
                </a:solidFill>
                <a:latin typeface="Arial"/>
                <a:ea typeface="Arial"/>
                <a:cs typeface="Arial"/>
                <a:sym typeface="Arial"/>
              </a:rPr>
              <a:t>Online teaching tips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pic>
        <p:nvPicPr>
          <p:cNvPr id="1235" name="Google Shape;1235;p160"/>
          <p:cNvPicPr preferRelativeResize="0"/>
          <p:nvPr/>
        </p:nvPicPr>
        <p:blipFill rotWithShape="1">
          <a:blip r:embed="rId3">
            <a:alphaModFix/>
          </a:blip>
          <a:srcRect/>
          <a:stretch/>
        </p:blipFill>
        <p:spPr>
          <a:xfrm>
            <a:off x="8037434" y="404664"/>
            <a:ext cx="3240360" cy="1080120"/>
          </a:xfrm>
          <a:prstGeom prst="rect">
            <a:avLst/>
          </a:prstGeom>
          <a:noFill/>
          <a:ln>
            <a:noFill/>
          </a:ln>
        </p:spPr>
      </p:pic>
      <p:grpSp>
        <p:nvGrpSpPr>
          <p:cNvPr id="1236" name="Google Shape;1236;p160"/>
          <p:cNvGrpSpPr/>
          <p:nvPr/>
        </p:nvGrpSpPr>
        <p:grpSpPr>
          <a:xfrm>
            <a:off x="2706717" y="647874"/>
            <a:ext cx="5586110" cy="5391393"/>
            <a:chOff x="1867301" y="99194"/>
            <a:chExt cx="5586110" cy="5391393"/>
          </a:xfrm>
        </p:grpSpPr>
        <p:sp>
          <p:nvSpPr>
            <p:cNvPr id="1237" name="Google Shape;1237;p160"/>
            <p:cNvSpPr/>
            <p:nvPr/>
          </p:nvSpPr>
          <p:spPr>
            <a:xfrm>
              <a:off x="3052720" y="1386982"/>
              <a:ext cx="3215100" cy="3215100"/>
            </a:xfrm>
            <a:prstGeom prst="ellipse">
              <a:avLst/>
            </a:prstGeom>
            <a:solidFill>
              <a:srgbClr val="49ACC5">
                <a:alpha val="49799"/>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60"/>
            <p:cNvSpPr txBox="1"/>
            <p:nvPr/>
          </p:nvSpPr>
          <p:spPr>
            <a:xfrm>
              <a:off x="3523567" y="1857829"/>
              <a:ext cx="2273400" cy="2273400"/>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rgbClr val="0000FF"/>
                </a:buClr>
                <a:buSzPts val="2400"/>
                <a:buFont typeface="Malgun Gothic"/>
                <a:buNone/>
              </a:pPr>
              <a:r>
                <a:rPr lang="en-US" sz="2400" b="1">
                  <a:solidFill>
                    <a:srgbClr val="0000FF"/>
                  </a:solidFill>
                  <a:latin typeface="Malgun Gothic"/>
                  <a:ea typeface="Malgun Gothic"/>
                  <a:cs typeface="Malgun Gothic"/>
                  <a:sym typeface="Malgun Gothic"/>
                </a:rPr>
                <a:t>EDUCATIONAL PRINCIPLES</a:t>
              </a:r>
              <a:endParaRPr/>
            </a:p>
          </p:txBody>
        </p:sp>
        <p:sp>
          <p:nvSpPr>
            <p:cNvPr id="1239" name="Google Shape;1239;p160"/>
            <p:cNvSpPr/>
            <p:nvPr/>
          </p:nvSpPr>
          <p:spPr>
            <a:xfrm>
              <a:off x="3856506" y="99194"/>
              <a:ext cx="1607700" cy="1607700"/>
            </a:xfrm>
            <a:prstGeom prst="ellipse">
              <a:avLst/>
            </a:prstGeom>
            <a:solidFill>
              <a:srgbClr val="47CFA2">
                <a:alpha val="49799"/>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60"/>
            <p:cNvSpPr txBox="1"/>
            <p:nvPr/>
          </p:nvSpPr>
          <p:spPr>
            <a:xfrm>
              <a:off x="4091929" y="334617"/>
              <a:ext cx="1136700" cy="1136700"/>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Respect</a:t>
              </a:r>
              <a:endParaRPr/>
            </a:p>
            <a:p>
              <a:pPr marL="0" marR="0" lvl="0" indent="0" algn="ctr" rtl="0">
                <a:lnSpc>
                  <a:spcPct val="90000"/>
                </a:lnSpc>
                <a:spcBef>
                  <a:spcPts val="490"/>
                </a:spcBef>
                <a:spcAft>
                  <a:spcPts val="0"/>
                </a:spcAft>
                <a:buClr>
                  <a:schemeClr val="dk1"/>
                </a:buClr>
                <a:buSzPts val="1400"/>
                <a:buFont typeface="Arial"/>
                <a:buNone/>
              </a:pPr>
              <a:r>
                <a:rPr lang="en-US" sz="1400" b="1">
                  <a:solidFill>
                    <a:schemeClr val="dk1"/>
                  </a:solidFill>
                  <a:latin typeface="Arial"/>
                  <a:ea typeface="Arial"/>
                  <a:cs typeface="Arial"/>
                  <a:sym typeface="Arial"/>
                </a:rPr>
                <a:t>for</a:t>
              </a:r>
              <a:endParaRPr/>
            </a:p>
            <a:p>
              <a:pPr marL="0" marR="0" lvl="0" indent="0" algn="ctr" rtl="0">
                <a:lnSpc>
                  <a:spcPct val="90000"/>
                </a:lnSpc>
                <a:spcBef>
                  <a:spcPts val="490"/>
                </a:spcBef>
                <a:spcAft>
                  <a:spcPts val="0"/>
                </a:spcAft>
                <a:buClr>
                  <a:schemeClr val="dk1"/>
                </a:buClr>
                <a:buSzPts val="1400"/>
                <a:buFont typeface="Arial"/>
                <a:buNone/>
              </a:pPr>
              <a:r>
                <a:rPr lang="en-US" sz="1400" b="1">
                  <a:solidFill>
                    <a:schemeClr val="dk1"/>
                  </a:solidFill>
                  <a:latin typeface="Arial"/>
                  <a:ea typeface="Arial"/>
                  <a:cs typeface="Arial"/>
                  <a:sym typeface="Arial"/>
                </a:rPr>
                <a:t>autonomy</a:t>
              </a:r>
              <a:endParaRPr/>
            </a:p>
          </p:txBody>
        </p:sp>
        <p:sp>
          <p:nvSpPr>
            <p:cNvPr id="1241" name="Google Shape;1241;p160"/>
            <p:cNvSpPr/>
            <p:nvPr/>
          </p:nvSpPr>
          <p:spPr>
            <a:xfrm>
              <a:off x="5845711" y="1544436"/>
              <a:ext cx="1607700" cy="1607700"/>
            </a:xfrm>
            <a:prstGeom prst="ellipse">
              <a:avLst/>
            </a:prstGeom>
            <a:solidFill>
              <a:srgbClr val="46D956">
                <a:alpha val="49799"/>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60"/>
            <p:cNvSpPr txBox="1"/>
            <p:nvPr/>
          </p:nvSpPr>
          <p:spPr>
            <a:xfrm>
              <a:off x="6081134" y="1779859"/>
              <a:ext cx="1136700" cy="1136700"/>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Critical reflection</a:t>
              </a:r>
              <a:endParaRPr/>
            </a:p>
          </p:txBody>
        </p:sp>
        <p:sp>
          <p:nvSpPr>
            <p:cNvPr id="1243" name="Google Shape;1243;p160"/>
            <p:cNvSpPr/>
            <p:nvPr/>
          </p:nvSpPr>
          <p:spPr>
            <a:xfrm>
              <a:off x="5085902" y="3882887"/>
              <a:ext cx="1607700" cy="1607700"/>
            </a:xfrm>
            <a:prstGeom prst="ellipse">
              <a:avLst/>
            </a:prstGeom>
            <a:solidFill>
              <a:srgbClr val="8BE445">
                <a:alpha val="49799"/>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60"/>
            <p:cNvSpPr txBox="1"/>
            <p:nvPr/>
          </p:nvSpPr>
          <p:spPr>
            <a:xfrm>
              <a:off x="5321325" y="4118310"/>
              <a:ext cx="1136700" cy="1136700"/>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dk1"/>
                </a:buClr>
                <a:buSzPts val="1500"/>
                <a:buFont typeface="Arial"/>
                <a:buNone/>
              </a:pPr>
              <a:r>
                <a:rPr lang="en-US" sz="1500" b="1">
                  <a:solidFill>
                    <a:schemeClr val="dk1"/>
                  </a:solidFill>
                  <a:latin typeface="Arial"/>
                  <a:ea typeface="Arial"/>
                  <a:cs typeface="Arial"/>
                  <a:sym typeface="Arial"/>
                </a:rPr>
                <a:t>Learning</a:t>
              </a:r>
              <a:endParaRPr/>
            </a:p>
            <a:p>
              <a:pPr marL="0" marR="0" lvl="0" indent="0" algn="ctr" rtl="0">
                <a:lnSpc>
                  <a:spcPct val="90000"/>
                </a:lnSpc>
                <a:spcBef>
                  <a:spcPts val="525"/>
                </a:spcBef>
                <a:spcAft>
                  <a:spcPts val="0"/>
                </a:spcAft>
                <a:buClr>
                  <a:schemeClr val="dk1"/>
                </a:buClr>
                <a:buSzPts val="1500"/>
                <a:buFont typeface="Arial"/>
                <a:buNone/>
              </a:pPr>
              <a:r>
                <a:rPr lang="en-US" sz="1500" b="1">
                  <a:solidFill>
                    <a:schemeClr val="dk1"/>
                  </a:solidFill>
                  <a:latin typeface="Arial"/>
                  <a:ea typeface="Arial"/>
                  <a:cs typeface="Arial"/>
                  <a:sym typeface="Arial"/>
                </a:rPr>
                <a:t>and</a:t>
              </a:r>
              <a:endParaRPr/>
            </a:p>
            <a:p>
              <a:pPr marL="0" marR="0" lvl="0" indent="0" algn="ctr" rtl="0">
                <a:lnSpc>
                  <a:spcPct val="90000"/>
                </a:lnSpc>
                <a:spcBef>
                  <a:spcPts val="525"/>
                </a:spcBef>
                <a:spcAft>
                  <a:spcPts val="0"/>
                </a:spcAft>
                <a:buClr>
                  <a:schemeClr val="dk1"/>
                </a:buClr>
                <a:buSzPts val="1500"/>
                <a:buFont typeface="Arial"/>
                <a:buNone/>
              </a:pPr>
              <a:r>
                <a:rPr lang="en-US" sz="1500" b="1">
                  <a:solidFill>
                    <a:schemeClr val="dk1"/>
                  </a:solidFill>
                  <a:latin typeface="Arial"/>
                  <a:ea typeface="Arial"/>
                  <a:cs typeface="Arial"/>
                  <a:sym typeface="Arial"/>
                </a:rPr>
                <a:t>assessment</a:t>
              </a:r>
              <a:endParaRPr/>
            </a:p>
            <a:p>
              <a:pPr marL="0" marR="0" lvl="0" indent="0" algn="ctr" rtl="0">
                <a:lnSpc>
                  <a:spcPct val="90000"/>
                </a:lnSpc>
                <a:spcBef>
                  <a:spcPts val="525"/>
                </a:spcBef>
                <a:spcAft>
                  <a:spcPts val="0"/>
                </a:spcAft>
                <a:buClr>
                  <a:schemeClr val="dk1"/>
                </a:buClr>
                <a:buSzPts val="1500"/>
                <a:buFont typeface="Arial"/>
                <a:buNone/>
              </a:pPr>
              <a:r>
                <a:rPr lang="en-US" sz="1500" b="1">
                  <a:solidFill>
                    <a:schemeClr val="dk1"/>
                  </a:solidFill>
                  <a:latin typeface="Arial"/>
                  <a:ea typeface="Arial"/>
                  <a:cs typeface="Arial"/>
                  <a:sym typeface="Arial"/>
                </a:rPr>
                <a:t>relationship </a:t>
              </a:r>
              <a:endParaRPr/>
            </a:p>
          </p:txBody>
        </p:sp>
        <p:sp>
          <p:nvSpPr>
            <p:cNvPr id="1245" name="Google Shape;1245;p160"/>
            <p:cNvSpPr/>
            <p:nvPr/>
          </p:nvSpPr>
          <p:spPr>
            <a:xfrm>
              <a:off x="2627110" y="3882887"/>
              <a:ext cx="1607700" cy="1607700"/>
            </a:xfrm>
            <a:prstGeom prst="ellipse">
              <a:avLst/>
            </a:prstGeom>
            <a:solidFill>
              <a:srgbClr val="EDED45">
                <a:alpha val="49799"/>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60"/>
            <p:cNvSpPr txBox="1"/>
            <p:nvPr/>
          </p:nvSpPr>
          <p:spPr>
            <a:xfrm>
              <a:off x="2862533" y="4118310"/>
              <a:ext cx="1136700" cy="1136700"/>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dk1"/>
                </a:buClr>
                <a:buSzPts val="1500"/>
                <a:buFont typeface="Arial"/>
                <a:buNone/>
              </a:pPr>
              <a:r>
                <a:rPr lang="en-US" sz="1500" b="1">
                  <a:solidFill>
                    <a:schemeClr val="dk1"/>
                  </a:solidFill>
                  <a:latin typeface="Arial"/>
                  <a:ea typeface="Arial"/>
                  <a:cs typeface="Arial"/>
                  <a:sym typeface="Arial"/>
                </a:rPr>
                <a:t>Context</a:t>
              </a:r>
              <a:endParaRPr/>
            </a:p>
            <a:p>
              <a:pPr marL="0" marR="0" lvl="0" indent="0" algn="ctr" rtl="0">
                <a:lnSpc>
                  <a:spcPct val="90000"/>
                </a:lnSpc>
                <a:spcBef>
                  <a:spcPts val="525"/>
                </a:spcBef>
                <a:spcAft>
                  <a:spcPts val="0"/>
                </a:spcAft>
                <a:buClr>
                  <a:schemeClr val="dk1"/>
                </a:buClr>
                <a:buSzPts val="1500"/>
                <a:buFont typeface="Arial"/>
                <a:buNone/>
              </a:pPr>
              <a:r>
                <a:rPr lang="en-US" sz="1500" b="1">
                  <a:solidFill>
                    <a:schemeClr val="dk1"/>
                  </a:solidFill>
                  <a:latin typeface="Arial"/>
                  <a:ea typeface="Arial"/>
                  <a:cs typeface="Arial"/>
                  <a:sym typeface="Arial"/>
                </a:rPr>
                <a:t>based</a:t>
              </a:r>
              <a:endParaRPr/>
            </a:p>
          </p:txBody>
        </p:sp>
        <p:sp>
          <p:nvSpPr>
            <p:cNvPr id="1247" name="Google Shape;1247;p160"/>
            <p:cNvSpPr/>
            <p:nvPr/>
          </p:nvSpPr>
          <p:spPr>
            <a:xfrm>
              <a:off x="1867301" y="1544436"/>
              <a:ext cx="1607700" cy="1607700"/>
            </a:xfrm>
            <a:prstGeom prst="ellipse">
              <a:avLst/>
            </a:prstGeom>
            <a:solidFill>
              <a:srgbClr val="F69444">
                <a:alpha val="49799"/>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60"/>
            <p:cNvSpPr txBox="1"/>
            <p:nvPr/>
          </p:nvSpPr>
          <p:spPr>
            <a:xfrm>
              <a:off x="2102724" y="1779859"/>
              <a:ext cx="1136700" cy="1136700"/>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dk1"/>
                </a:buClr>
                <a:buSzPts val="1500"/>
                <a:buFont typeface="Arial"/>
                <a:buNone/>
              </a:pPr>
              <a:r>
                <a:rPr lang="en-US" sz="1500" b="1">
                  <a:solidFill>
                    <a:schemeClr val="dk1"/>
                  </a:solidFill>
                  <a:latin typeface="Arial"/>
                  <a:ea typeface="Arial"/>
                  <a:cs typeface="Arial"/>
                  <a:sym typeface="Arial"/>
                </a:rPr>
                <a:t>Relevance</a:t>
              </a:r>
              <a:endParaRPr/>
            </a:p>
            <a:p>
              <a:pPr marL="0" marR="0" lvl="0" indent="0" algn="ctr" rtl="0">
                <a:lnSpc>
                  <a:spcPct val="90000"/>
                </a:lnSpc>
                <a:spcBef>
                  <a:spcPts val="525"/>
                </a:spcBef>
                <a:spcAft>
                  <a:spcPts val="0"/>
                </a:spcAft>
                <a:buClr>
                  <a:schemeClr val="dk1"/>
                </a:buClr>
                <a:buSzPts val="1500"/>
                <a:buFont typeface="Arial"/>
                <a:buNone/>
              </a:pPr>
              <a:r>
                <a:rPr lang="en-US" sz="1500" b="1">
                  <a:solidFill>
                    <a:schemeClr val="dk1"/>
                  </a:solidFill>
                  <a:latin typeface="Arial"/>
                  <a:ea typeface="Arial"/>
                  <a:cs typeface="Arial"/>
                  <a:sym typeface="Arial"/>
                </a:rPr>
                <a:t>to learners</a:t>
              </a: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pic>
        <p:nvPicPr>
          <p:cNvPr id="1254" name="Google Shape;1254;p161"/>
          <p:cNvPicPr preferRelativeResize="0"/>
          <p:nvPr/>
        </p:nvPicPr>
        <p:blipFill rotWithShape="1">
          <a:blip r:embed="rId3">
            <a:alphaModFix/>
          </a:blip>
          <a:srcRect/>
          <a:stretch/>
        </p:blipFill>
        <p:spPr>
          <a:xfrm>
            <a:off x="4439816" y="2624415"/>
            <a:ext cx="2396874" cy="1609170"/>
          </a:xfrm>
          <a:prstGeom prst="rect">
            <a:avLst/>
          </a:prstGeom>
          <a:solidFill>
            <a:schemeClr val="accent2"/>
          </a:solidFill>
          <a:ln>
            <a:noFill/>
          </a:ln>
        </p:spPr>
      </p:pic>
      <p:grpSp>
        <p:nvGrpSpPr>
          <p:cNvPr id="1255" name="Google Shape;1255;p161"/>
          <p:cNvGrpSpPr/>
          <p:nvPr/>
        </p:nvGrpSpPr>
        <p:grpSpPr>
          <a:xfrm>
            <a:off x="2351589" y="478845"/>
            <a:ext cx="6595348" cy="5692321"/>
            <a:chOff x="1296149" y="2173"/>
            <a:chExt cx="6595348" cy="5692321"/>
          </a:xfrm>
        </p:grpSpPr>
        <p:sp>
          <p:nvSpPr>
            <p:cNvPr id="1256" name="Google Shape;1256;p161"/>
            <p:cNvSpPr/>
            <p:nvPr/>
          </p:nvSpPr>
          <p:spPr>
            <a:xfrm>
              <a:off x="3662281" y="2173"/>
              <a:ext cx="1892400" cy="1230000"/>
            </a:xfrm>
            <a:prstGeom prst="roundRect">
              <a:avLst>
                <a:gd name="adj" fmla="val 16667"/>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61"/>
            <p:cNvSpPr txBox="1"/>
            <p:nvPr/>
          </p:nvSpPr>
          <p:spPr>
            <a:xfrm>
              <a:off x="3722329" y="62221"/>
              <a:ext cx="1772400" cy="11100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b="1">
                  <a:solidFill>
                    <a:schemeClr val="lt1"/>
                  </a:solidFill>
                  <a:latin typeface="Arial"/>
                  <a:ea typeface="Arial"/>
                  <a:cs typeface="Arial"/>
                  <a:sym typeface="Arial"/>
                </a:rPr>
                <a:t>Be proactive</a:t>
              </a:r>
              <a:endParaRPr/>
            </a:p>
          </p:txBody>
        </p:sp>
        <p:sp>
          <p:nvSpPr>
            <p:cNvPr id="1258" name="Google Shape;1258;p161"/>
            <p:cNvSpPr/>
            <p:nvPr/>
          </p:nvSpPr>
          <p:spPr>
            <a:xfrm>
              <a:off x="2151437" y="617223"/>
              <a:ext cx="4914000" cy="4914000"/>
            </a:xfrm>
            <a:custGeom>
              <a:avLst/>
              <a:gdLst/>
              <a:ahLst/>
              <a:cxnLst/>
              <a:rect l="l" t="t" r="r" b="b"/>
              <a:pathLst>
                <a:path w="120000" h="120000" extrusionOk="0">
                  <a:moveTo>
                    <a:pt x="83424" y="4761"/>
                  </a:moveTo>
                  <a:cubicBezTo>
                    <a:pt x="93999" y="9245"/>
                    <a:pt x="103064" y="16671"/>
                    <a:pt x="109544" y="26155"/>
                  </a:cubicBezTo>
                </a:path>
              </a:pathLst>
            </a:custGeom>
            <a:noFill/>
            <a:ln w="9525" cap="flat" cmpd="sng">
              <a:solidFill>
                <a:srgbClr val="BF50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61"/>
            <p:cNvSpPr/>
            <p:nvPr/>
          </p:nvSpPr>
          <p:spPr>
            <a:xfrm>
              <a:off x="5999097" y="1699969"/>
              <a:ext cx="1892400" cy="1230000"/>
            </a:xfrm>
            <a:prstGeom prst="roundRect">
              <a:avLst>
                <a:gd name="adj" fmla="val 16667"/>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61"/>
            <p:cNvSpPr txBox="1"/>
            <p:nvPr/>
          </p:nvSpPr>
          <p:spPr>
            <a:xfrm>
              <a:off x="6059145" y="1760017"/>
              <a:ext cx="1772400" cy="11100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b="1">
                  <a:solidFill>
                    <a:schemeClr val="lt1"/>
                  </a:solidFill>
                  <a:latin typeface="Arial"/>
                  <a:ea typeface="Arial"/>
                  <a:cs typeface="Arial"/>
                  <a:sym typeface="Arial"/>
                </a:rPr>
                <a:t>Do not be afraid to change</a:t>
              </a:r>
              <a:endParaRPr/>
            </a:p>
          </p:txBody>
        </p:sp>
        <p:sp>
          <p:nvSpPr>
            <p:cNvPr id="1261" name="Google Shape;1261;p161"/>
            <p:cNvSpPr/>
            <p:nvPr/>
          </p:nvSpPr>
          <p:spPr>
            <a:xfrm>
              <a:off x="2153306" y="646107"/>
              <a:ext cx="4914000" cy="4914000"/>
            </a:xfrm>
            <a:custGeom>
              <a:avLst/>
              <a:gdLst/>
              <a:ahLst/>
              <a:cxnLst/>
              <a:rect l="l" t="t" r="r" b="b"/>
              <a:pathLst>
                <a:path w="120000" h="120000" extrusionOk="0">
                  <a:moveTo>
                    <a:pt x="119877" y="56159"/>
                  </a:moveTo>
                  <a:cubicBezTo>
                    <a:pt x="120710" y="69141"/>
                    <a:pt x="117301" y="82042"/>
                    <a:pt x="110163" y="92919"/>
                  </a:cubicBezTo>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61"/>
            <p:cNvSpPr/>
            <p:nvPr/>
          </p:nvSpPr>
          <p:spPr>
            <a:xfrm>
              <a:off x="5112566" y="4464494"/>
              <a:ext cx="1892400" cy="1230000"/>
            </a:xfrm>
            <a:prstGeom prst="roundRect">
              <a:avLst>
                <a:gd name="adj" fmla="val 16667"/>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61"/>
            <p:cNvSpPr txBox="1"/>
            <p:nvPr/>
          </p:nvSpPr>
          <p:spPr>
            <a:xfrm>
              <a:off x="5172614" y="4524542"/>
              <a:ext cx="1772400" cy="11100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b="1">
                  <a:solidFill>
                    <a:schemeClr val="lt1"/>
                  </a:solidFill>
                  <a:latin typeface="Arial"/>
                  <a:ea typeface="Arial"/>
                  <a:cs typeface="Arial"/>
                  <a:sym typeface="Arial"/>
                </a:rPr>
                <a:t>Consider alternatives</a:t>
              </a:r>
              <a:endParaRPr/>
            </a:p>
          </p:txBody>
        </p:sp>
        <p:sp>
          <p:nvSpPr>
            <p:cNvPr id="1264" name="Google Shape;1264;p161"/>
            <p:cNvSpPr/>
            <p:nvPr/>
          </p:nvSpPr>
          <p:spPr>
            <a:xfrm>
              <a:off x="2194754" y="626596"/>
              <a:ext cx="4914000" cy="4914000"/>
            </a:xfrm>
            <a:custGeom>
              <a:avLst/>
              <a:gdLst/>
              <a:ahLst/>
              <a:cxnLst/>
              <a:rect l="l" t="t" r="r" b="b"/>
              <a:pathLst>
                <a:path w="120000" h="120000" extrusionOk="0">
                  <a:moveTo>
                    <a:pt x="71010" y="118981"/>
                  </a:moveTo>
                  <a:cubicBezTo>
                    <a:pt x="63068" y="120464"/>
                    <a:pt x="54908" y="120327"/>
                    <a:pt x="47020" y="118579"/>
                  </a:cubicBezTo>
                </a:path>
              </a:pathLst>
            </a:cu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61"/>
            <p:cNvSpPr/>
            <p:nvPr/>
          </p:nvSpPr>
          <p:spPr>
            <a:xfrm>
              <a:off x="2218049" y="4447062"/>
              <a:ext cx="1892400" cy="1230000"/>
            </a:xfrm>
            <a:prstGeom prst="roundRect">
              <a:avLst>
                <a:gd name="adj" fmla="val 16667"/>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61"/>
            <p:cNvSpPr txBox="1"/>
            <p:nvPr/>
          </p:nvSpPr>
          <p:spPr>
            <a:xfrm>
              <a:off x="2278097" y="4507110"/>
              <a:ext cx="1772400" cy="11100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b="1">
                  <a:solidFill>
                    <a:schemeClr val="lt1"/>
                  </a:solidFill>
                  <a:latin typeface="Arial"/>
                  <a:ea typeface="Arial"/>
                  <a:cs typeface="Arial"/>
                  <a:sym typeface="Arial"/>
                </a:rPr>
                <a:t>Collaborate</a:t>
              </a:r>
              <a:endParaRPr/>
            </a:p>
          </p:txBody>
        </p:sp>
        <p:sp>
          <p:nvSpPr>
            <p:cNvPr id="1267" name="Google Shape;1267;p161"/>
            <p:cNvSpPr/>
            <p:nvPr/>
          </p:nvSpPr>
          <p:spPr>
            <a:xfrm>
              <a:off x="2113294" y="562232"/>
              <a:ext cx="4914000" cy="4914000"/>
            </a:xfrm>
            <a:custGeom>
              <a:avLst/>
              <a:gdLst/>
              <a:ahLst/>
              <a:cxnLst/>
              <a:rect l="l" t="t" r="r" b="b"/>
              <a:pathLst>
                <a:path w="120000" h="120000" extrusionOk="0">
                  <a:moveTo>
                    <a:pt x="10940" y="94541"/>
                  </a:moveTo>
                  <a:cubicBezTo>
                    <a:pt x="3260" y="83632"/>
                    <a:pt x="-566" y="70474"/>
                    <a:pt x="68" y="57148"/>
                  </a:cubicBezTo>
                </a:path>
              </a:pathLst>
            </a:custGeom>
            <a:noFill/>
            <a:ln w="9525" cap="flat" cmpd="sng">
              <a:solidFill>
                <a:srgbClr val="49AC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61"/>
            <p:cNvSpPr/>
            <p:nvPr/>
          </p:nvSpPr>
          <p:spPr>
            <a:xfrm>
              <a:off x="1296149" y="1656186"/>
              <a:ext cx="1892400" cy="1230000"/>
            </a:xfrm>
            <a:prstGeom prst="roundRect">
              <a:avLst>
                <a:gd name="adj" fmla="val 16667"/>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161"/>
            <p:cNvSpPr txBox="1"/>
            <p:nvPr/>
          </p:nvSpPr>
          <p:spPr>
            <a:xfrm>
              <a:off x="1356197" y="1716234"/>
              <a:ext cx="1772400" cy="1110000"/>
            </a:xfrm>
            <a:prstGeom prst="rect">
              <a:avLst/>
            </a:prstGeom>
            <a:noFill/>
            <a:ln>
              <a:noFill/>
            </a:ln>
          </p:spPr>
          <p:txBody>
            <a:bodyPr spcFirstLastPara="1" wrap="square" lIns="83800" tIns="83800" rIns="83800" bIns="83800" anchor="ctr" anchorCtr="0">
              <a:noAutofit/>
            </a:bodyPr>
            <a:lstStyle/>
            <a:p>
              <a:pPr marL="0" marR="0" lvl="0" indent="0" algn="ctr" rtl="0">
                <a:lnSpc>
                  <a:spcPct val="90000"/>
                </a:lnSpc>
                <a:spcBef>
                  <a:spcPts val="0"/>
                </a:spcBef>
                <a:spcAft>
                  <a:spcPts val="0"/>
                </a:spcAft>
                <a:buClr>
                  <a:schemeClr val="lt1"/>
                </a:buClr>
                <a:buSzPts val="2200"/>
                <a:buFont typeface="Arial"/>
                <a:buNone/>
              </a:pPr>
              <a:r>
                <a:rPr lang="en-US" sz="2200" b="1">
                  <a:solidFill>
                    <a:schemeClr val="lt1"/>
                  </a:solidFill>
                  <a:latin typeface="Arial"/>
                  <a:ea typeface="Arial"/>
                  <a:cs typeface="Arial"/>
                  <a:sym typeface="Arial"/>
                </a:rPr>
                <a:t>Pursue excellence</a:t>
              </a:r>
              <a:endParaRPr/>
            </a:p>
          </p:txBody>
        </p:sp>
        <p:sp>
          <p:nvSpPr>
            <p:cNvPr id="1270" name="Google Shape;1270;p161"/>
            <p:cNvSpPr/>
            <p:nvPr/>
          </p:nvSpPr>
          <p:spPr>
            <a:xfrm>
              <a:off x="2080312" y="645609"/>
              <a:ext cx="4914000" cy="4914000"/>
            </a:xfrm>
            <a:custGeom>
              <a:avLst/>
              <a:gdLst/>
              <a:ahLst/>
              <a:cxnLst/>
              <a:rect l="l" t="t" r="r" b="b"/>
              <a:pathLst>
                <a:path w="120000" h="120000" extrusionOk="0">
                  <a:moveTo>
                    <a:pt x="11701" y="24402"/>
                  </a:moveTo>
                  <a:cubicBezTo>
                    <a:pt x="18460" y="15232"/>
                    <a:pt x="27690" y="8175"/>
                    <a:pt x="38312" y="4057"/>
                  </a:cubicBezTo>
                </a:path>
              </a:pathLst>
            </a:custGeom>
            <a:noFill/>
            <a:ln w="9525" cap="flat" cmpd="sng">
              <a:solidFill>
                <a:srgbClr val="F795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1" name="Google Shape;1271;p161"/>
          <p:cNvSpPr txBox="1"/>
          <p:nvPr/>
        </p:nvSpPr>
        <p:spPr>
          <a:xfrm>
            <a:off x="4799856" y="3833475"/>
            <a:ext cx="1602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C00000"/>
                </a:solidFill>
                <a:latin typeface="Malgun Gothic"/>
                <a:ea typeface="Malgun Gothic"/>
                <a:cs typeface="Malgun Gothic"/>
                <a:sym typeface="Malgun Gothic"/>
              </a:rPr>
              <a:t>MESSAGES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pic>
        <p:nvPicPr>
          <p:cNvPr id="1277" name="Google Shape;1277;p162" descr="C:\Users\NURVL\AppData\Local\Microsoft\Windows\Temporary Internet Files\Content.IE5\FZ2GL895\MP900407099[1].jpg"/>
          <p:cNvPicPr preferRelativeResize="0"/>
          <p:nvPr/>
        </p:nvPicPr>
        <p:blipFill rotWithShape="1">
          <a:blip r:embed="rId3">
            <a:alphaModFix/>
          </a:blip>
          <a:srcRect/>
          <a:stretch/>
        </p:blipFill>
        <p:spPr>
          <a:xfrm>
            <a:off x="1540326" y="672648"/>
            <a:ext cx="9179706" cy="3064782"/>
          </a:xfrm>
          <a:prstGeom prst="rect">
            <a:avLst/>
          </a:prstGeom>
          <a:noFill/>
          <a:ln>
            <a:noFill/>
          </a:ln>
        </p:spPr>
      </p:pic>
      <p:sp>
        <p:nvSpPr>
          <p:cNvPr id="1278" name="Google Shape;1278;p162"/>
          <p:cNvSpPr txBox="1"/>
          <p:nvPr/>
        </p:nvSpPr>
        <p:spPr>
          <a:xfrm flipH="1">
            <a:off x="3177906" y="5373216"/>
            <a:ext cx="59046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Arial"/>
                <a:ea typeface="Arial"/>
                <a:cs typeface="Arial"/>
                <a:sym typeface="Arial"/>
              </a:rPr>
              <a:t>Email: hccasyd@gmail.com</a:t>
            </a:r>
            <a:endParaRPr/>
          </a:p>
        </p:txBody>
      </p:sp>
      <p:sp>
        <p:nvSpPr>
          <p:cNvPr id="1279" name="Google Shape;1279;p162"/>
          <p:cNvSpPr txBox="1">
            <a:spLocks noGrp="1"/>
          </p:cNvSpPr>
          <p:nvPr>
            <p:ph type="title"/>
          </p:nvPr>
        </p:nvSpPr>
        <p:spPr>
          <a:xfrm>
            <a:off x="3575720" y="3737430"/>
            <a:ext cx="4536600" cy="1362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6000"/>
              <a:buFont typeface="Arial"/>
              <a:buNone/>
            </a:pPr>
            <a:r>
              <a:rPr lang="en-US" sz="6000">
                <a:latin typeface="Arial"/>
                <a:ea typeface="Arial"/>
                <a:cs typeface="Arial"/>
                <a:sym typeface="Arial"/>
              </a:rPr>
              <a:t>THANK YOU</a:t>
            </a:r>
            <a:br>
              <a:rPr lang="en-US" sz="6000"/>
            </a:br>
            <a:endParaRPr sz="60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285" name="Google Shape;1285;p163"/>
          <p:cNvSpPr txBox="1">
            <a:spLocks noGrp="1"/>
          </p:cNvSpPr>
          <p:nvPr>
            <p:ph type="title"/>
          </p:nvPr>
        </p:nvSpPr>
        <p:spPr>
          <a:xfrm>
            <a:off x="0" y="16778"/>
            <a:ext cx="12192000" cy="1069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C00000"/>
              </a:buClr>
              <a:buSzPts val="4000"/>
              <a:buFont typeface="Arial"/>
              <a:buNone/>
            </a:pPr>
            <a:r>
              <a:rPr lang="en-US">
                <a:solidFill>
                  <a:srgbClr val="C00000"/>
                </a:solidFill>
              </a:rPr>
              <a:t>    REFERENCES</a:t>
            </a:r>
            <a:endParaRPr/>
          </a:p>
        </p:txBody>
      </p:sp>
      <p:sp>
        <p:nvSpPr>
          <p:cNvPr id="1286" name="Google Shape;1286;p163"/>
          <p:cNvSpPr txBox="1">
            <a:spLocks noGrp="1"/>
          </p:cNvSpPr>
          <p:nvPr>
            <p:ph type="body" idx="1"/>
          </p:nvPr>
        </p:nvSpPr>
        <p:spPr>
          <a:xfrm>
            <a:off x="263352" y="2780928"/>
            <a:ext cx="11175000" cy="23043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3F3F3F"/>
              </a:buClr>
              <a:buSzPts val="1800"/>
              <a:buNone/>
            </a:pPr>
            <a:endParaRPr sz="1800" b="0" i="0" u="none" strike="noStrike">
              <a:solidFill>
                <a:srgbClr val="000000"/>
              </a:solidFill>
              <a:latin typeface="Times New Roman"/>
              <a:ea typeface="Times New Roman"/>
              <a:cs typeface="Times New Roman"/>
              <a:sym typeface="Times New Roman"/>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Braithwaite, J., Mannion, R., Matsuyama, Y., Shekelle, P., Whittaker, S., Al-Adawi, S., Hughes, C. (2018). The future of health systems to 2030: A roadmap for global progress and sustainability. International Journal for Quality in Health Care, 30(10), 823–831.</a:t>
            </a:r>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Callaway, M. V., Connor, S. R., &amp; Foley, K. (2018). World Health Organization public health model: A roadmap for palliative care development. Journal of Pain &amp; Symptom Management, 55, S6– S13. </a:t>
            </a:r>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Calzone KA, et al., 2011 Establishment of the genetic/genomic competency center for education. J. Nurs. Scholarsh 43 (4), 351–358. </a:t>
            </a:r>
            <a:endParaRPr sz="1800">
              <a:solidFill>
                <a:schemeClr val="dk1"/>
              </a:solidFill>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Jenkins J, Calzone KA, 2014 Genomics nursing Faculty Champion initiative. Nurse Educ. 39 (1), 8–13. </a:t>
            </a:r>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Read CY, Ward LD, 2016 Faculty performance on the genomic nursing concept inventory. J. Nurs. Scholarsh 48 (1), 5–13. </a:t>
            </a:r>
            <a:endParaRPr sz="1800">
              <a:solidFill>
                <a:schemeClr val="dk1"/>
              </a:solidFill>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Rehm HL, 2017 Evolving health care through personal genomics. Nat. Rev. Genet 18(4), 259–267. </a:t>
            </a:r>
            <a:endParaRPr sz="1800">
              <a:solidFill>
                <a:schemeClr val="dk1"/>
              </a:solidFill>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Seven M, et al., 2015 Nurses’ knowledge and educational needs regarding genetics. Nurse Educ. Today 35 (3), 444–4</a:t>
            </a:r>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Tonkin E, et al., 2011 Genomic education resources for nursing faculty. J. Nurs. Scholarsh 43 (4), 330–340.</a:t>
            </a:r>
            <a:endParaRPr/>
          </a:p>
          <a:p>
            <a:pPr marL="285750" lvl="0" indent="-285750" algn="l" rtl="0">
              <a:spcBef>
                <a:spcPts val="360"/>
              </a:spcBef>
              <a:spcAft>
                <a:spcPts val="0"/>
              </a:spcAft>
              <a:buClr>
                <a:schemeClr val="dk1"/>
              </a:buClr>
              <a:buSzPts val="1800"/>
              <a:buFont typeface="Arial"/>
              <a:buChar char="•"/>
            </a:pPr>
            <a:r>
              <a:rPr lang="en-US" sz="1800" b="0" u="none" strike="noStrike">
                <a:solidFill>
                  <a:schemeClr val="dk1"/>
                </a:solidFill>
              </a:rPr>
              <a:t>Williams JK, et al., 2017 Implementation science, genomic precision medicine, and improved health: a new path </a:t>
            </a:r>
            <a:endParaRPr/>
          </a:p>
          <a:p>
            <a:pPr marL="0" lvl="0" indent="0" algn="l" rtl="0">
              <a:spcBef>
                <a:spcPts val="360"/>
              </a:spcBef>
              <a:spcAft>
                <a:spcPts val="0"/>
              </a:spcAft>
              <a:buClr>
                <a:schemeClr val="dk1"/>
              </a:buClr>
              <a:buSzPts val="1800"/>
              <a:buNone/>
            </a:pPr>
            <a:r>
              <a:rPr lang="en-US" sz="1800">
                <a:solidFill>
                  <a:schemeClr val="dk1"/>
                </a:solidFill>
              </a:rPr>
              <a:t>     </a:t>
            </a:r>
            <a:r>
              <a:rPr lang="en-US" sz="1800" b="0" u="none" strike="noStrike">
                <a:solidFill>
                  <a:schemeClr val="dk1"/>
                </a:solidFill>
              </a:rPr>
              <a:t>forward? Nurs. Outlook 65 (1), 36–40. </a:t>
            </a:r>
            <a:endParaRPr sz="1800" b="0" u="none" strike="noStrike">
              <a:solidFill>
                <a:schemeClr val="dk1"/>
              </a:solidFill>
            </a:endParaRPr>
          </a:p>
          <a:p>
            <a:pPr marL="0" lvl="0" indent="0" algn="l" rtl="0">
              <a:spcBef>
                <a:spcPts val="360"/>
              </a:spcBef>
              <a:spcAft>
                <a:spcPts val="0"/>
              </a:spcAft>
              <a:buClr>
                <a:srgbClr val="3F3F3F"/>
              </a:buClr>
              <a:buSzPts val="1800"/>
              <a:buNone/>
            </a:pPr>
            <a:endParaRPr sz="1800" b="0" i="0" u="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290"/>
        <p:cNvGrpSpPr/>
        <p:nvPr/>
      </p:nvGrpSpPr>
      <p:grpSpPr>
        <a:xfrm>
          <a:off x="0" y="0"/>
          <a:ext cx="0" cy="0"/>
          <a:chOff x="0" y="0"/>
          <a:chExt cx="0" cy="0"/>
        </a:xfrm>
      </p:grpSpPr>
      <p:sp>
        <p:nvSpPr>
          <p:cNvPr id="1291" name="Google Shape;1291;p164"/>
          <p:cNvSpPr txBox="1"/>
          <p:nvPr/>
        </p:nvSpPr>
        <p:spPr>
          <a:xfrm>
            <a:off x="6111725" y="5620025"/>
            <a:ext cx="60804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2200">
                <a:solidFill>
                  <a:srgbClr val="0C343D"/>
                </a:solidFill>
                <a:latin typeface="Corbel"/>
                <a:ea typeface="Corbel"/>
                <a:cs typeface="Corbel"/>
                <a:sym typeface="Corbel"/>
              </a:rPr>
              <a:t>Violeta Lopez, GN’71, RN, MNA, MPET, PhD, FACN</a:t>
            </a:r>
            <a:endParaRPr sz="2500">
              <a:latin typeface="Corbel"/>
              <a:ea typeface="Corbel"/>
              <a:cs typeface="Corbel"/>
              <a:sym typeface="Corbel"/>
            </a:endParaRPr>
          </a:p>
          <a:p>
            <a:pPr marL="0" lvl="0" indent="0" algn="ctr" rtl="0">
              <a:spcBef>
                <a:spcPts val="0"/>
              </a:spcBef>
              <a:spcAft>
                <a:spcPts val="0"/>
              </a:spcAft>
              <a:buClr>
                <a:schemeClr val="dk1"/>
              </a:buClr>
              <a:buSzPts val="1100"/>
              <a:buFont typeface="Arial"/>
              <a:buNone/>
            </a:pPr>
            <a:r>
              <a:rPr lang="en-US" sz="2200">
                <a:solidFill>
                  <a:srgbClr val="0C343D"/>
                </a:solidFill>
                <a:latin typeface="Corbel"/>
                <a:ea typeface="Corbel"/>
                <a:cs typeface="Corbel"/>
                <a:sym typeface="Corbel"/>
              </a:rPr>
              <a:t>2021 Distinguished JVSMOH Awardee</a:t>
            </a: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SzPts val="1100"/>
              <a:buFont typeface="Arial"/>
              <a:buNone/>
            </a:pPr>
            <a:endParaRPr sz="2200">
              <a:solidFill>
                <a:srgbClr val="0C343D"/>
              </a:solidFill>
              <a:latin typeface="Corbel"/>
              <a:ea typeface="Corbel"/>
              <a:cs typeface="Corbel"/>
              <a:sym typeface="Corbel"/>
            </a:endParaRPr>
          </a:p>
          <a:p>
            <a:pPr marL="0" lvl="0" indent="0" algn="ctr" rtl="0">
              <a:spcBef>
                <a:spcPts val="0"/>
              </a:spcBef>
              <a:spcAft>
                <a:spcPts val="0"/>
              </a:spcAft>
              <a:buClr>
                <a:schemeClr val="dk1"/>
              </a:buClr>
              <a:buFont typeface="Arial"/>
              <a:buNone/>
            </a:pPr>
            <a:endParaRPr sz="22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1292" name="Google Shape;1292;p164"/>
          <p:cNvSpPr/>
          <p:nvPr/>
        </p:nvSpPr>
        <p:spPr>
          <a:xfrm>
            <a:off x="1264151" y="827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Keynote Speaker Presentation:</a:t>
            </a:r>
            <a:endParaRPr sz="45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Rescuing Nursing Education: </a:t>
            </a:r>
            <a:endParaRPr sz="45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From Traditional to Contemporary</a:t>
            </a:r>
            <a:endParaRPr sz="4500" b="1">
              <a:solidFill>
                <a:srgbClr val="0C343D"/>
              </a:solidFill>
              <a:latin typeface="Corbel"/>
              <a:ea typeface="Corbel"/>
              <a:cs typeface="Corbel"/>
              <a:sym typeface="Corbel"/>
            </a:endParaRPr>
          </a:p>
        </p:txBody>
      </p:sp>
      <p:pic>
        <p:nvPicPr>
          <p:cNvPr id="1293" name="Google Shape;1293;p164"/>
          <p:cNvPicPr preferRelativeResize="0"/>
          <p:nvPr/>
        </p:nvPicPr>
        <p:blipFill rotWithShape="1">
          <a:blip r:embed="rId3">
            <a:alphaModFix/>
          </a:blip>
          <a:srcRect l="13391" t="24852" r="15606" b="37374"/>
          <a:stretch/>
        </p:blipFill>
        <p:spPr>
          <a:xfrm>
            <a:off x="2646283" y="5639525"/>
            <a:ext cx="2683699" cy="428456"/>
          </a:xfrm>
          <a:prstGeom prst="rect">
            <a:avLst/>
          </a:prstGeom>
          <a:noFill/>
          <a:ln>
            <a:noFill/>
          </a:ln>
        </p:spPr>
      </p:pic>
      <p:pic>
        <p:nvPicPr>
          <p:cNvPr id="1294" name="Google Shape;1294;p164"/>
          <p:cNvPicPr preferRelativeResize="0"/>
          <p:nvPr/>
        </p:nvPicPr>
        <p:blipFill>
          <a:blip r:embed="rId4">
            <a:alphaModFix/>
          </a:blip>
          <a:stretch>
            <a:fillRect/>
          </a:stretch>
        </p:blipFill>
        <p:spPr>
          <a:xfrm>
            <a:off x="3011934" y="6198058"/>
            <a:ext cx="1952401" cy="428458"/>
          </a:xfrm>
          <a:prstGeom prst="rect">
            <a:avLst/>
          </a:prstGeom>
          <a:noFill/>
          <a:ln>
            <a:noFill/>
          </a:ln>
        </p:spPr>
      </p:pic>
      <p:pic>
        <p:nvPicPr>
          <p:cNvPr id="1295" name="Google Shape;1295;p164"/>
          <p:cNvPicPr preferRelativeResize="0"/>
          <p:nvPr/>
        </p:nvPicPr>
        <p:blipFill>
          <a:blip r:embed="rId5">
            <a:alphaModFix/>
          </a:blip>
          <a:stretch>
            <a:fillRect/>
          </a:stretch>
        </p:blipFill>
        <p:spPr>
          <a:xfrm>
            <a:off x="8137275" y="2191025"/>
            <a:ext cx="2748181" cy="3428999"/>
          </a:xfrm>
          <a:prstGeom prst="rect">
            <a:avLst/>
          </a:prstGeom>
          <a:noFill/>
          <a:ln>
            <a:noFill/>
          </a:ln>
        </p:spPr>
      </p:pic>
      <p:pic>
        <p:nvPicPr>
          <p:cNvPr id="1296" name="Google Shape;1296;p164" title="Rescuing nursing education_LOPEZ_FINAL_Video presentation.mp4">
            <a:hlinkClick r:id="rId6"/>
          </p:cNvPr>
          <p:cNvPicPr preferRelativeResize="0"/>
          <p:nvPr/>
        </p:nvPicPr>
        <p:blipFill>
          <a:blip r:embed="rId7">
            <a:alphaModFix/>
          </a:blip>
          <a:stretch>
            <a:fillRect/>
          </a:stretch>
        </p:blipFill>
        <p:spPr>
          <a:xfrm>
            <a:off x="1344350" y="2191025"/>
            <a:ext cx="6133325" cy="34290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300"/>
        <p:cNvGrpSpPr/>
        <p:nvPr/>
      </p:nvGrpSpPr>
      <p:grpSpPr>
        <a:xfrm>
          <a:off x="0" y="0"/>
          <a:ext cx="0" cy="0"/>
          <a:chOff x="0" y="0"/>
          <a:chExt cx="0" cy="0"/>
        </a:xfrm>
      </p:grpSpPr>
      <p:pic>
        <p:nvPicPr>
          <p:cNvPr id="1301" name="Google Shape;1301;p165" title="Rescuing nursing education_LOPEZ_FINAL_Video presentation.mp4">
            <a:hlinkClick r:id="rId3"/>
          </p:cNvPr>
          <p:cNvPicPr preferRelativeResize="0"/>
          <p:nvPr/>
        </p:nvPicPr>
        <p:blipFill>
          <a:blip r:embed="rId4">
            <a:alphaModFix/>
          </a:blip>
          <a:stretch>
            <a:fillRect/>
          </a:stretch>
        </p:blipFill>
        <p:spPr>
          <a:xfrm>
            <a:off x="152400" y="0"/>
            <a:ext cx="11650133" cy="65532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305"/>
        <p:cNvGrpSpPr/>
        <p:nvPr/>
      </p:nvGrpSpPr>
      <p:grpSpPr>
        <a:xfrm>
          <a:off x="0" y="0"/>
          <a:ext cx="0" cy="0"/>
          <a:chOff x="0" y="0"/>
          <a:chExt cx="0" cy="0"/>
        </a:xfrm>
      </p:grpSpPr>
      <p:pic>
        <p:nvPicPr>
          <p:cNvPr id="1306" name="Google Shape;1306;p166"/>
          <p:cNvPicPr preferRelativeResize="0"/>
          <p:nvPr/>
        </p:nvPicPr>
        <p:blipFill rotWithShape="1">
          <a:blip r:embed="rId3">
            <a:alphaModFix/>
          </a:blip>
          <a:srcRect l="13391" t="24852" r="15606" b="37374"/>
          <a:stretch/>
        </p:blipFill>
        <p:spPr>
          <a:xfrm>
            <a:off x="1828925" y="288518"/>
            <a:ext cx="3765955" cy="876020"/>
          </a:xfrm>
          <a:prstGeom prst="rect">
            <a:avLst/>
          </a:prstGeom>
          <a:noFill/>
          <a:ln>
            <a:noFill/>
          </a:ln>
        </p:spPr>
      </p:pic>
      <p:pic>
        <p:nvPicPr>
          <p:cNvPr id="1307" name="Google Shape;1307;p166"/>
          <p:cNvPicPr preferRelativeResize="0"/>
          <p:nvPr/>
        </p:nvPicPr>
        <p:blipFill>
          <a:blip r:embed="rId4">
            <a:alphaModFix/>
          </a:blip>
          <a:stretch>
            <a:fillRect/>
          </a:stretch>
        </p:blipFill>
        <p:spPr>
          <a:xfrm>
            <a:off x="1991357" y="1307919"/>
            <a:ext cx="2739746" cy="876024"/>
          </a:xfrm>
          <a:prstGeom prst="rect">
            <a:avLst/>
          </a:prstGeom>
          <a:noFill/>
          <a:ln>
            <a:noFill/>
          </a:ln>
        </p:spPr>
      </p:pic>
      <p:sp>
        <p:nvSpPr>
          <p:cNvPr id="1308" name="Google Shape;1308;p166"/>
          <p:cNvSpPr/>
          <p:nvPr/>
        </p:nvSpPr>
        <p:spPr>
          <a:xfrm>
            <a:off x="1056300" y="3006813"/>
            <a:ext cx="10188300" cy="1335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000" b="1">
                <a:solidFill>
                  <a:srgbClr val="0C343D"/>
                </a:solidFill>
                <a:latin typeface="Corbel"/>
                <a:ea typeface="Corbel"/>
                <a:cs typeface="Corbel"/>
                <a:sym typeface="Corbel"/>
              </a:rPr>
              <a:t>Q &amp; A</a:t>
            </a:r>
            <a:endParaRPr sz="5000">
              <a:latin typeface="Corbel"/>
              <a:ea typeface="Corbel"/>
              <a:cs typeface="Corbel"/>
              <a:sym typeface="Corbel"/>
            </a:endParaRPr>
          </a:p>
        </p:txBody>
      </p:sp>
      <p:pic>
        <p:nvPicPr>
          <p:cNvPr id="1309" name="Google Shape;1309;p166"/>
          <p:cNvPicPr preferRelativeResize="0"/>
          <p:nvPr/>
        </p:nvPicPr>
        <p:blipFill rotWithShape="1">
          <a:blip r:embed="rId5">
            <a:alphaModFix/>
          </a:blip>
          <a:srcRect/>
          <a:stretch/>
        </p:blipFill>
        <p:spPr>
          <a:xfrm>
            <a:off x="8676300" y="213100"/>
            <a:ext cx="2262126" cy="1562250"/>
          </a:xfrm>
          <a:prstGeom prst="rect">
            <a:avLst/>
          </a:prstGeom>
          <a:noFill/>
          <a:ln>
            <a:noFill/>
          </a:ln>
        </p:spPr>
      </p:pic>
      <p:pic>
        <p:nvPicPr>
          <p:cNvPr id="1310" name="Google Shape;1310;p166"/>
          <p:cNvPicPr preferRelativeResize="0"/>
          <p:nvPr/>
        </p:nvPicPr>
        <p:blipFill>
          <a:blip r:embed="rId6">
            <a:alphaModFix/>
          </a:blip>
          <a:stretch>
            <a:fillRect/>
          </a:stretch>
        </p:blipFill>
        <p:spPr>
          <a:xfrm>
            <a:off x="2698750" y="2468625"/>
            <a:ext cx="2026300" cy="2566350"/>
          </a:xfrm>
          <a:prstGeom prst="rect">
            <a:avLst/>
          </a:prstGeom>
          <a:noFill/>
          <a:ln>
            <a:noFill/>
          </a:ln>
        </p:spPr>
      </p:pic>
      <p:sp>
        <p:nvSpPr>
          <p:cNvPr id="1311" name="Google Shape;1311;p166"/>
          <p:cNvSpPr txBox="1"/>
          <p:nvPr/>
        </p:nvSpPr>
        <p:spPr>
          <a:xfrm>
            <a:off x="944275" y="4599375"/>
            <a:ext cx="6691500" cy="230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l" rtl="0">
              <a:spcBef>
                <a:spcPts val="0"/>
              </a:spcBef>
              <a:spcAft>
                <a:spcPts val="0"/>
              </a:spcAft>
              <a:buNone/>
            </a:pPr>
            <a:r>
              <a:rPr lang="en-US" sz="2000">
                <a:solidFill>
                  <a:srgbClr val="000000"/>
                </a:solidFill>
                <a:latin typeface="Corbel"/>
                <a:ea typeface="Corbel"/>
                <a:cs typeface="Corbel"/>
                <a:sym typeface="Corbel"/>
              </a:rPr>
              <a:t>                Minnie Corpuz-Castillo, BSN’86, RN</a:t>
            </a:r>
            <a:endParaRPr sz="2000">
              <a:solidFill>
                <a:srgbClr val="000000"/>
              </a:solidFill>
              <a:latin typeface="Corbel"/>
              <a:ea typeface="Corbel"/>
              <a:cs typeface="Corbel"/>
              <a:sym typeface="Corbel"/>
            </a:endParaRPr>
          </a:p>
          <a:p>
            <a:pPr marL="0" lvl="0" indent="0" algn="l" rtl="0">
              <a:spcBef>
                <a:spcPts val="0"/>
              </a:spcBef>
              <a:spcAft>
                <a:spcPts val="0"/>
              </a:spcAft>
              <a:buNone/>
            </a:pPr>
            <a:r>
              <a:rPr lang="en-US" sz="2200">
                <a:solidFill>
                  <a:srgbClr val="000000"/>
                </a:solidFill>
                <a:latin typeface="Corbel"/>
                <a:ea typeface="Corbel"/>
                <a:cs typeface="Corbel"/>
                <a:sym typeface="Corbel"/>
              </a:rPr>
              <a:t>        </a:t>
            </a:r>
            <a:r>
              <a:rPr lang="en-US" sz="2000">
                <a:solidFill>
                  <a:srgbClr val="000000"/>
                </a:solidFill>
                <a:latin typeface="Corbel"/>
                <a:ea typeface="Corbel"/>
                <a:cs typeface="Corbel"/>
                <a:sym typeface="Corbel"/>
              </a:rPr>
              <a:t>Chair, Sustainability &amp; Viability Committee</a:t>
            </a:r>
            <a:endParaRPr sz="20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a:p>
            <a:pPr marL="0" lvl="0" indent="0" algn="ctr" rtl="0">
              <a:spcBef>
                <a:spcPts val="0"/>
              </a:spcBef>
              <a:spcAft>
                <a:spcPts val="0"/>
              </a:spcAft>
              <a:buNone/>
            </a:pPr>
            <a:endParaRPr sz="2400">
              <a:solidFill>
                <a:srgbClr val="000000"/>
              </a:solidFill>
              <a:latin typeface="Corbel"/>
              <a:ea typeface="Corbel"/>
              <a:cs typeface="Corbel"/>
              <a:sym typeface="Corbel"/>
            </a:endParaRPr>
          </a:p>
        </p:txBody>
      </p:sp>
      <p:pic>
        <p:nvPicPr>
          <p:cNvPr id="1312" name="Google Shape;1312;p166" descr="A person posing for a picture&#10;&#10;Description automatically generated"/>
          <p:cNvPicPr preferRelativeResize="0"/>
          <p:nvPr/>
        </p:nvPicPr>
        <p:blipFill rotWithShape="1">
          <a:blip r:embed="rId7">
            <a:alphaModFix/>
          </a:blip>
          <a:srcRect r="13681"/>
          <a:stretch/>
        </p:blipFill>
        <p:spPr>
          <a:xfrm>
            <a:off x="7729250" y="2468613"/>
            <a:ext cx="2262125" cy="2566375"/>
          </a:xfrm>
          <a:prstGeom prst="rect">
            <a:avLst/>
          </a:prstGeom>
          <a:noFill/>
          <a:ln>
            <a:noFill/>
          </a:ln>
        </p:spPr>
      </p:pic>
      <p:sp>
        <p:nvSpPr>
          <p:cNvPr id="1313" name="Google Shape;1313;p166"/>
          <p:cNvSpPr txBox="1"/>
          <p:nvPr/>
        </p:nvSpPr>
        <p:spPr>
          <a:xfrm>
            <a:off x="5014100" y="5034975"/>
            <a:ext cx="7821600" cy="1437600"/>
          </a:xfrm>
          <a:prstGeom prst="rect">
            <a:avLst/>
          </a:prstGeom>
          <a:noFill/>
          <a:ln>
            <a:noFill/>
          </a:ln>
        </p:spPr>
        <p:txBody>
          <a:bodyPr spcFirstLastPara="1" wrap="square" lIns="121900" tIns="121900" rIns="121900" bIns="121900" anchor="t" anchorCtr="0">
            <a:noAutofit/>
          </a:bodyPr>
          <a:lstStyle/>
          <a:p>
            <a:pPr marL="0" marR="0" lvl="0" indent="0" algn="l" rtl="0">
              <a:lnSpc>
                <a:spcPct val="80000"/>
              </a:lnSpc>
              <a:spcBef>
                <a:spcPts val="0"/>
              </a:spcBef>
              <a:spcAft>
                <a:spcPts val="0"/>
              </a:spcAft>
              <a:buClr>
                <a:srgbClr val="000000"/>
              </a:buClr>
              <a:buSzPts val="475"/>
              <a:buFont typeface="Arial"/>
              <a:buNone/>
            </a:pPr>
            <a:r>
              <a:rPr lang="en-US" sz="2000" b="1" i="0" u="none" strike="noStrike" cap="none">
                <a:solidFill>
                  <a:srgbClr val="000000"/>
                </a:solidFill>
                <a:latin typeface="Corbel"/>
                <a:ea typeface="Corbel"/>
                <a:cs typeface="Corbel"/>
                <a:sym typeface="Corbel"/>
              </a:rPr>
              <a:t>                                    </a:t>
            </a:r>
            <a:endParaRPr sz="2000" i="0" u="none" strike="noStrike" cap="none">
              <a:solidFill>
                <a:srgbClr val="000000"/>
              </a:solidFill>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Rosemarie Gadioma, BSN’81, MSN, ANP,ACNP-BC</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Chapter President, UPN-EC </a:t>
            </a:r>
            <a:endParaRPr sz="2000">
              <a:latin typeface="Corbel"/>
              <a:ea typeface="Corbel"/>
              <a:cs typeface="Corbel"/>
              <a:sym typeface="Corbel"/>
            </a:endParaRPr>
          </a:p>
          <a:p>
            <a:pPr marL="0" marR="0" lvl="0" indent="0" algn="ctr" rtl="0">
              <a:lnSpc>
                <a:spcPct val="80000"/>
              </a:lnSpc>
              <a:spcBef>
                <a:spcPts val="0"/>
              </a:spcBef>
              <a:spcAft>
                <a:spcPts val="0"/>
              </a:spcAft>
              <a:buClr>
                <a:srgbClr val="000000"/>
              </a:buClr>
              <a:buSzPts val="475"/>
              <a:buFont typeface="Arial"/>
              <a:buNone/>
            </a:pPr>
            <a:r>
              <a:rPr lang="en-US" sz="2000" i="0" u="none" strike="noStrike" cap="none">
                <a:solidFill>
                  <a:srgbClr val="000000"/>
                </a:solidFill>
                <a:latin typeface="Corbel"/>
                <a:ea typeface="Corbel"/>
                <a:cs typeface="Corbel"/>
                <a:sym typeface="Corbel"/>
              </a:rPr>
              <a:t>Member, Awards and Citations Committee</a:t>
            </a:r>
            <a:endParaRPr sz="2000">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a:p>
            <a:pPr marL="0" marR="0" lvl="0" indent="0" algn="l" rtl="0">
              <a:lnSpc>
                <a:spcPct val="80000"/>
              </a:lnSpc>
              <a:spcBef>
                <a:spcPts val="0"/>
              </a:spcBef>
              <a:spcAft>
                <a:spcPts val="0"/>
              </a:spcAft>
              <a:buClr>
                <a:srgbClr val="000000"/>
              </a:buClr>
              <a:buSzPts val="475"/>
              <a:buFont typeface="Arial"/>
              <a:buNone/>
            </a:pPr>
            <a:endParaRPr sz="2000" i="0" u="none" strike="noStrike" cap="none">
              <a:solidFill>
                <a:srgbClr val="000000"/>
              </a:solidFill>
              <a:latin typeface="Corbel"/>
              <a:ea typeface="Corbel"/>
              <a:cs typeface="Corbel"/>
              <a:sym typeface="Corbe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317"/>
        <p:cNvGrpSpPr/>
        <p:nvPr/>
      </p:nvGrpSpPr>
      <p:grpSpPr>
        <a:xfrm>
          <a:off x="0" y="0"/>
          <a:ext cx="0" cy="0"/>
          <a:chOff x="0" y="0"/>
          <a:chExt cx="0" cy="0"/>
        </a:xfrm>
      </p:grpSpPr>
      <p:pic>
        <p:nvPicPr>
          <p:cNvPr id="1318" name="Google Shape;1318;p167"/>
          <p:cNvPicPr preferRelativeResize="0"/>
          <p:nvPr/>
        </p:nvPicPr>
        <p:blipFill>
          <a:blip r:embed="rId3">
            <a:alphaModFix/>
          </a:blip>
          <a:stretch>
            <a:fillRect/>
          </a:stretch>
        </p:blipFill>
        <p:spPr>
          <a:xfrm>
            <a:off x="1703500" y="179300"/>
            <a:ext cx="8497299" cy="651827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322"/>
        <p:cNvGrpSpPr/>
        <p:nvPr/>
      </p:nvGrpSpPr>
      <p:grpSpPr>
        <a:xfrm>
          <a:off x="0" y="0"/>
          <a:ext cx="0" cy="0"/>
          <a:chOff x="0" y="0"/>
          <a:chExt cx="0" cy="0"/>
        </a:xfrm>
      </p:grpSpPr>
      <p:sp>
        <p:nvSpPr>
          <p:cNvPr id="1323" name="Google Shape;1323;p168"/>
          <p:cNvSpPr txBox="1"/>
          <p:nvPr/>
        </p:nvSpPr>
        <p:spPr>
          <a:xfrm>
            <a:off x="1546500" y="5447950"/>
            <a:ext cx="9320700" cy="987900"/>
          </a:xfrm>
          <a:prstGeom prst="rect">
            <a:avLst/>
          </a:prstGeom>
          <a:noFill/>
          <a:ln>
            <a:noFill/>
          </a:ln>
        </p:spPr>
        <p:txBody>
          <a:bodyPr spcFirstLastPara="1" wrap="square" lIns="45700" tIns="45700" rIns="45700" bIns="45700" anchor="ctr" anchorCtr="0">
            <a:noAutofit/>
          </a:bodyPr>
          <a:lstStyle/>
          <a:p>
            <a:pPr marL="457200" marR="0" lvl="0" indent="0" algn="ctr"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ctr"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1324" name="Google Shape;1324;p168"/>
          <p:cNvPicPr preferRelativeResize="0"/>
          <p:nvPr/>
        </p:nvPicPr>
        <p:blipFill rotWithShape="1">
          <a:blip r:embed="rId3">
            <a:alphaModFix/>
          </a:blip>
          <a:srcRect l="13391" t="24852" r="15606" b="37374"/>
          <a:stretch/>
        </p:blipFill>
        <p:spPr>
          <a:xfrm>
            <a:off x="1785575" y="270375"/>
            <a:ext cx="2896200" cy="531400"/>
          </a:xfrm>
          <a:prstGeom prst="rect">
            <a:avLst/>
          </a:prstGeom>
          <a:noFill/>
          <a:ln>
            <a:noFill/>
          </a:ln>
        </p:spPr>
      </p:pic>
      <p:pic>
        <p:nvPicPr>
          <p:cNvPr id="1325" name="Google Shape;1325;p168"/>
          <p:cNvPicPr preferRelativeResize="0"/>
          <p:nvPr/>
        </p:nvPicPr>
        <p:blipFill>
          <a:blip r:embed="rId4">
            <a:alphaModFix/>
          </a:blip>
          <a:stretch>
            <a:fillRect/>
          </a:stretch>
        </p:blipFill>
        <p:spPr>
          <a:xfrm>
            <a:off x="2004425" y="1091063"/>
            <a:ext cx="2022075" cy="531400"/>
          </a:xfrm>
          <a:prstGeom prst="rect">
            <a:avLst/>
          </a:prstGeom>
          <a:noFill/>
          <a:ln>
            <a:noFill/>
          </a:ln>
        </p:spPr>
      </p:pic>
      <p:sp>
        <p:nvSpPr>
          <p:cNvPr id="1326" name="Google Shape;1326;p168"/>
          <p:cNvSpPr/>
          <p:nvPr/>
        </p:nvSpPr>
        <p:spPr>
          <a:xfrm>
            <a:off x="1468875" y="1911750"/>
            <a:ext cx="10188300" cy="32469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5400" b="1">
                <a:solidFill>
                  <a:srgbClr val="0C343D"/>
                </a:solidFill>
                <a:latin typeface="Corbel"/>
                <a:ea typeface="Corbel"/>
                <a:cs typeface="Corbel"/>
                <a:sym typeface="Corbel"/>
              </a:rPr>
              <a:t>BREAK </a:t>
            </a:r>
            <a:endParaRPr sz="54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4000" b="1">
                <a:solidFill>
                  <a:srgbClr val="0C343D"/>
                </a:solidFill>
                <a:latin typeface="Corbel"/>
                <a:ea typeface="Corbel"/>
                <a:cs typeface="Corbel"/>
                <a:sym typeface="Corbel"/>
              </a:rPr>
              <a:t>Resumes in 10 minutes</a:t>
            </a: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000" b="1">
                <a:solidFill>
                  <a:srgbClr val="0C343D"/>
                </a:solidFill>
                <a:latin typeface="Corbel"/>
                <a:ea typeface="Corbel"/>
                <a:cs typeface="Corbel"/>
                <a:sym typeface="Corbel"/>
              </a:rPr>
              <a:t>Link to Evaluation:</a:t>
            </a: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r>
              <a:rPr lang="en-US" sz="3000" b="1">
                <a:solidFill>
                  <a:srgbClr val="0C343D"/>
                </a:solidFill>
                <a:latin typeface="Corbel"/>
                <a:ea typeface="Corbel"/>
                <a:cs typeface="Corbel"/>
                <a:sym typeface="Corbel"/>
              </a:rPr>
              <a:t>https://forms.gle/coysdwffcciUmR2J7</a:t>
            </a:r>
            <a:endParaRPr sz="30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4000" b="1">
              <a:solidFill>
                <a:srgbClr val="0C343D"/>
              </a:solidFill>
              <a:latin typeface="Corbel"/>
              <a:ea typeface="Corbel"/>
              <a:cs typeface="Corbel"/>
              <a:sym typeface="Corbel"/>
            </a:endParaRPr>
          </a:p>
        </p:txBody>
      </p:sp>
      <p:pic>
        <p:nvPicPr>
          <p:cNvPr id="1327" name="Google Shape;1327;p168"/>
          <p:cNvPicPr preferRelativeResize="0"/>
          <p:nvPr/>
        </p:nvPicPr>
        <p:blipFill rotWithShape="1">
          <a:blip r:embed="rId5">
            <a:alphaModFix/>
          </a:blip>
          <a:srcRect/>
          <a:stretch/>
        </p:blipFill>
        <p:spPr>
          <a:xfrm>
            <a:off x="9214175" y="213100"/>
            <a:ext cx="2262126" cy="1562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49"/>
        <p:cNvGrpSpPr/>
        <p:nvPr/>
      </p:nvGrpSpPr>
      <p:grpSpPr>
        <a:xfrm>
          <a:off x="0" y="0"/>
          <a:ext cx="0" cy="0"/>
          <a:chOff x="0" y="0"/>
          <a:chExt cx="0" cy="0"/>
        </a:xfrm>
      </p:grpSpPr>
      <p:sp>
        <p:nvSpPr>
          <p:cNvPr id="750" name="Google Shape;750;p115"/>
          <p:cNvSpPr txBox="1"/>
          <p:nvPr/>
        </p:nvSpPr>
        <p:spPr>
          <a:xfrm>
            <a:off x="3022900" y="5379350"/>
            <a:ext cx="69903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751" name="Google Shape;751;p115"/>
          <p:cNvPicPr preferRelativeResize="0"/>
          <p:nvPr/>
        </p:nvPicPr>
        <p:blipFill rotWithShape="1">
          <a:blip r:embed="rId3">
            <a:alphaModFix/>
          </a:blip>
          <a:srcRect l="13391" t="24852" r="15606" b="37374"/>
          <a:stretch/>
        </p:blipFill>
        <p:spPr>
          <a:xfrm>
            <a:off x="1422425" y="2789798"/>
            <a:ext cx="2644426" cy="579918"/>
          </a:xfrm>
          <a:prstGeom prst="rect">
            <a:avLst/>
          </a:prstGeom>
          <a:noFill/>
          <a:ln>
            <a:noFill/>
          </a:ln>
        </p:spPr>
      </p:pic>
      <p:pic>
        <p:nvPicPr>
          <p:cNvPr id="752" name="Google Shape;752;p115"/>
          <p:cNvPicPr preferRelativeResize="0"/>
          <p:nvPr/>
        </p:nvPicPr>
        <p:blipFill>
          <a:blip r:embed="rId4">
            <a:alphaModFix/>
          </a:blip>
          <a:stretch>
            <a:fillRect/>
          </a:stretch>
        </p:blipFill>
        <p:spPr>
          <a:xfrm>
            <a:off x="1905125" y="3668202"/>
            <a:ext cx="1923829" cy="579921"/>
          </a:xfrm>
          <a:prstGeom prst="rect">
            <a:avLst/>
          </a:prstGeom>
          <a:noFill/>
          <a:ln>
            <a:noFill/>
          </a:ln>
        </p:spPr>
      </p:pic>
      <p:sp>
        <p:nvSpPr>
          <p:cNvPr id="753" name="Google Shape;753;p115"/>
          <p:cNvSpPr txBox="1"/>
          <p:nvPr/>
        </p:nvSpPr>
        <p:spPr>
          <a:xfrm>
            <a:off x="7274275" y="6189350"/>
            <a:ext cx="6141600" cy="525900"/>
          </a:xfrm>
          <a:prstGeom prst="rect">
            <a:avLst/>
          </a:prstGeom>
          <a:noFill/>
          <a:ln>
            <a:noFill/>
          </a:ln>
        </p:spPr>
        <p:txBody>
          <a:bodyPr spcFirstLastPara="1" wrap="square" lIns="45700" tIns="45700" rIns="45700" bIns="45700" anchor="t" anchorCtr="0">
            <a:noAutofit/>
          </a:bodyPr>
          <a:lstStyle/>
          <a:p>
            <a:pPr marL="0" marR="0" lvl="0" indent="0" algn="l"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p:txBody>
      </p:sp>
      <p:sp>
        <p:nvSpPr>
          <p:cNvPr id="754" name="Google Shape;754;p115"/>
          <p:cNvSpPr/>
          <p:nvPr/>
        </p:nvSpPr>
        <p:spPr>
          <a:xfrm>
            <a:off x="1468876" y="380325"/>
            <a:ext cx="10188300" cy="1737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4000" b="1">
                <a:solidFill>
                  <a:srgbClr val="0C343D"/>
                </a:solidFill>
                <a:latin typeface="Corbel"/>
                <a:ea typeface="Corbel"/>
                <a:cs typeface="Corbel"/>
                <a:sym typeface="Corbel"/>
              </a:rPr>
              <a:t>United States of America National Anthem</a:t>
            </a:r>
            <a:r>
              <a:rPr lang="en-US" sz="4000" b="1">
                <a:solidFill>
                  <a:srgbClr val="0C343D"/>
                </a:solidFill>
              </a:rPr>
              <a:t> </a:t>
            </a:r>
            <a:endParaRPr sz="4000" b="1">
              <a:solidFill>
                <a:srgbClr val="0C343D"/>
              </a:solidFill>
            </a:endParaRPr>
          </a:p>
          <a:p>
            <a:pPr marL="0" lvl="0" indent="0" algn="l" rtl="0">
              <a:spcBef>
                <a:spcPts val="0"/>
              </a:spcBef>
              <a:spcAft>
                <a:spcPts val="0"/>
              </a:spcAft>
              <a:buNone/>
            </a:pPr>
            <a:r>
              <a:rPr lang="en-US" sz="2700">
                <a:solidFill>
                  <a:srgbClr val="0C343D"/>
                </a:solidFill>
              </a:rPr>
              <a:t>    By Ramil Cabela, BSN’91, MBA, DBA (Pearl Jubilarian)</a:t>
            </a:r>
            <a:endParaRPr sz="2700">
              <a:solidFill>
                <a:srgbClr val="0C343D"/>
              </a:solidFill>
            </a:endParaRPr>
          </a:p>
        </p:txBody>
      </p:sp>
      <p:pic>
        <p:nvPicPr>
          <p:cNvPr id="755" name="Google Shape;755;p115" title="ramil_us_anthem.m4v">
            <a:hlinkClick r:id="rId5"/>
          </p:cNvPr>
          <p:cNvPicPr preferRelativeResize="0"/>
          <p:nvPr/>
        </p:nvPicPr>
        <p:blipFill>
          <a:blip r:embed="rId6">
            <a:alphaModFix/>
          </a:blip>
          <a:stretch>
            <a:fillRect/>
          </a:stretch>
        </p:blipFill>
        <p:spPr>
          <a:xfrm>
            <a:off x="4311375" y="1879875"/>
            <a:ext cx="6221275" cy="34994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331"/>
        <p:cNvGrpSpPr/>
        <p:nvPr/>
      </p:nvGrpSpPr>
      <p:grpSpPr>
        <a:xfrm>
          <a:off x="0" y="0"/>
          <a:ext cx="0" cy="0"/>
          <a:chOff x="0" y="0"/>
          <a:chExt cx="0" cy="0"/>
        </a:xfrm>
      </p:grpSpPr>
      <p:sp>
        <p:nvSpPr>
          <p:cNvPr id="1332" name="Google Shape;1332;p169"/>
          <p:cNvSpPr txBox="1"/>
          <p:nvPr/>
        </p:nvSpPr>
        <p:spPr>
          <a:xfrm>
            <a:off x="1546500" y="5447950"/>
            <a:ext cx="9320700" cy="987900"/>
          </a:xfrm>
          <a:prstGeom prst="rect">
            <a:avLst/>
          </a:prstGeom>
          <a:noFill/>
          <a:ln>
            <a:noFill/>
          </a:ln>
        </p:spPr>
        <p:txBody>
          <a:bodyPr spcFirstLastPara="1" wrap="square" lIns="45700" tIns="45700" rIns="45700" bIns="45700" anchor="ctr" anchorCtr="0">
            <a:noAutofit/>
          </a:bodyPr>
          <a:lstStyle/>
          <a:p>
            <a:pPr marL="457200" marR="0" lvl="0" indent="0" algn="ctr"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ctr"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1333" name="Google Shape;1333;p169"/>
          <p:cNvPicPr preferRelativeResize="0"/>
          <p:nvPr/>
        </p:nvPicPr>
        <p:blipFill rotWithShape="1">
          <a:blip r:embed="rId3">
            <a:alphaModFix/>
          </a:blip>
          <a:srcRect l="13391" t="24852" r="15606" b="37374"/>
          <a:stretch/>
        </p:blipFill>
        <p:spPr>
          <a:xfrm>
            <a:off x="1785575" y="270375"/>
            <a:ext cx="2896200" cy="531400"/>
          </a:xfrm>
          <a:prstGeom prst="rect">
            <a:avLst/>
          </a:prstGeom>
          <a:noFill/>
          <a:ln>
            <a:noFill/>
          </a:ln>
        </p:spPr>
      </p:pic>
      <p:pic>
        <p:nvPicPr>
          <p:cNvPr id="1334" name="Google Shape;1334;p169"/>
          <p:cNvPicPr preferRelativeResize="0"/>
          <p:nvPr/>
        </p:nvPicPr>
        <p:blipFill>
          <a:blip r:embed="rId4">
            <a:alphaModFix/>
          </a:blip>
          <a:stretch>
            <a:fillRect/>
          </a:stretch>
        </p:blipFill>
        <p:spPr>
          <a:xfrm>
            <a:off x="2004425" y="1091063"/>
            <a:ext cx="2022075" cy="531400"/>
          </a:xfrm>
          <a:prstGeom prst="rect">
            <a:avLst/>
          </a:prstGeom>
          <a:noFill/>
          <a:ln>
            <a:noFill/>
          </a:ln>
        </p:spPr>
      </p:pic>
      <p:pic>
        <p:nvPicPr>
          <p:cNvPr id="1335" name="Google Shape;1335;p169"/>
          <p:cNvPicPr preferRelativeResize="0"/>
          <p:nvPr/>
        </p:nvPicPr>
        <p:blipFill rotWithShape="1">
          <a:blip r:embed="rId5">
            <a:alphaModFix/>
          </a:blip>
          <a:srcRect/>
          <a:stretch/>
        </p:blipFill>
        <p:spPr>
          <a:xfrm>
            <a:off x="9214175" y="213100"/>
            <a:ext cx="2262126" cy="1562250"/>
          </a:xfrm>
          <a:prstGeom prst="rect">
            <a:avLst/>
          </a:prstGeom>
          <a:noFill/>
          <a:ln>
            <a:noFill/>
          </a:ln>
        </p:spPr>
      </p:pic>
      <p:pic>
        <p:nvPicPr>
          <p:cNvPr id="1336" name="Google Shape;1336;p169" title="Break Slides - 1 of 3.mp4">
            <a:hlinkClick r:id="rId6"/>
          </p:cNvPr>
          <p:cNvPicPr preferRelativeResize="0"/>
          <p:nvPr/>
        </p:nvPicPr>
        <p:blipFill>
          <a:blip r:embed="rId7">
            <a:alphaModFix/>
          </a:blip>
          <a:stretch>
            <a:fillRect/>
          </a:stretch>
        </p:blipFill>
        <p:spPr>
          <a:xfrm>
            <a:off x="291625" y="169350"/>
            <a:ext cx="11571125" cy="6351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6"/>
                                        </p:tgtEl>
                                        <p:attrNameLst>
                                          <p:attrName>style.visibility</p:attrName>
                                        </p:attrNameLst>
                                      </p:cBhvr>
                                      <p:to>
                                        <p:strVal val="visible"/>
                                      </p:to>
                                    </p:set>
                                    <p:animEffect transition="in" filter="fade">
                                      <p:cBhvr>
                                        <p:cTn id="7" dur="1000"/>
                                        <p:tgtEl>
                                          <p:spTgt spid="1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1340"/>
        <p:cNvGrpSpPr/>
        <p:nvPr/>
      </p:nvGrpSpPr>
      <p:grpSpPr>
        <a:xfrm>
          <a:off x="0" y="0"/>
          <a:ext cx="0" cy="0"/>
          <a:chOff x="0" y="0"/>
          <a:chExt cx="0" cy="0"/>
        </a:xfrm>
      </p:grpSpPr>
      <p:sp>
        <p:nvSpPr>
          <p:cNvPr id="1341" name="Google Shape;1341;p170"/>
          <p:cNvSpPr txBox="1"/>
          <p:nvPr/>
        </p:nvSpPr>
        <p:spPr>
          <a:xfrm>
            <a:off x="6493225" y="5620025"/>
            <a:ext cx="5698800" cy="10260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3300">
                <a:solidFill>
                  <a:srgbClr val="0C343D"/>
                </a:solidFill>
                <a:latin typeface="Corbel"/>
                <a:ea typeface="Corbel"/>
                <a:cs typeface="Corbel"/>
                <a:sym typeface="Corbel"/>
              </a:rPr>
              <a:t>Grace Lawrence, BSN ’79, PhD</a:t>
            </a:r>
            <a:endParaRPr sz="3300">
              <a:solidFill>
                <a:srgbClr val="0C343D"/>
              </a:solidFill>
              <a:latin typeface="Corbel"/>
              <a:ea typeface="Corbel"/>
              <a:cs typeface="Corbel"/>
              <a:sym typeface="Corbel"/>
            </a:endParaRPr>
          </a:p>
          <a:p>
            <a:pPr marL="0" marR="0" lvl="0" indent="0" algn="ctr" rtl="0">
              <a:lnSpc>
                <a:spcPct val="80000"/>
              </a:lnSpc>
              <a:spcBef>
                <a:spcPts val="0"/>
              </a:spcBef>
              <a:spcAft>
                <a:spcPts val="0"/>
              </a:spcAft>
              <a:buNone/>
            </a:pPr>
            <a:endParaRPr sz="2500">
              <a:latin typeface="Corbel"/>
              <a:ea typeface="Corbel"/>
              <a:cs typeface="Corbel"/>
              <a:sym typeface="Corbel"/>
            </a:endParaRPr>
          </a:p>
        </p:txBody>
      </p:sp>
      <p:sp>
        <p:nvSpPr>
          <p:cNvPr id="1342" name="Google Shape;1342;p170"/>
          <p:cNvSpPr/>
          <p:nvPr/>
        </p:nvSpPr>
        <p:spPr>
          <a:xfrm>
            <a:off x="1468876" y="151725"/>
            <a:ext cx="10188300" cy="1737000"/>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None/>
            </a:pPr>
            <a:r>
              <a:rPr lang="en-US" sz="4500" b="1">
                <a:solidFill>
                  <a:srgbClr val="0C343D"/>
                </a:solidFill>
                <a:latin typeface="Corbel"/>
                <a:ea typeface="Corbel"/>
                <a:cs typeface="Corbel"/>
                <a:sym typeface="Corbel"/>
              </a:rPr>
              <a:t>Genetic Variations as Determinant of Phenotypic Response to Drugs</a:t>
            </a:r>
            <a:endParaRPr sz="4500" b="1">
              <a:solidFill>
                <a:srgbClr val="0C343D"/>
              </a:solidFill>
              <a:latin typeface="Corbel"/>
              <a:ea typeface="Corbel"/>
              <a:cs typeface="Corbel"/>
              <a:sym typeface="Corbel"/>
            </a:endParaRPr>
          </a:p>
        </p:txBody>
      </p:sp>
      <p:sp>
        <p:nvSpPr>
          <p:cNvPr id="1343" name="Google Shape;1343;p170"/>
          <p:cNvSpPr txBox="1"/>
          <p:nvPr/>
        </p:nvSpPr>
        <p:spPr>
          <a:xfrm>
            <a:off x="381975" y="4545925"/>
            <a:ext cx="7608600" cy="1335900"/>
          </a:xfrm>
          <a:prstGeom prst="rect">
            <a:avLst/>
          </a:prstGeom>
          <a:noFill/>
          <a:ln>
            <a:noFill/>
          </a:ln>
        </p:spPr>
        <p:txBody>
          <a:bodyPr spcFirstLastPara="1" wrap="square" lIns="45700" tIns="45700" rIns="45700" bIns="45700" anchor="ctr" anchorCtr="0">
            <a:noAutofit/>
          </a:bodyPr>
          <a:lstStyle/>
          <a:p>
            <a:pPr marL="457200" marR="0" lvl="0" indent="0" algn="l" rtl="0">
              <a:lnSpc>
                <a:spcPct val="100000"/>
              </a:lnSpc>
              <a:spcBef>
                <a:spcPts val="0"/>
              </a:spcBef>
              <a:spcAft>
                <a:spcPts val="0"/>
              </a:spcAft>
              <a:buNone/>
            </a:pPr>
            <a:r>
              <a:rPr lang="en-US" sz="2900">
                <a:solidFill>
                  <a:srgbClr val="0C343D"/>
                </a:solidFill>
                <a:latin typeface="Corbel"/>
                <a:ea typeface="Corbel"/>
                <a:cs typeface="Corbel"/>
                <a:sym typeface="Corbel"/>
              </a:rPr>
              <a:t>  </a:t>
            </a:r>
            <a:r>
              <a:rPr lang="en-US" sz="3200">
                <a:solidFill>
                  <a:srgbClr val="0C343D"/>
                </a:solidFill>
                <a:latin typeface="Times New Roman"/>
                <a:ea typeface="Times New Roman"/>
                <a:cs typeface="Times New Roman"/>
                <a:sym typeface="Times New Roman"/>
              </a:rPr>
              <a:t>42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Annual &amp; 2</a:t>
            </a:r>
            <a:r>
              <a:rPr lang="en-US" sz="3200" baseline="30000">
                <a:solidFill>
                  <a:srgbClr val="0C343D"/>
                </a:solidFill>
                <a:latin typeface="Times New Roman"/>
                <a:ea typeface="Times New Roman"/>
                <a:cs typeface="Times New Roman"/>
                <a:sym typeface="Times New Roman"/>
              </a:rPr>
              <a:t>nd</a:t>
            </a:r>
            <a:r>
              <a:rPr lang="en-US" sz="3200">
                <a:solidFill>
                  <a:srgbClr val="0C343D"/>
                </a:solidFill>
                <a:latin typeface="Times New Roman"/>
                <a:ea typeface="Times New Roman"/>
                <a:cs typeface="Times New Roman"/>
                <a:sym typeface="Times New Roman"/>
              </a:rPr>
              <a:t> Virtual Convention</a:t>
            </a:r>
            <a:endParaRPr sz="3200">
              <a:solidFill>
                <a:srgbClr val="0C343D"/>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None/>
            </a:pPr>
            <a:r>
              <a:rPr lang="en-US" sz="3200">
                <a:solidFill>
                  <a:srgbClr val="0C343D"/>
                </a:solidFill>
                <a:latin typeface="Times New Roman"/>
                <a:ea typeface="Times New Roman"/>
                <a:cs typeface="Times New Roman"/>
                <a:sym typeface="Times New Roman"/>
              </a:rPr>
              <a:t>  August 6</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&amp; 7</a:t>
            </a:r>
            <a:r>
              <a:rPr lang="en-US" sz="3200" baseline="30000">
                <a:solidFill>
                  <a:srgbClr val="0C343D"/>
                </a:solidFill>
                <a:latin typeface="Times New Roman"/>
                <a:ea typeface="Times New Roman"/>
                <a:cs typeface="Times New Roman"/>
                <a:sym typeface="Times New Roman"/>
              </a:rPr>
              <a:t>th</a:t>
            </a:r>
            <a:r>
              <a:rPr lang="en-US" sz="3200">
                <a:solidFill>
                  <a:srgbClr val="0C343D"/>
                </a:solidFill>
                <a:latin typeface="Times New Roman"/>
                <a:ea typeface="Times New Roman"/>
                <a:cs typeface="Times New Roman"/>
                <a:sym typeface="Times New Roman"/>
              </a:rPr>
              <a:t>, 2021</a:t>
            </a:r>
            <a:endParaRPr sz="3200">
              <a:solidFill>
                <a:srgbClr val="0C343D"/>
              </a:solidFill>
              <a:latin typeface="Times New Roman"/>
              <a:ea typeface="Times New Roman"/>
              <a:cs typeface="Times New Roman"/>
              <a:sym typeface="Times New Roman"/>
            </a:endParaRPr>
          </a:p>
        </p:txBody>
      </p:sp>
      <p:pic>
        <p:nvPicPr>
          <p:cNvPr id="1344" name="Google Shape;1344;p170"/>
          <p:cNvPicPr preferRelativeResize="0"/>
          <p:nvPr/>
        </p:nvPicPr>
        <p:blipFill rotWithShape="1">
          <a:blip r:embed="rId3">
            <a:alphaModFix/>
          </a:blip>
          <a:srcRect l="13391" t="24852" r="15606" b="37374"/>
          <a:stretch/>
        </p:blipFill>
        <p:spPr>
          <a:xfrm>
            <a:off x="1359750" y="2527918"/>
            <a:ext cx="3765955" cy="876020"/>
          </a:xfrm>
          <a:prstGeom prst="rect">
            <a:avLst/>
          </a:prstGeom>
          <a:noFill/>
          <a:ln>
            <a:noFill/>
          </a:ln>
        </p:spPr>
      </p:pic>
      <p:pic>
        <p:nvPicPr>
          <p:cNvPr id="1345" name="Google Shape;1345;p170"/>
          <p:cNvPicPr preferRelativeResize="0"/>
          <p:nvPr/>
        </p:nvPicPr>
        <p:blipFill>
          <a:blip r:embed="rId4">
            <a:alphaModFix/>
          </a:blip>
          <a:stretch>
            <a:fillRect/>
          </a:stretch>
        </p:blipFill>
        <p:spPr>
          <a:xfrm>
            <a:off x="1872857" y="3669894"/>
            <a:ext cx="2739746" cy="876024"/>
          </a:xfrm>
          <a:prstGeom prst="rect">
            <a:avLst/>
          </a:prstGeom>
          <a:noFill/>
          <a:ln>
            <a:noFill/>
          </a:ln>
        </p:spPr>
      </p:pic>
      <p:pic>
        <p:nvPicPr>
          <p:cNvPr id="1346" name="Google Shape;1346;p170"/>
          <p:cNvPicPr preferRelativeResize="0"/>
          <p:nvPr/>
        </p:nvPicPr>
        <p:blipFill>
          <a:blip r:embed="rId5">
            <a:alphaModFix/>
          </a:blip>
          <a:stretch>
            <a:fillRect/>
          </a:stretch>
        </p:blipFill>
        <p:spPr>
          <a:xfrm>
            <a:off x="7570774" y="1756100"/>
            <a:ext cx="3543700" cy="38639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351"/>
        <p:cNvGrpSpPr/>
        <p:nvPr/>
      </p:nvGrpSpPr>
      <p:grpSpPr>
        <a:xfrm>
          <a:off x="0" y="0"/>
          <a:ext cx="0" cy="0"/>
          <a:chOff x="0" y="0"/>
          <a:chExt cx="0" cy="0"/>
        </a:xfrm>
      </p:grpSpPr>
      <p:sp>
        <p:nvSpPr>
          <p:cNvPr id="1352" name="Google Shape;1352;p171"/>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Zoom Poll</a:t>
            </a:r>
            <a:endParaRPr/>
          </a:p>
        </p:txBody>
      </p:sp>
      <p:sp>
        <p:nvSpPr>
          <p:cNvPr id="1353" name="Google Shape;1353;p171"/>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354" name="Google Shape;1354;p171"/>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sp>
        <p:nvSpPr>
          <p:cNvPr id="1355" name="Google Shape;1355;p171"/>
          <p:cNvSpPr txBox="1">
            <a:spLocks noGrp="1"/>
          </p:cNvSpPr>
          <p:nvPr>
            <p:ph type="body" idx="1"/>
          </p:nvPr>
        </p:nvSpPr>
        <p:spPr>
          <a:xfrm>
            <a:off x="609600" y="1624012"/>
            <a:ext cx="10972800" cy="4526100"/>
          </a:xfrm>
          <a:prstGeom prst="rect">
            <a:avLst/>
          </a:prstGeom>
          <a:noFill/>
          <a:ln w="9525" cap="flat" cmpd="sng">
            <a:solidFill>
              <a:srgbClr val="A80000"/>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t>How many prescriptions were dispensed in the US in 2019?</a:t>
            </a:r>
            <a:endParaRPr/>
          </a:p>
          <a:p>
            <a:pPr marL="0" lvl="0" indent="0" algn="l" rtl="0">
              <a:spcBef>
                <a:spcPts val="640"/>
              </a:spcBef>
              <a:spcAft>
                <a:spcPts val="0"/>
              </a:spcAft>
              <a:buClr>
                <a:schemeClr val="dk1"/>
              </a:buClr>
              <a:buSzPts val="3200"/>
              <a:buNone/>
            </a:pPr>
            <a:endParaRPr/>
          </a:p>
          <a:p>
            <a:pPr marL="914400" lvl="1" indent="-514350" algn="l" rtl="0">
              <a:spcBef>
                <a:spcPts val="560"/>
              </a:spcBef>
              <a:spcAft>
                <a:spcPts val="0"/>
              </a:spcAft>
              <a:buClr>
                <a:schemeClr val="dk1"/>
              </a:buClr>
              <a:buSzPts val="2800"/>
              <a:buAutoNum type="alphaLcParenR"/>
            </a:pPr>
            <a:r>
              <a:rPr lang="en-US"/>
              <a:t>1.5 billion</a:t>
            </a:r>
            <a:endParaRPr/>
          </a:p>
          <a:p>
            <a:pPr marL="914400" lvl="1" indent="-514350" algn="l" rtl="0">
              <a:spcBef>
                <a:spcPts val="560"/>
              </a:spcBef>
              <a:spcAft>
                <a:spcPts val="0"/>
              </a:spcAft>
              <a:buClr>
                <a:schemeClr val="dk1"/>
              </a:buClr>
              <a:buSzPts val="2800"/>
              <a:buAutoNum type="alphaLcParenR"/>
            </a:pPr>
            <a:r>
              <a:rPr lang="en-US"/>
              <a:t>2 billion</a:t>
            </a:r>
            <a:endParaRPr/>
          </a:p>
          <a:p>
            <a:pPr marL="914400" lvl="1" indent="-514350" algn="l" rtl="0">
              <a:spcBef>
                <a:spcPts val="560"/>
              </a:spcBef>
              <a:spcAft>
                <a:spcPts val="0"/>
              </a:spcAft>
              <a:buClr>
                <a:schemeClr val="dk1"/>
              </a:buClr>
              <a:buSzPts val="2800"/>
              <a:buAutoNum type="alphaLcParenR"/>
            </a:pPr>
            <a:r>
              <a:rPr lang="en-US"/>
              <a:t>3.5 billion</a:t>
            </a:r>
            <a:endParaRPr/>
          </a:p>
          <a:p>
            <a:pPr marL="914400" lvl="1" indent="-514350" algn="l" rtl="0">
              <a:spcBef>
                <a:spcPts val="560"/>
              </a:spcBef>
              <a:spcAft>
                <a:spcPts val="0"/>
              </a:spcAft>
              <a:buClr>
                <a:schemeClr val="dk1"/>
              </a:buClr>
              <a:buSzPts val="2800"/>
              <a:buAutoNum type="alphaLcParenR"/>
            </a:pPr>
            <a:r>
              <a:rPr lang="en-US"/>
              <a:t>4.2 billion</a:t>
            </a:r>
            <a:endParaRPr/>
          </a:p>
        </p:txBody>
      </p:sp>
      <p:pic>
        <p:nvPicPr>
          <p:cNvPr id="1356" name="Google Shape;1356;p171"/>
          <p:cNvPicPr preferRelativeResize="0"/>
          <p:nvPr/>
        </p:nvPicPr>
        <p:blipFill rotWithShape="1">
          <a:blip r:embed="rId3">
            <a:alphaModFix/>
          </a:blip>
          <a:srcRect/>
          <a:stretch/>
        </p:blipFill>
        <p:spPr>
          <a:xfrm>
            <a:off x="9448800" y="503078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56"/>
                                        </p:tgtEl>
                                        <p:attrNameLst>
                                          <p:attrName>style.visibility</p:attrName>
                                        </p:attrNameLst>
                                      </p:cBhvr>
                                      <p:to>
                                        <p:strVal val="visible"/>
                                      </p:to>
                                    </p:set>
                                    <p:animEffect transition="in" filter="fade">
                                      <p:cBhvr>
                                        <p:cTn id="7" dur="1"/>
                                        <p:tgtEl>
                                          <p:spTgt spid="1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sp>
        <p:nvSpPr>
          <p:cNvPr id="1362" name="Google Shape;1362;p172"/>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Prescription Drug Use in the US</a:t>
            </a:r>
            <a:endParaRPr/>
          </a:p>
        </p:txBody>
      </p:sp>
      <p:sp>
        <p:nvSpPr>
          <p:cNvPr id="1363" name="Google Shape;1363;p172"/>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Clr>
                <a:schemeClr val="dk1"/>
              </a:buClr>
              <a:buSzPts val="3200"/>
              <a:buNone/>
            </a:pPr>
            <a:endParaRPr/>
          </a:p>
          <a:p>
            <a:pPr marL="0" lvl="0" indent="0" algn="l" rtl="0">
              <a:spcBef>
                <a:spcPts val="640"/>
              </a:spcBef>
              <a:spcAft>
                <a:spcPts val="0"/>
              </a:spcAft>
              <a:buClr>
                <a:schemeClr val="dk1"/>
              </a:buClr>
              <a:buSzPts val="3200"/>
              <a:buNone/>
            </a:pPr>
            <a:r>
              <a:rPr lang="en-US"/>
              <a:t>Among U.S. adults aged 40–79, </a:t>
            </a:r>
            <a:endParaRPr/>
          </a:p>
          <a:p>
            <a:pPr marL="342900" lvl="0" indent="-342900" algn="l" rtl="0">
              <a:spcBef>
                <a:spcPts val="640"/>
              </a:spcBef>
              <a:spcAft>
                <a:spcPts val="0"/>
              </a:spcAft>
              <a:buClr>
                <a:schemeClr val="dk1"/>
              </a:buClr>
              <a:buSzPts val="3200"/>
              <a:buChar char="•"/>
            </a:pPr>
            <a:r>
              <a:rPr lang="en-US"/>
              <a:t>69.0% used at least one prescription drug in the past 30 days and </a:t>
            </a:r>
            <a:endParaRPr/>
          </a:p>
          <a:p>
            <a:pPr marL="342900" lvl="0" indent="-342900" algn="l" rtl="0">
              <a:spcBef>
                <a:spcPts val="640"/>
              </a:spcBef>
              <a:spcAft>
                <a:spcPts val="0"/>
              </a:spcAft>
              <a:buClr>
                <a:schemeClr val="dk1"/>
              </a:buClr>
              <a:buSzPts val="3200"/>
              <a:buChar char="•"/>
            </a:pPr>
            <a:r>
              <a:rPr lang="en-US"/>
              <a:t>22.4% used five or more.</a:t>
            </a:r>
            <a:endParaRPr/>
          </a:p>
          <a:p>
            <a:pPr marL="0" lvl="0" indent="0" algn="l" rtl="0">
              <a:spcBef>
                <a:spcPts val="640"/>
              </a:spcBef>
              <a:spcAft>
                <a:spcPts val="0"/>
              </a:spcAft>
              <a:buClr>
                <a:schemeClr val="dk1"/>
              </a:buClr>
              <a:buSzPts val="3200"/>
              <a:buNone/>
            </a:pPr>
            <a:endParaRPr/>
          </a:p>
          <a:p>
            <a:pPr marL="0" lvl="0" indent="0" algn="l" rtl="0">
              <a:spcBef>
                <a:spcPts val="260"/>
              </a:spcBef>
              <a:spcAft>
                <a:spcPts val="0"/>
              </a:spcAft>
              <a:buClr>
                <a:schemeClr val="dk1"/>
              </a:buClr>
              <a:buSzPts val="1300"/>
              <a:buNone/>
            </a:pPr>
            <a:r>
              <a:rPr lang="en-US" sz="1300"/>
              <a:t>Hales CM, Servais J, Martin CB, Kohen D. Prescription drug use among adults aged 40–79 in the United States and Canada. NCHS Data Brief, no 347. Hyattsville, MD: National Center for Health Statistics. 2019.</a:t>
            </a:r>
            <a:endParaRPr/>
          </a:p>
          <a:p>
            <a:pPr marL="0" lvl="0" indent="0" algn="l" rtl="0">
              <a:spcBef>
                <a:spcPts val="260"/>
              </a:spcBef>
              <a:spcAft>
                <a:spcPts val="0"/>
              </a:spcAft>
              <a:buClr>
                <a:schemeClr val="dk1"/>
              </a:buClr>
              <a:buSzPts val="1300"/>
              <a:buNone/>
            </a:pPr>
            <a:r>
              <a:rPr lang="en-US" sz="1300"/>
              <a:t>Source: NHANES survey 2015-2016</a:t>
            </a:r>
            <a:endParaRPr/>
          </a:p>
        </p:txBody>
      </p:sp>
      <p:sp>
        <p:nvSpPr>
          <p:cNvPr id="1364" name="Google Shape;1364;p172"/>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sp>
        <p:nvSpPr>
          <p:cNvPr id="1365" name="Google Shape;1365;p172"/>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173"/>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Adverse Drug Events</a:t>
            </a:r>
            <a:endParaRPr/>
          </a:p>
        </p:txBody>
      </p:sp>
      <p:sp>
        <p:nvSpPr>
          <p:cNvPr id="1372" name="Google Shape;1372;p173"/>
          <p:cNvSpPr txBox="1">
            <a:spLocks noGrp="1"/>
          </p:cNvSpPr>
          <p:nvPr>
            <p:ph type="body" idx="1"/>
          </p:nvPr>
        </p:nvSpPr>
        <p:spPr>
          <a:xfrm>
            <a:off x="609600" y="1600200"/>
            <a:ext cx="10972800" cy="45261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800"/>
              <a:buChar char="•"/>
            </a:pPr>
            <a:r>
              <a:rPr lang="en-US" sz="2800"/>
              <a:t>In 2013-2014 - about </a:t>
            </a:r>
            <a:r>
              <a:rPr lang="en-US" sz="2800" b="1"/>
              <a:t>4 ED visits per 1000 individuals were </a:t>
            </a:r>
            <a:r>
              <a:rPr lang="en-US" sz="2800"/>
              <a:t>for adverse drug events</a:t>
            </a:r>
            <a:endParaRPr/>
          </a:p>
          <a:p>
            <a:pPr marL="342900" lvl="0" indent="-165100" algn="l" rtl="0">
              <a:spcBef>
                <a:spcPts val="560"/>
              </a:spcBef>
              <a:spcAft>
                <a:spcPts val="0"/>
              </a:spcAft>
              <a:buClr>
                <a:schemeClr val="dk1"/>
              </a:buClr>
              <a:buSzPts val="2800"/>
              <a:buNone/>
            </a:pPr>
            <a:endParaRPr sz="2800"/>
          </a:p>
          <a:p>
            <a:pPr marL="342900" lvl="0" indent="-342900" algn="l" rtl="0">
              <a:spcBef>
                <a:spcPts val="560"/>
              </a:spcBef>
              <a:spcAft>
                <a:spcPts val="0"/>
              </a:spcAft>
              <a:buClr>
                <a:schemeClr val="dk1"/>
              </a:buClr>
              <a:buSzPts val="2800"/>
              <a:buChar char="•"/>
            </a:pPr>
            <a:r>
              <a:rPr lang="en-US" sz="2800" b="1"/>
              <a:t>27.3%</a:t>
            </a:r>
            <a:r>
              <a:rPr lang="en-US" sz="2800"/>
              <a:t> </a:t>
            </a:r>
            <a:r>
              <a:rPr lang="en-US" sz="2800" b="1"/>
              <a:t>of the ED visits </a:t>
            </a:r>
            <a:r>
              <a:rPr lang="en-US" sz="2800"/>
              <a:t>for adverse drug events </a:t>
            </a:r>
            <a:r>
              <a:rPr lang="en-US" sz="2800" b="1"/>
              <a:t>resulted in hospitalization</a:t>
            </a:r>
            <a:endParaRPr/>
          </a:p>
          <a:p>
            <a:pPr marL="0" lvl="0" indent="0" algn="l" rtl="0">
              <a:spcBef>
                <a:spcPts val="320"/>
              </a:spcBef>
              <a:spcAft>
                <a:spcPts val="0"/>
              </a:spcAft>
              <a:buClr>
                <a:schemeClr val="dk1"/>
              </a:buClr>
              <a:buSzPts val="1600"/>
              <a:buNone/>
            </a:pPr>
            <a:endParaRPr sz="1600"/>
          </a:p>
          <a:p>
            <a:pPr marL="0" lvl="0" indent="0" algn="l" rtl="0">
              <a:spcBef>
                <a:spcPts val="320"/>
              </a:spcBef>
              <a:spcAft>
                <a:spcPts val="0"/>
              </a:spcAft>
              <a:buClr>
                <a:schemeClr val="dk1"/>
              </a:buClr>
              <a:buSzPts val="1600"/>
              <a:buNone/>
            </a:pPr>
            <a:endParaRPr sz="1600"/>
          </a:p>
          <a:p>
            <a:pPr marL="0" lvl="0" indent="0" algn="l" rtl="0">
              <a:spcBef>
                <a:spcPts val="320"/>
              </a:spcBef>
              <a:spcAft>
                <a:spcPts val="0"/>
              </a:spcAft>
              <a:buClr>
                <a:schemeClr val="dk1"/>
              </a:buClr>
              <a:buSzPts val="1600"/>
              <a:buNone/>
            </a:pPr>
            <a:endParaRPr sz="1600"/>
          </a:p>
          <a:p>
            <a:pPr marL="0" lvl="0" indent="0" algn="l" rtl="0">
              <a:spcBef>
                <a:spcPts val="320"/>
              </a:spcBef>
              <a:spcAft>
                <a:spcPts val="0"/>
              </a:spcAft>
              <a:buClr>
                <a:schemeClr val="dk1"/>
              </a:buClr>
              <a:buSzPts val="1600"/>
              <a:buNone/>
            </a:pPr>
            <a:r>
              <a:rPr lang="en-US" sz="1600"/>
              <a:t>Source:  Shehab N, Lovegrove MC, Geller AI, Rose KO, Weidle NJ, Budnitz DS. US Emergency Department Visits for Outpatient Adverse Drug Events, 2013-2014. JAMA. 2016 Nov 22;316(20):2115-2125. </a:t>
            </a:r>
            <a:endParaRPr sz="2800"/>
          </a:p>
        </p:txBody>
      </p:sp>
      <p:sp>
        <p:nvSpPr>
          <p:cNvPr id="1373" name="Google Shape;1373;p173"/>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sp>
        <p:nvSpPr>
          <p:cNvPr id="1374" name="Google Shape;1374;p173"/>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sp>
        <p:nvSpPr>
          <p:cNvPr id="1380" name="Google Shape;1380;p174"/>
          <p:cNvSpPr/>
          <p:nvPr/>
        </p:nvSpPr>
        <p:spPr>
          <a:xfrm>
            <a:off x="1247771" y="451558"/>
            <a:ext cx="9611700" cy="5742900"/>
          </a:xfrm>
          <a:prstGeom prst="rect">
            <a:avLst/>
          </a:prstGeom>
          <a:solidFill>
            <a:srgbClr val="D8D8D8"/>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381" name="Google Shape;1381;p174"/>
          <p:cNvGrpSpPr/>
          <p:nvPr/>
        </p:nvGrpSpPr>
        <p:grpSpPr>
          <a:xfrm>
            <a:off x="1354626" y="412537"/>
            <a:ext cx="9448562" cy="5867400"/>
            <a:chOff x="1143001" y="533400"/>
            <a:chExt cx="7086599" cy="5867400"/>
          </a:xfrm>
        </p:grpSpPr>
        <p:grpSp>
          <p:nvGrpSpPr>
            <p:cNvPr id="1382" name="Google Shape;1382;p174"/>
            <p:cNvGrpSpPr/>
            <p:nvPr/>
          </p:nvGrpSpPr>
          <p:grpSpPr>
            <a:xfrm>
              <a:off x="1143001" y="533400"/>
              <a:ext cx="3581400" cy="2895600"/>
              <a:chOff x="1143001" y="533400"/>
              <a:chExt cx="3581400" cy="2895600"/>
            </a:xfrm>
          </p:grpSpPr>
          <p:sp>
            <p:nvSpPr>
              <p:cNvPr id="1383" name="Google Shape;1383;p174"/>
              <p:cNvSpPr/>
              <p:nvPr/>
            </p:nvSpPr>
            <p:spPr>
              <a:xfrm>
                <a:off x="1143001" y="533400"/>
                <a:ext cx="3581400" cy="2895600"/>
              </a:xfrm>
              <a:prstGeom prst="rect">
                <a:avLst/>
              </a:prstGeom>
              <a:solidFill>
                <a:srgbClr val="D4EEF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4" name="Google Shape;1384;p174"/>
              <p:cNvSpPr/>
              <p:nvPr/>
            </p:nvSpPr>
            <p:spPr>
              <a:xfrm>
                <a:off x="3575050" y="1346200"/>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385" name="Google Shape;1385;p174"/>
              <p:cNvGrpSpPr/>
              <p:nvPr/>
            </p:nvGrpSpPr>
            <p:grpSpPr>
              <a:xfrm>
                <a:off x="1420813" y="1346200"/>
                <a:ext cx="160337" cy="444500"/>
                <a:chOff x="2064" y="960"/>
                <a:chExt cx="140" cy="346"/>
              </a:xfrm>
            </p:grpSpPr>
            <p:sp>
              <p:nvSpPr>
                <p:cNvPr id="1386" name="Google Shape;138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87" name="Google Shape;138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88" name="Google Shape;1388;p174"/>
              <p:cNvGrpSpPr/>
              <p:nvPr/>
            </p:nvGrpSpPr>
            <p:grpSpPr>
              <a:xfrm>
                <a:off x="2982913" y="914400"/>
                <a:ext cx="158750" cy="444500"/>
                <a:chOff x="2064" y="960"/>
                <a:chExt cx="140" cy="346"/>
              </a:xfrm>
            </p:grpSpPr>
            <p:sp>
              <p:nvSpPr>
                <p:cNvPr id="1389" name="Google Shape;138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0" name="Google Shape;139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91" name="Google Shape;1391;p174"/>
              <p:cNvGrpSpPr/>
              <p:nvPr/>
            </p:nvGrpSpPr>
            <p:grpSpPr>
              <a:xfrm>
                <a:off x="3429000" y="1695450"/>
                <a:ext cx="158750" cy="444500"/>
                <a:chOff x="2064" y="960"/>
                <a:chExt cx="140" cy="346"/>
              </a:xfrm>
            </p:grpSpPr>
            <p:sp>
              <p:nvSpPr>
                <p:cNvPr id="1392" name="Google Shape;139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3" name="Google Shape;139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94" name="Google Shape;1394;p174"/>
              <p:cNvGrpSpPr/>
              <p:nvPr/>
            </p:nvGrpSpPr>
            <p:grpSpPr>
              <a:xfrm>
                <a:off x="1603375" y="1695450"/>
                <a:ext cx="160338" cy="444500"/>
                <a:chOff x="2064" y="960"/>
                <a:chExt cx="140" cy="346"/>
              </a:xfrm>
            </p:grpSpPr>
            <p:sp>
              <p:nvSpPr>
                <p:cNvPr id="1395" name="Google Shape;139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6" name="Google Shape;139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397" name="Google Shape;1397;p174"/>
              <p:cNvGrpSpPr/>
              <p:nvPr/>
            </p:nvGrpSpPr>
            <p:grpSpPr>
              <a:xfrm>
                <a:off x="1612900" y="2181225"/>
                <a:ext cx="158750" cy="444500"/>
                <a:chOff x="2064" y="960"/>
                <a:chExt cx="140" cy="346"/>
              </a:xfrm>
            </p:grpSpPr>
            <p:sp>
              <p:nvSpPr>
                <p:cNvPr id="1398" name="Google Shape;139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00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9" name="Google Shape;139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00FF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00" name="Google Shape;1400;p174"/>
              <p:cNvGrpSpPr/>
              <p:nvPr/>
            </p:nvGrpSpPr>
            <p:grpSpPr>
              <a:xfrm>
                <a:off x="1930400" y="2085975"/>
                <a:ext cx="158750" cy="444500"/>
                <a:chOff x="2064" y="960"/>
                <a:chExt cx="140" cy="346"/>
              </a:xfrm>
            </p:grpSpPr>
            <p:sp>
              <p:nvSpPr>
                <p:cNvPr id="1401" name="Google Shape;140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02" name="Google Shape;140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03" name="Google Shape;1403;p174"/>
              <p:cNvGrpSpPr/>
              <p:nvPr/>
            </p:nvGrpSpPr>
            <p:grpSpPr>
              <a:xfrm>
                <a:off x="1292225" y="1838325"/>
                <a:ext cx="160338" cy="446087"/>
                <a:chOff x="2064" y="960"/>
                <a:chExt cx="140" cy="346"/>
              </a:xfrm>
            </p:grpSpPr>
            <p:sp>
              <p:nvSpPr>
                <p:cNvPr id="1404" name="Google Shape;140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05" name="Google Shape;140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06" name="Google Shape;1406;p174"/>
              <p:cNvGrpSpPr/>
              <p:nvPr/>
            </p:nvGrpSpPr>
            <p:grpSpPr>
              <a:xfrm>
                <a:off x="1292225" y="2332037"/>
                <a:ext cx="160338" cy="444500"/>
                <a:chOff x="2064" y="960"/>
                <a:chExt cx="140" cy="346"/>
              </a:xfrm>
            </p:grpSpPr>
            <p:sp>
              <p:nvSpPr>
                <p:cNvPr id="1407" name="Google Shape;140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08" name="Google Shape;140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09" name="Google Shape;1409;p174"/>
              <p:cNvGrpSpPr/>
              <p:nvPr/>
            </p:nvGrpSpPr>
            <p:grpSpPr>
              <a:xfrm>
                <a:off x="2249488" y="1579562"/>
                <a:ext cx="160337" cy="444500"/>
                <a:chOff x="2064" y="960"/>
                <a:chExt cx="140" cy="346"/>
              </a:xfrm>
            </p:grpSpPr>
            <p:sp>
              <p:nvSpPr>
                <p:cNvPr id="1410" name="Google Shape;141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1" name="Google Shape;141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12" name="Google Shape;1412;p174"/>
              <p:cNvGrpSpPr/>
              <p:nvPr/>
            </p:nvGrpSpPr>
            <p:grpSpPr>
              <a:xfrm>
                <a:off x="2586038" y="1438275"/>
                <a:ext cx="161925" cy="444500"/>
                <a:chOff x="2064" y="960"/>
                <a:chExt cx="140" cy="346"/>
              </a:xfrm>
            </p:grpSpPr>
            <p:sp>
              <p:nvSpPr>
                <p:cNvPr id="1413" name="Google Shape;141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4" name="Google Shape;141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15" name="Google Shape;1415;p174"/>
              <p:cNvGrpSpPr/>
              <p:nvPr/>
            </p:nvGrpSpPr>
            <p:grpSpPr>
              <a:xfrm>
                <a:off x="3068638" y="1387475"/>
                <a:ext cx="160337" cy="444500"/>
                <a:chOff x="2064" y="960"/>
                <a:chExt cx="140" cy="346"/>
              </a:xfrm>
            </p:grpSpPr>
            <p:sp>
              <p:nvSpPr>
                <p:cNvPr id="1416" name="Google Shape;141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7" name="Google Shape;141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18" name="Google Shape;1418;p174"/>
              <p:cNvGrpSpPr/>
              <p:nvPr/>
            </p:nvGrpSpPr>
            <p:grpSpPr>
              <a:xfrm>
                <a:off x="3046413" y="1900237"/>
                <a:ext cx="158750" cy="444500"/>
                <a:chOff x="2064" y="960"/>
                <a:chExt cx="140" cy="346"/>
              </a:xfrm>
            </p:grpSpPr>
            <p:sp>
              <p:nvSpPr>
                <p:cNvPr id="1419" name="Google Shape;141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CCFF66"/>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0" name="Google Shape;142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CCFF66"/>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21" name="Google Shape;1421;p174"/>
              <p:cNvGrpSpPr/>
              <p:nvPr/>
            </p:nvGrpSpPr>
            <p:grpSpPr>
              <a:xfrm>
                <a:off x="3397250" y="2239962"/>
                <a:ext cx="157163" cy="444500"/>
                <a:chOff x="2064" y="960"/>
                <a:chExt cx="140" cy="346"/>
              </a:xfrm>
            </p:grpSpPr>
            <p:sp>
              <p:nvSpPr>
                <p:cNvPr id="1422" name="Google Shape;142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3" name="Google Shape;142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24" name="Google Shape;1424;p174"/>
              <p:cNvGrpSpPr/>
              <p:nvPr/>
            </p:nvGrpSpPr>
            <p:grpSpPr>
              <a:xfrm>
                <a:off x="3949700" y="1695450"/>
                <a:ext cx="160338" cy="444500"/>
                <a:chOff x="2064" y="960"/>
                <a:chExt cx="140" cy="346"/>
              </a:xfrm>
            </p:grpSpPr>
            <p:sp>
              <p:nvSpPr>
                <p:cNvPr id="1425" name="Google Shape;142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6" name="Google Shape;142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27" name="Google Shape;1427;p174"/>
              <p:cNvGrpSpPr/>
              <p:nvPr/>
            </p:nvGrpSpPr>
            <p:grpSpPr>
              <a:xfrm>
                <a:off x="3813175" y="2216150"/>
                <a:ext cx="158750" cy="444500"/>
                <a:chOff x="2064" y="960"/>
                <a:chExt cx="140" cy="346"/>
              </a:xfrm>
            </p:grpSpPr>
            <p:sp>
              <p:nvSpPr>
                <p:cNvPr id="1428" name="Google Shape;142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9" name="Google Shape;142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30" name="Google Shape;1430;p174"/>
              <p:cNvGrpSpPr/>
              <p:nvPr/>
            </p:nvGrpSpPr>
            <p:grpSpPr>
              <a:xfrm>
                <a:off x="4429125" y="2247900"/>
                <a:ext cx="160338" cy="444500"/>
                <a:chOff x="2064" y="960"/>
                <a:chExt cx="140" cy="346"/>
              </a:xfrm>
            </p:grpSpPr>
            <p:sp>
              <p:nvSpPr>
                <p:cNvPr id="1431" name="Google Shape;143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32" name="Google Shape;143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33" name="Google Shape;1433;p174"/>
              <p:cNvGrpSpPr/>
              <p:nvPr/>
            </p:nvGrpSpPr>
            <p:grpSpPr>
              <a:xfrm>
                <a:off x="2990850" y="2670175"/>
                <a:ext cx="160338" cy="446087"/>
                <a:chOff x="2064" y="960"/>
                <a:chExt cx="140" cy="346"/>
              </a:xfrm>
            </p:grpSpPr>
            <p:sp>
              <p:nvSpPr>
                <p:cNvPr id="1434" name="Google Shape;143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35" name="Google Shape;143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36" name="Google Shape;1436;p174"/>
              <p:cNvGrpSpPr/>
              <p:nvPr/>
            </p:nvGrpSpPr>
            <p:grpSpPr>
              <a:xfrm>
                <a:off x="2505075" y="2678112"/>
                <a:ext cx="158750" cy="446088"/>
                <a:chOff x="2064" y="960"/>
                <a:chExt cx="140" cy="346"/>
              </a:xfrm>
            </p:grpSpPr>
            <p:sp>
              <p:nvSpPr>
                <p:cNvPr id="1437" name="Google Shape;143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38" name="Google Shape;143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39" name="Google Shape;1439;p174"/>
              <p:cNvGrpSpPr/>
              <p:nvPr/>
            </p:nvGrpSpPr>
            <p:grpSpPr>
              <a:xfrm>
                <a:off x="2470150" y="1808162"/>
                <a:ext cx="160338" cy="444500"/>
                <a:chOff x="2064" y="960"/>
                <a:chExt cx="140" cy="346"/>
              </a:xfrm>
            </p:grpSpPr>
            <p:sp>
              <p:nvSpPr>
                <p:cNvPr id="1440" name="Google Shape;144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1" name="Google Shape;144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42" name="Google Shape;1442;p174"/>
              <p:cNvGrpSpPr/>
              <p:nvPr/>
            </p:nvGrpSpPr>
            <p:grpSpPr>
              <a:xfrm>
                <a:off x="3357563" y="1035050"/>
                <a:ext cx="157162" cy="446087"/>
                <a:chOff x="2064" y="960"/>
                <a:chExt cx="140" cy="346"/>
              </a:xfrm>
            </p:grpSpPr>
            <p:sp>
              <p:nvSpPr>
                <p:cNvPr id="1443" name="Google Shape;144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CCFF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4" name="Google Shape;144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CCFF66"/>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45" name="Google Shape;1445;p174"/>
              <p:cNvGrpSpPr/>
              <p:nvPr/>
            </p:nvGrpSpPr>
            <p:grpSpPr>
              <a:xfrm>
                <a:off x="4168775" y="2643187"/>
                <a:ext cx="160338" cy="444500"/>
                <a:chOff x="2064" y="960"/>
                <a:chExt cx="140" cy="346"/>
              </a:xfrm>
            </p:grpSpPr>
            <p:sp>
              <p:nvSpPr>
                <p:cNvPr id="1446" name="Google Shape;144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7" name="Google Shape;144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48" name="Google Shape;1448;p174"/>
              <p:cNvGrpSpPr/>
              <p:nvPr/>
            </p:nvGrpSpPr>
            <p:grpSpPr>
              <a:xfrm>
                <a:off x="2836863" y="2289175"/>
                <a:ext cx="158750" cy="442912"/>
                <a:chOff x="2064" y="960"/>
                <a:chExt cx="140" cy="346"/>
              </a:xfrm>
            </p:grpSpPr>
            <p:sp>
              <p:nvSpPr>
                <p:cNvPr id="1449" name="Google Shape;144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0" name="Google Shape;145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451" name="Google Shape;1451;p174"/>
              <p:cNvSpPr/>
              <p:nvPr/>
            </p:nvSpPr>
            <p:spPr>
              <a:xfrm>
                <a:off x="3638550" y="1890712"/>
                <a:ext cx="160338"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00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2" name="Google Shape;1452;p174"/>
              <p:cNvSpPr/>
              <p:nvPr/>
            </p:nvSpPr>
            <p:spPr>
              <a:xfrm>
                <a:off x="3922713" y="2763837"/>
                <a:ext cx="158750" cy="442913"/>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00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3" name="Google Shape;1453;p174"/>
              <p:cNvSpPr/>
              <p:nvPr/>
            </p:nvSpPr>
            <p:spPr>
              <a:xfrm>
                <a:off x="3586163" y="2660650"/>
                <a:ext cx="157162"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4" name="Google Shape;1454;p174"/>
              <p:cNvSpPr/>
              <p:nvPr/>
            </p:nvSpPr>
            <p:spPr>
              <a:xfrm>
                <a:off x="3236913" y="2803525"/>
                <a:ext cx="160337" cy="446087"/>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CCFF66"/>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5" name="Google Shape;1455;p174"/>
              <p:cNvSpPr/>
              <p:nvPr/>
            </p:nvSpPr>
            <p:spPr>
              <a:xfrm>
                <a:off x="2608263" y="2190750"/>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00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6" name="Google Shape;1456;p174"/>
              <p:cNvSpPr/>
              <p:nvPr/>
            </p:nvSpPr>
            <p:spPr>
              <a:xfrm>
                <a:off x="2343150" y="1095375"/>
                <a:ext cx="158750" cy="442912"/>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00FF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7" name="Google Shape;1457;p174"/>
              <p:cNvSpPr/>
              <p:nvPr/>
            </p:nvSpPr>
            <p:spPr>
              <a:xfrm>
                <a:off x="1949450" y="1592262"/>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8" name="Google Shape;1458;p174"/>
              <p:cNvSpPr/>
              <p:nvPr/>
            </p:nvSpPr>
            <p:spPr>
              <a:xfrm>
                <a:off x="2306638" y="2281237"/>
                <a:ext cx="158750" cy="442913"/>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9" name="Google Shape;1459;p174"/>
              <p:cNvSpPr/>
              <p:nvPr/>
            </p:nvSpPr>
            <p:spPr>
              <a:xfrm>
                <a:off x="1885950" y="2660650"/>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460" name="Google Shape;1460;p174"/>
              <p:cNvGrpSpPr/>
              <p:nvPr/>
            </p:nvGrpSpPr>
            <p:grpSpPr>
              <a:xfrm>
                <a:off x="2012950" y="1120775"/>
                <a:ext cx="160338" cy="442912"/>
                <a:chOff x="2064" y="960"/>
                <a:chExt cx="140" cy="346"/>
              </a:xfrm>
            </p:grpSpPr>
            <p:sp>
              <p:nvSpPr>
                <p:cNvPr id="1461" name="Google Shape;146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CCFF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62" name="Google Shape;146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CCFF66"/>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63" name="Google Shape;1463;p174"/>
              <p:cNvGrpSpPr/>
              <p:nvPr/>
            </p:nvGrpSpPr>
            <p:grpSpPr>
              <a:xfrm>
                <a:off x="2774950" y="1346200"/>
                <a:ext cx="161925" cy="444500"/>
                <a:chOff x="2064" y="960"/>
                <a:chExt cx="140" cy="346"/>
              </a:xfrm>
            </p:grpSpPr>
            <p:sp>
              <p:nvSpPr>
                <p:cNvPr id="1464" name="Google Shape;146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65" name="Google Shape;146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66" name="Google Shape;1466;p174"/>
              <p:cNvGrpSpPr/>
              <p:nvPr/>
            </p:nvGrpSpPr>
            <p:grpSpPr>
              <a:xfrm>
                <a:off x="2132013" y="2465387"/>
                <a:ext cx="160337" cy="446088"/>
                <a:chOff x="2064" y="960"/>
                <a:chExt cx="140" cy="346"/>
              </a:xfrm>
            </p:grpSpPr>
            <p:sp>
              <p:nvSpPr>
                <p:cNvPr id="1467" name="Google Shape;146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CCFF6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68" name="Google Shape;146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CCFF66"/>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69" name="Google Shape;1469;p174"/>
              <p:cNvGrpSpPr/>
              <p:nvPr/>
            </p:nvGrpSpPr>
            <p:grpSpPr>
              <a:xfrm>
                <a:off x="2774950" y="2857500"/>
                <a:ext cx="161925" cy="442912"/>
                <a:chOff x="2064" y="960"/>
                <a:chExt cx="140" cy="346"/>
              </a:xfrm>
            </p:grpSpPr>
            <p:sp>
              <p:nvSpPr>
                <p:cNvPr id="1470" name="Google Shape;147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71" name="Google Shape;147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72" name="Google Shape;1472;p174"/>
              <p:cNvGrpSpPr/>
              <p:nvPr/>
            </p:nvGrpSpPr>
            <p:grpSpPr>
              <a:xfrm>
                <a:off x="1476375" y="2825750"/>
                <a:ext cx="158750" cy="442912"/>
                <a:chOff x="2064" y="960"/>
                <a:chExt cx="140" cy="346"/>
              </a:xfrm>
            </p:grpSpPr>
            <p:sp>
              <p:nvSpPr>
                <p:cNvPr id="1473" name="Google Shape;147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74" name="Google Shape;147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75" name="Google Shape;1475;p174"/>
              <p:cNvGrpSpPr/>
              <p:nvPr/>
            </p:nvGrpSpPr>
            <p:grpSpPr>
              <a:xfrm>
                <a:off x="2822575" y="1808162"/>
                <a:ext cx="160338" cy="444500"/>
                <a:chOff x="2064" y="960"/>
                <a:chExt cx="140" cy="346"/>
              </a:xfrm>
            </p:grpSpPr>
            <p:sp>
              <p:nvSpPr>
                <p:cNvPr id="1476" name="Google Shape;147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77" name="Google Shape;147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78" name="Google Shape;1478;p174"/>
              <p:cNvGrpSpPr/>
              <p:nvPr/>
            </p:nvGrpSpPr>
            <p:grpSpPr>
              <a:xfrm>
                <a:off x="3187700" y="2281237"/>
                <a:ext cx="160338" cy="442913"/>
                <a:chOff x="2064" y="960"/>
                <a:chExt cx="140" cy="346"/>
              </a:xfrm>
            </p:grpSpPr>
            <p:sp>
              <p:nvSpPr>
                <p:cNvPr id="1479" name="Google Shape;147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0" name="Google Shape;148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81" name="Google Shape;1481;p174"/>
              <p:cNvGrpSpPr/>
              <p:nvPr/>
            </p:nvGrpSpPr>
            <p:grpSpPr>
              <a:xfrm>
                <a:off x="1662113" y="2651125"/>
                <a:ext cx="160337" cy="444500"/>
                <a:chOff x="2064" y="960"/>
                <a:chExt cx="140" cy="346"/>
              </a:xfrm>
            </p:grpSpPr>
            <p:sp>
              <p:nvSpPr>
                <p:cNvPr id="1482" name="Google Shape;148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3" name="Google Shape;148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84" name="Google Shape;1484;p174"/>
              <p:cNvGrpSpPr/>
              <p:nvPr/>
            </p:nvGrpSpPr>
            <p:grpSpPr>
              <a:xfrm>
                <a:off x="1703388" y="1103312"/>
                <a:ext cx="158750" cy="442913"/>
                <a:chOff x="2064" y="960"/>
                <a:chExt cx="140" cy="346"/>
              </a:xfrm>
            </p:grpSpPr>
            <p:sp>
              <p:nvSpPr>
                <p:cNvPr id="1485" name="Google Shape;148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6" name="Google Shape;148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87" name="Google Shape;1487;p174"/>
              <p:cNvGrpSpPr/>
              <p:nvPr/>
            </p:nvGrpSpPr>
            <p:grpSpPr>
              <a:xfrm>
                <a:off x="4406900" y="2817812"/>
                <a:ext cx="158750" cy="442913"/>
                <a:chOff x="2064" y="960"/>
                <a:chExt cx="140" cy="346"/>
              </a:xfrm>
            </p:grpSpPr>
            <p:sp>
              <p:nvSpPr>
                <p:cNvPr id="1488" name="Google Shape;148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9" name="Google Shape;148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90" name="Google Shape;1490;p174"/>
              <p:cNvGrpSpPr/>
              <p:nvPr/>
            </p:nvGrpSpPr>
            <p:grpSpPr>
              <a:xfrm>
                <a:off x="4114800" y="2139950"/>
                <a:ext cx="158750" cy="444500"/>
                <a:chOff x="2064" y="960"/>
                <a:chExt cx="140" cy="346"/>
              </a:xfrm>
            </p:grpSpPr>
            <p:sp>
              <p:nvSpPr>
                <p:cNvPr id="1491" name="Google Shape;149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92" name="Google Shape;149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93" name="Google Shape;1493;p174"/>
              <p:cNvGrpSpPr/>
              <p:nvPr/>
            </p:nvGrpSpPr>
            <p:grpSpPr>
              <a:xfrm>
                <a:off x="4159250" y="1397000"/>
                <a:ext cx="160338" cy="442912"/>
                <a:chOff x="2064" y="960"/>
                <a:chExt cx="140" cy="346"/>
              </a:xfrm>
            </p:grpSpPr>
            <p:sp>
              <p:nvSpPr>
                <p:cNvPr id="1494" name="Google Shape;149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95" name="Google Shape;149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96" name="Google Shape;1496;p174"/>
              <p:cNvGrpSpPr/>
              <p:nvPr/>
            </p:nvGrpSpPr>
            <p:grpSpPr>
              <a:xfrm>
                <a:off x="4297363" y="1828800"/>
                <a:ext cx="158750" cy="444500"/>
                <a:chOff x="2064" y="960"/>
                <a:chExt cx="140" cy="346"/>
              </a:xfrm>
            </p:grpSpPr>
            <p:sp>
              <p:nvSpPr>
                <p:cNvPr id="1497" name="Google Shape;149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00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98" name="Google Shape;149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00FF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499" name="Google Shape;1499;p174"/>
              <p:cNvSpPr txBox="1"/>
              <p:nvPr/>
            </p:nvSpPr>
            <p:spPr>
              <a:xfrm>
                <a:off x="1262366" y="548789"/>
                <a:ext cx="3350400" cy="336000"/>
              </a:xfrm>
              <a:prstGeom prst="rect">
                <a:avLst/>
              </a:prstGeom>
              <a:noFill/>
              <a:ln>
                <a:noFill/>
              </a:ln>
            </p:spPr>
            <p:txBody>
              <a:bodyPr spcFirstLastPara="1" wrap="square" lIns="87300" tIns="44450" rIns="87300" bIns="44450" anchor="ctr" anchorCtr="0">
                <a:spAutoFit/>
              </a:bodyPr>
              <a:lstStyle/>
              <a:p>
                <a:pPr marL="0" marR="0" lvl="0" indent="0" algn="ctr" rtl="0">
                  <a:spcBef>
                    <a:spcPts val="0"/>
                  </a:spcBef>
                  <a:spcAft>
                    <a:spcPts val="0"/>
                  </a:spcAft>
                  <a:buNone/>
                </a:pPr>
                <a:r>
                  <a:rPr lang="en-US" sz="1600" b="1">
                    <a:solidFill>
                      <a:srgbClr val="000000"/>
                    </a:solidFill>
                    <a:latin typeface="Arial"/>
                    <a:ea typeface="Arial"/>
                    <a:cs typeface="Arial"/>
                    <a:sym typeface="Arial"/>
                  </a:rPr>
                  <a:t>All patients with same diagnosis</a:t>
                </a:r>
                <a:endParaRPr/>
              </a:p>
            </p:txBody>
          </p:sp>
        </p:grpSp>
        <p:grpSp>
          <p:nvGrpSpPr>
            <p:cNvPr id="1500" name="Google Shape;1500;p174"/>
            <p:cNvGrpSpPr/>
            <p:nvPr/>
          </p:nvGrpSpPr>
          <p:grpSpPr>
            <a:xfrm>
              <a:off x="5715000" y="914400"/>
              <a:ext cx="2514600" cy="2209800"/>
              <a:chOff x="5715000" y="1524000"/>
              <a:chExt cx="2514600" cy="2209800"/>
            </a:xfrm>
          </p:grpSpPr>
          <p:sp>
            <p:nvSpPr>
              <p:cNvPr id="1501" name="Google Shape;1501;p174"/>
              <p:cNvSpPr/>
              <p:nvPr/>
            </p:nvSpPr>
            <p:spPr>
              <a:xfrm>
                <a:off x="5715000" y="1524000"/>
                <a:ext cx="2514600" cy="2209800"/>
              </a:xfrm>
              <a:prstGeom prst="rect">
                <a:avLst/>
              </a:prstGeom>
              <a:solidFill>
                <a:srgbClr val="E5F3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502" name="Google Shape;1502;p174"/>
              <p:cNvGrpSpPr/>
              <p:nvPr/>
            </p:nvGrpSpPr>
            <p:grpSpPr>
              <a:xfrm>
                <a:off x="7286625" y="3138488"/>
                <a:ext cx="160338" cy="442912"/>
                <a:chOff x="2064" y="960"/>
                <a:chExt cx="140" cy="346"/>
              </a:xfrm>
            </p:grpSpPr>
            <p:sp>
              <p:nvSpPr>
                <p:cNvPr id="1503" name="Google Shape;150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A9DA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04" name="Google Shape;150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A9DA74"/>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05" name="Google Shape;1505;p174"/>
              <p:cNvGrpSpPr/>
              <p:nvPr/>
            </p:nvGrpSpPr>
            <p:grpSpPr>
              <a:xfrm>
                <a:off x="7140575" y="2633663"/>
                <a:ext cx="158750" cy="444500"/>
                <a:chOff x="2064" y="960"/>
                <a:chExt cx="140" cy="346"/>
              </a:xfrm>
            </p:grpSpPr>
            <p:sp>
              <p:nvSpPr>
                <p:cNvPr id="1506" name="Google Shape;150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A9DA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07" name="Google Shape;150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A9DA74"/>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08" name="Google Shape;1508;p174"/>
              <p:cNvGrpSpPr/>
              <p:nvPr/>
            </p:nvGrpSpPr>
            <p:grpSpPr>
              <a:xfrm>
                <a:off x="6794500" y="2779713"/>
                <a:ext cx="160338" cy="444500"/>
                <a:chOff x="2064" y="960"/>
                <a:chExt cx="140" cy="346"/>
              </a:xfrm>
            </p:grpSpPr>
            <p:sp>
              <p:nvSpPr>
                <p:cNvPr id="1509" name="Google Shape;150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A9DA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10" name="Google Shape;151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A9DA74"/>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11" name="Google Shape;1511;p174"/>
              <p:cNvGrpSpPr/>
              <p:nvPr/>
            </p:nvGrpSpPr>
            <p:grpSpPr>
              <a:xfrm>
                <a:off x="6202363" y="2816225"/>
                <a:ext cx="160337" cy="442913"/>
                <a:chOff x="2064" y="960"/>
                <a:chExt cx="140" cy="346"/>
              </a:xfrm>
            </p:grpSpPr>
            <p:sp>
              <p:nvSpPr>
                <p:cNvPr id="1512" name="Google Shape;151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00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13" name="Google Shape;151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00FF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514" name="Google Shape;1514;p174"/>
              <p:cNvSpPr txBox="1"/>
              <p:nvPr/>
            </p:nvSpPr>
            <p:spPr>
              <a:xfrm>
                <a:off x="5753100" y="1585913"/>
                <a:ext cx="2408100" cy="736200"/>
              </a:xfrm>
              <a:prstGeom prst="rect">
                <a:avLst/>
              </a:prstGeom>
              <a:noFill/>
              <a:ln>
                <a:noFill/>
              </a:ln>
            </p:spPr>
            <p:txBody>
              <a:bodyPr spcFirstLastPara="1" wrap="square" lIns="87300" tIns="44450" rIns="87300" bIns="44450" anchor="ctr" anchorCtr="0">
                <a:spAutoFit/>
              </a:bodyPr>
              <a:lstStyle/>
              <a:p>
                <a:pPr marL="0" marR="0" lvl="0" indent="0" algn="ctr" rtl="0">
                  <a:spcBef>
                    <a:spcPts val="0"/>
                  </a:spcBef>
                  <a:spcAft>
                    <a:spcPts val="0"/>
                  </a:spcAft>
                  <a:buNone/>
                </a:pPr>
                <a:r>
                  <a:rPr lang="en-US" sz="1400" b="1">
                    <a:solidFill>
                      <a:srgbClr val="000000"/>
                    </a:solidFill>
                    <a:latin typeface="Arial"/>
                    <a:ea typeface="Arial"/>
                    <a:cs typeface="Arial"/>
                    <a:sym typeface="Arial"/>
                  </a:rPr>
                  <a:t>Responders and</a:t>
                </a:r>
                <a:endParaRPr/>
              </a:p>
              <a:p>
                <a:pPr marL="0" marR="0" lvl="0" indent="0" algn="ctr" rtl="0">
                  <a:spcBef>
                    <a:spcPts val="0"/>
                  </a:spcBef>
                  <a:spcAft>
                    <a:spcPts val="0"/>
                  </a:spcAft>
                  <a:buNone/>
                </a:pPr>
                <a:r>
                  <a:rPr lang="en-US" sz="1400" b="1">
                    <a:solidFill>
                      <a:srgbClr val="000000"/>
                    </a:solidFill>
                    <a:latin typeface="Arial"/>
                    <a:ea typeface="Arial"/>
                    <a:cs typeface="Arial"/>
                    <a:sym typeface="Arial"/>
                  </a:rPr>
                  <a:t> Patients not Experiencing</a:t>
                </a:r>
                <a:endParaRPr/>
              </a:p>
              <a:p>
                <a:pPr marL="0" marR="0" lvl="0" indent="0" algn="ctr" rtl="0">
                  <a:spcBef>
                    <a:spcPts val="0"/>
                  </a:spcBef>
                  <a:spcAft>
                    <a:spcPts val="0"/>
                  </a:spcAft>
                  <a:buNone/>
                </a:pPr>
                <a:r>
                  <a:rPr lang="en-US" sz="1400" b="1">
                    <a:solidFill>
                      <a:srgbClr val="000000"/>
                    </a:solidFill>
                    <a:latin typeface="Arial"/>
                    <a:ea typeface="Arial"/>
                    <a:cs typeface="Arial"/>
                    <a:sym typeface="Arial"/>
                  </a:rPr>
                  <a:t>Severe Toxicity </a:t>
                </a:r>
                <a:endParaRPr sz="1600" b="1">
                  <a:solidFill>
                    <a:srgbClr val="000000"/>
                  </a:solidFill>
                  <a:latin typeface="Arial"/>
                  <a:ea typeface="Arial"/>
                  <a:cs typeface="Arial"/>
                  <a:sym typeface="Arial"/>
                </a:endParaRPr>
              </a:p>
            </p:txBody>
          </p:sp>
          <p:grpSp>
            <p:nvGrpSpPr>
              <p:cNvPr id="1515" name="Google Shape;1515;p174"/>
              <p:cNvGrpSpPr/>
              <p:nvPr/>
            </p:nvGrpSpPr>
            <p:grpSpPr>
              <a:xfrm>
                <a:off x="5949950" y="2538413"/>
                <a:ext cx="158750" cy="442912"/>
                <a:chOff x="2064" y="960"/>
                <a:chExt cx="140" cy="346"/>
              </a:xfrm>
            </p:grpSpPr>
            <p:sp>
              <p:nvSpPr>
                <p:cNvPr id="1516" name="Google Shape;151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00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17" name="Google Shape;151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00FF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18" name="Google Shape;1518;p174"/>
              <p:cNvGrpSpPr/>
              <p:nvPr/>
            </p:nvGrpSpPr>
            <p:grpSpPr>
              <a:xfrm>
                <a:off x="7453313" y="2643188"/>
                <a:ext cx="158750" cy="442912"/>
                <a:chOff x="2064" y="960"/>
                <a:chExt cx="140" cy="346"/>
              </a:xfrm>
            </p:grpSpPr>
            <p:sp>
              <p:nvSpPr>
                <p:cNvPr id="1519" name="Google Shape;151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A9DA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0" name="Google Shape;152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A9DA74"/>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21" name="Google Shape;1521;p174"/>
              <p:cNvGrpSpPr/>
              <p:nvPr/>
            </p:nvGrpSpPr>
            <p:grpSpPr>
              <a:xfrm>
                <a:off x="7764463" y="2651125"/>
                <a:ext cx="160337" cy="442913"/>
                <a:chOff x="2064" y="960"/>
                <a:chExt cx="140" cy="346"/>
              </a:xfrm>
            </p:grpSpPr>
            <p:sp>
              <p:nvSpPr>
                <p:cNvPr id="1522" name="Google Shape;152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A9DA7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3" name="Google Shape;152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A9DA74"/>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24" name="Google Shape;1524;p174"/>
              <p:cNvGrpSpPr/>
              <p:nvPr/>
            </p:nvGrpSpPr>
            <p:grpSpPr>
              <a:xfrm>
                <a:off x="6515100" y="2986088"/>
                <a:ext cx="161925" cy="442912"/>
                <a:chOff x="2064" y="960"/>
                <a:chExt cx="140" cy="346"/>
              </a:xfrm>
            </p:grpSpPr>
            <p:sp>
              <p:nvSpPr>
                <p:cNvPr id="1525" name="Google Shape;152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00FF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6" name="Google Shape;152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00FF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527" name="Google Shape;1527;p174"/>
            <p:cNvGrpSpPr/>
            <p:nvPr/>
          </p:nvGrpSpPr>
          <p:grpSpPr>
            <a:xfrm>
              <a:off x="3276600" y="3581400"/>
              <a:ext cx="3276600" cy="2819400"/>
              <a:chOff x="3276600" y="3581400"/>
              <a:chExt cx="3276600" cy="2819400"/>
            </a:xfrm>
          </p:grpSpPr>
          <p:sp>
            <p:nvSpPr>
              <p:cNvPr id="1528" name="Google Shape;1528;p174"/>
              <p:cNvSpPr/>
              <p:nvPr/>
            </p:nvSpPr>
            <p:spPr>
              <a:xfrm>
                <a:off x="3276600" y="3581400"/>
                <a:ext cx="3276600" cy="2819400"/>
              </a:xfrm>
              <a:prstGeom prst="rect">
                <a:avLst/>
              </a:prstGeom>
              <a:solidFill>
                <a:srgbClr val="FFCD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29" name="Google Shape;1529;p174"/>
              <p:cNvSpPr/>
              <p:nvPr/>
            </p:nvSpPr>
            <p:spPr>
              <a:xfrm>
                <a:off x="5407025" y="4391025"/>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530" name="Google Shape;1530;p174"/>
              <p:cNvGrpSpPr/>
              <p:nvPr/>
            </p:nvGrpSpPr>
            <p:grpSpPr>
              <a:xfrm>
                <a:off x="5262563" y="4740275"/>
                <a:ext cx="158750" cy="444500"/>
                <a:chOff x="2064" y="960"/>
                <a:chExt cx="140" cy="346"/>
              </a:xfrm>
            </p:grpSpPr>
            <p:sp>
              <p:nvSpPr>
                <p:cNvPr id="1531" name="Google Shape;153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2" name="Google Shape;153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33" name="Google Shape;1533;p174"/>
              <p:cNvGrpSpPr/>
              <p:nvPr/>
            </p:nvGrpSpPr>
            <p:grpSpPr>
              <a:xfrm>
                <a:off x="3497262" y="4740275"/>
                <a:ext cx="160338" cy="444500"/>
                <a:chOff x="2064" y="960"/>
                <a:chExt cx="140" cy="346"/>
              </a:xfrm>
            </p:grpSpPr>
            <p:sp>
              <p:nvSpPr>
                <p:cNvPr id="1534" name="Google Shape;153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5" name="Google Shape;153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36" name="Google Shape;1536;p174"/>
              <p:cNvGrpSpPr/>
              <p:nvPr/>
            </p:nvGrpSpPr>
            <p:grpSpPr>
              <a:xfrm>
                <a:off x="3575050" y="5226050"/>
                <a:ext cx="158750" cy="444500"/>
                <a:chOff x="2064" y="960"/>
                <a:chExt cx="140" cy="346"/>
              </a:xfrm>
            </p:grpSpPr>
            <p:sp>
              <p:nvSpPr>
                <p:cNvPr id="1537" name="Google Shape;153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8" name="Google Shape;153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39" name="Google Shape;1539;p174"/>
              <p:cNvGrpSpPr/>
              <p:nvPr/>
            </p:nvGrpSpPr>
            <p:grpSpPr>
              <a:xfrm>
                <a:off x="3879850" y="5130800"/>
                <a:ext cx="158750" cy="444500"/>
                <a:chOff x="2064" y="960"/>
                <a:chExt cx="140" cy="346"/>
              </a:xfrm>
            </p:grpSpPr>
            <p:sp>
              <p:nvSpPr>
                <p:cNvPr id="1540" name="Google Shape;154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41" name="Google Shape;154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42" name="Google Shape;1542;p174"/>
              <p:cNvGrpSpPr/>
              <p:nvPr/>
            </p:nvGrpSpPr>
            <p:grpSpPr>
              <a:xfrm>
                <a:off x="3429000" y="5791200"/>
                <a:ext cx="158750" cy="444500"/>
                <a:chOff x="2064" y="960"/>
                <a:chExt cx="140" cy="346"/>
              </a:xfrm>
            </p:grpSpPr>
            <p:sp>
              <p:nvSpPr>
                <p:cNvPr id="1543" name="Google Shape;154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44" name="Google Shape;154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45" name="Google Shape;1545;p174"/>
              <p:cNvGrpSpPr/>
              <p:nvPr/>
            </p:nvGrpSpPr>
            <p:grpSpPr>
              <a:xfrm>
                <a:off x="4081463" y="4624388"/>
                <a:ext cx="160337" cy="444500"/>
                <a:chOff x="2064" y="960"/>
                <a:chExt cx="140" cy="346"/>
              </a:xfrm>
            </p:grpSpPr>
            <p:sp>
              <p:nvSpPr>
                <p:cNvPr id="1546" name="Google Shape;154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47" name="Google Shape;154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48" name="Google Shape;1548;p174"/>
              <p:cNvGrpSpPr/>
              <p:nvPr/>
            </p:nvGrpSpPr>
            <p:grpSpPr>
              <a:xfrm>
                <a:off x="4419600" y="4648200"/>
                <a:ext cx="158750" cy="444500"/>
                <a:chOff x="2064" y="960"/>
                <a:chExt cx="140" cy="346"/>
              </a:xfrm>
            </p:grpSpPr>
            <p:sp>
              <p:nvSpPr>
                <p:cNvPr id="1549" name="Google Shape;154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0000"/>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0" name="Google Shape;155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00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51" name="Google Shape;1551;p174"/>
              <p:cNvGrpSpPr/>
              <p:nvPr/>
            </p:nvGrpSpPr>
            <p:grpSpPr>
              <a:xfrm>
                <a:off x="4900613" y="4432300"/>
                <a:ext cx="160337" cy="444500"/>
                <a:chOff x="2064" y="960"/>
                <a:chExt cx="140" cy="346"/>
              </a:xfrm>
            </p:grpSpPr>
            <p:sp>
              <p:nvSpPr>
                <p:cNvPr id="1552" name="Google Shape;155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3" name="Google Shape;155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54" name="Google Shape;1554;p174"/>
              <p:cNvGrpSpPr/>
              <p:nvPr/>
            </p:nvGrpSpPr>
            <p:grpSpPr>
              <a:xfrm>
                <a:off x="4878388" y="4945063"/>
                <a:ext cx="158750" cy="444500"/>
                <a:chOff x="2064" y="960"/>
                <a:chExt cx="140" cy="346"/>
              </a:xfrm>
            </p:grpSpPr>
            <p:sp>
              <p:nvSpPr>
                <p:cNvPr id="1555" name="Google Shape;155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6" name="Google Shape;155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57" name="Google Shape;1557;p174"/>
              <p:cNvGrpSpPr/>
              <p:nvPr/>
            </p:nvGrpSpPr>
            <p:grpSpPr>
              <a:xfrm>
                <a:off x="5227638" y="5284788"/>
                <a:ext cx="160337" cy="444500"/>
                <a:chOff x="2064" y="960"/>
                <a:chExt cx="140" cy="346"/>
              </a:xfrm>
            </p:grpSpPr>
            <p:sp>
              <p:nvSpPr>
                <p:cNvPr id="1558" name="Google Shape;155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59" name="Google Shape;155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60" name="Google Shape;1560;p174"/>
              <p:cNvGrpSpPr/>
              <p:nvPr/>
            </p:nvGrpSpPr>
            <p:grpSpPr>
              <a:xfrm>
                <a:off x="5781675" y="4740275"/>
                <a:ext cx="160338" cy="444500"/>
                <a:chOff x="2064" y="960"/>
                <a:chExt cx="140" cy="346"/>
              </a:xfrm>
            </p:grpSpPr>
            <p:sp>
              <p:nvSpPr>
                <p:cNvPr id="1561" name="Google Shape;156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62" name="Google Shape;156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63" name="Google Shape;1563;p174"/>
              <p:cNvGrpSpPr/>
              <p:nvPr/>
            </p:nvGrpSpPr>
            <p:grpSpPr>
              <a:xfrm>
                <a:off x="5645150" y="5260975"/>
                <a:ext cx="158750" cy="444500"/>
                <a:chOff x="2064" y="960"/>
                <a:chExt cx="140" cy="346"/>
              </a:xfrm>
            </p:grpSpPr>
            <p:sp>
              <p:nvSpPr>
                <p:cNvPr id="1564" name="Google Shape;156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65" name="Google Shape;156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66" name="Google Shape;1566;p174"/>
              <p:cNvGrpSpPr/>
              <p:nvPr/>
            </p:nvGrpSpPr>
            <p:grpSpPr>
              <a:xfrm>
                <a:off x="6261100" y="5292725"/>
                <a:ext cx="160338" cy="444500"/>
                <a:chOff x="2064" y="960"/>
                <a:chExt cx="140" cy="346"/>
              </a:xfrm>
            </p:grpSpPr>
            <p:sp>
              <p:nvSpPr>
                <p:cNvPr id="1567" name="Google Shape;156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68" name="Google Shape;156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69" name="Google Shape;1569;p174"/>
              <p:cNvGrpSpPr/>
              <p:nvPr/>
            </p:nvGrpSpPr>
            <p:grpSpPr>
              <a:xfrm>
                <a:off x="4822825" y="5715000"/>
                <a:ext cx="161925" cy="446088"/>
                <a:chOff x="2064" y="960"/>
                <a:chExt cx="140" cy="346"/>
              </a:xfrm>
            </p:grpSpPr>
            <p:sp>
              <p:nvSpPr>
                <p:cNvPr id="1570" name="Google Shape;157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71" name="Google Shape;157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72" name="Google Shape;1572;p174"/>
              <p:cNvGrpSpPr/>
              <p:nvPr/>
            </p:nvGrpSpPr>
            <p:grpSpPr>
              <a:xfrm>
                <a:off x="5105400" y="4114800"/>
                <a:ext cx="160338" cy="446088"/>
                <a:chOff x="2064" y="960"/>
                <a:chExt cx="140" cy="346"/>
              </a:xfrm>
            </p:grpSpPr>
            <p:sp>
              <p:nvSpPr>
                <p:cNvPr id="1573" name="Google Shape;157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74" name="Google Shape;157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75" name="Google Shape;1575;p174"/>
              <p:cNvGrpSpPr/>
              <p:nvPr/>
            </p:nvGrpSpPr>
            <p:grpSpPr>
              <a:xfrm>
                <a:off x="4667250" y="5334000"/>
                <a:ext cx="160338" cy="442913"/>
                <a:chOff x="2064" y="960"/>
                <a:chExt cx="140" cy="346"/>
              </a:xfrm>
            </p:grpSpPr>
            <p:sp>
              <p:nvSpPr>
                <p:cNvPr id="1576" name="Google Shape;157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77" name="Google Shape;157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578" name="Google Shape;1578;p174"/>
              <p:cNvSpPr/>
              <p:nvPr/>
            </p:nvSpPr>
            <p:spPr>
              <a:xfrm>
                <a:off x="5470525" y="4935538"/>
                <a:ext cx="160338"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79" name="Google Shape;1579;p174"/>
              <p:cNvSpPr/>
              <p:nvPr/>
            </p:nvSpPr>
            <p:spPr>
              <a:xfrm>
                <a:off x="5638800" y="5791200"/>
                <a:ext cx="157163" cy="442912"/>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0" name="Google Shape;1580;p174"/>
              <p:cNvSpPr/>
              <p:nvPr/>
            </p:nvSpPr>
            <p:spPr>
              <a:xfrm>
                <a:off x="5416550" y="5705475"/>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00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1" name="Google Shape;1581;p174"/>
              <p:cNvSpPr/>
              <p:nvPr/>
            </p:nvSpPr>
            <p:spPr>
              <a:xfrm>
                <a:off x="5070475" y="5848350"/>
                <a:ext cx="157163" cy="446088"/>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2" name="Google Shape;1582;p174"/>
              <p:cNvSpPr/>
              <p:nvPr/>
            </p:nvSpPr>
            <p:spPr>
              <a:xfrm>
                <a:off x="4438650" y="5235575"/>
                <a:ext cx="160338"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3" name="Google Shape;1583;p174"/>
              <p:cNvSpPr/>
              <p:nvPr/>
            </p:nvSpPr>
            <p:spPr>
              <a:xfrm>
                <a:off x="4335463" y="4140200"/>
                <a:ext cx="160337" cy="442913"/>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4" name="Google Shape;1584;p174"/>
              <p:cNvSpPr/>
              <p:nvPr/>
            </p:nvSpPr>
            <p:spPr>
              <a:xfrm>
                <a:off x="3783013" y="4637088"/>
                <a:ext cx="158750"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5" name="Google Shape;1585;p174"/>
              <p:cNvSpPr/>
              <p:nvPr/>
            </p:nvSpPr>
            <p:spPr>
              <a:xfrm>
                <a:off x="4191000" y="5181600"/>
                <a:ext cx="158750" cy="442912"/>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6" name="Google Shape;1586;p174"/>
              <p:cNvSpPr/>
              <p:nvPr/>
            </p:nvSpPr>
            <p:spPr>
              <a:xfrm>
                <a:off x="3954462" y="5715000"/>
                <a:ext cx="160338" cy="444500"/>
              </a:xfrm>
              <a:custGeom>
                <a:avLst/>
                <a:gdLst/>
                <a:ahLst/>
                <a:cxnLst/>
                <a:rect l="l" t="t" r="r" b="b"/>
                <a:pathLst>
                  <a:path w="139" h="346" extrusionOk="0">
                    <a:moveTo>
                      <a:pt x="115" y="96"/>
                    </a:moveTo>
                    <a:lnTo>
                      <a:pt x="115" y="96"/>
                    </a:lnTo>
                    <a:lnTo>
                      <a:pt x="110" y="96"/>
                    </a:lnTo>
                    <a:lnTo>
                      <a:pt x="106" y="91"/>
                    </a:lnTo>
                    <a:lnTo>
                      <a:pt x="101" y="91"/>
                    </a:lnTo>
                    <a:lnTo>
                      <a:pt x="96" y="87"/>
                    </a:lnTo>
                    <a:lnTo>
                      <a:pt x="96" y="87"/>
                    </a:lnTo>
                    <a:lnTo>
                      <a:pt x="91" y="82"/>
                    </a:lnTo>
                    <a:lnTo>
                      <a:pt x="91" y="82"/>
                    </a:lnTo>
                    <a:lnTo>
                      <a:pt x="91" y="77"/>
                    </a:lnTo>
                    <a:lnTo>
                      <a:pt x="91" y="77"/>
                    </a:lnTo>
                    <a:lnTo>
                      <a:pt x="91" y="72"/>
                    </a:lnTo>
                    <a:lnTo>
                      <a:pt x="91" y="72"/>
                    </a:lnTo>
                    <a:lnTo>
                      <a:pt x="96" y="72"/>
                    </a:lnTo>
                    <a:lnTo>
                      <a:pt x="96"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1" y="24"/>
                    </a:lnTo>
                    <a:lnTo>
                      <a:pt x="101" y="19"/>
                    </a:lnTo>
                    <a:lnTo>
                      <a:pt x="96" y="15"/>
                    </a:lnTo>
                    <a:lnTo>
                      <a:pt x="91" y="10"/>
                    </a:lnTo>
                    <a:lnTo>
                      <a:pt x="86" y="5"/>
                    </a:lnTo>
                    <a:lnTo>
                      <a:pt x="82" y="5"/>
                    </a:lnTo>
                    <a:lnTo>
                      <a:pt x="77" y="0"/>
                    </a:lnTo>
                    <a:lnTo>
                      <a:pt x="72" y="0"/>
                    </a:lnTo>
                    <a:lnTo>
                      <a:pt x="72" y="0"/>
                    </a:lnTo>
                    <a:lnTo>
                      <a:pt x="62" y="0"/>
                    </a:lnTo>
                    <a:lnTo>
                      <a:pt x="58" y="5"/>
                    </a:lnTo>
                    <a:lnTo>
                      <a:pt x="53" y="5"/>
                    </a:lnTo>
                    <a:lnTo>
                      <a:pt x="48" y="10"/>
                    </a:lnTo>
                    <a:lnTo>
                      <a:pt x="43" y="15"/>
                    </a:lnTo>
                    <a:lnTo>
                      <a:pt x="38" y="19"/>
                    </a:lnTo>
                    <a:lnTo>
                      <a:pt x="38" y="24"/>
                    </a:lnTo>
                    <a:lnTo>
                      <a:pt x="34" y="29"/>
                    </a:lnTo>
                    <a:lnTo>
                      <a:pt x="34" y="34"/>
                    </a:lnTo>
                    <a:lnTo>
                      <a:pt x="34" y="43"/>
                    </a:lnTo>
                    <a:lnTo>
                      <a:pt x="34" y="43"/>
                    </a:lnTo>
                    <a:lnTo>
                      <a:pt x="34" y="43"/>
                    </a:lnTo>
                    <a:lnTo>
                      <a:pt x="34" y="48"/>
                    </a:lnTo>
                    <a:lnTo>
                      <a:pt x="34" y="53"/>
                    </a:lnTo>
                    <a:lnTo>
                      <a:pt x="38" y="58"/>
                    </a:lnTo>
                    <a:lnTo>
                      <a:pt x="38" y="58"/>
                    </a:lnTo>
                    <a:lnTo>
                      <a:pt x="38" y="63"/>
                    </a:lnTo>
                    <a:lnTo>
                      <a:pt x="43" y="67"/>
                    </a:lnTo>
                    <a:lnTo>
                      <a:pt x="43" y="67"/>
                    </a:lnTo>
                    <a:lnTo>
                      <a:pt x="48" y="72"/>
                    </a:lnTo>
                    <a:lnTo>
                      <a:pt x="48" y="72"/>
                    </a:lnTo>
                    <a:lnTo>
                      <a:pt x="48" y="72"/>
                    </a:lnTo>
                    <a:lnTo>
                      <a:pt x="48" y="77"/>
                    </a:lnTo>
                    <a:lnTo>
                      <a:pt x="48" y="77"/>
                    </a:lnTo>
                    <a:lnTo>
                      <a:pt x="48" y="82"/>
                    </a:lnTo>
                    <a:lnTo>
                      <a:pt x="48" y="82"/>
                    </a:lnTo>
                    <a:lnTo>
                      <a:pt x="48" y="87"/>
                    </a:lnTo>
                    <a:lnTo>
                      <a:pt x="48" y="87"/>
                    </a:lnTo>
                    <a:lnTo>
                      <a:pt x="43" y="91"/>
                    </a:lnTo>
                    <a:lnTo>
                      <a:pt x="38" y="91"/>
                    </a:lnTo>
                    <a:lnTo>
                      <a:pt x="34" y="96"/>
                    </a:lnTo>
                    <a:lnTo>
                      <a:pt x="29" y="96"/>
                    </a:lnTo>
                    <a:lnTo>
                      <a:pt x="29" y="96"/>
                    </a:lnTo>
                    <a:lnTo>
                      <a:pt x="19" y="101"/>
                    </a:lnTo>
                    <a:lnTo>
                      <a:pt x="14" y="106"/>
                    </a:lnTo>
                    <a:lnTo>
                      <a:pt x="10" y="106"/>
                    </a:lnTo>
                    <a:lnTo>
                      <a:pt x="5" y="111"/>
                    </a:lnTo>
                    <a:lnTo>
                      <a:pt x="5" y="115"/>
                    </a:lnTo>
                    <a:lnTo>
                      <a:pt x="0" y="120"/>
                    </a:lnTo>
                    <a:lnTo>
                      <a:pt x="0" y="125"/>
                    </a:lnTo>
                    <a:lnTo>
                      <a:pt x="0" y="130"/>
                    </a:lnTo>
                    <a:lnTo>
                      <a:pt x="0" y="130"/>
                    </a:lnTo>
                    <a:lnTo>
                      <a:pt x="0" y="130"/>
                    </a:lnTo>
                    <a:lnTo>
                      <a:pt x="0" y="192"/>
                    </a:lnTo>
                    <a:lnTo>
                      <a:pt x="0" y="192"/>
                    </a:lnTo>
                    <a:lnTo>
                      <a:pt x="0" y="202"/>
                    </a:lnTo>
                    <a:lnTo>
                      <a:pt x="5" y="207"/>
                    </a:lnTo>
                    <a:lnTo>
                      <a:pt x="10" y="211"/>
                    </a:lnTo>
                    <a:lnTo>
                      <a:pt x="10" y="221"/>
                    </a:lnTo>
                    <a:lnTo>
                      <a:pt x="14" y="221"/>
                    </a:lnTo>
                    <a:lnTo>
                      <a:pt x="19"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8" y="341"/>
                    </a:lnTo>
                    <a:lnTo>
                      <a:pt x="38" y="346"/>
                    </a:lnTo>
                    <a:lnTo>
                      <a:pt x="43" y="346"/>
                    </a:lnTo>
                    <a:lnTo>
                      <a:pt x="48" y="346"/>
                    </a:lnTo>
                    <a:lnTo>
                      <a:pt x="48" y="346"/>
                    </a:lnTo>
                    <a:lnTo>
                      <a:pt x="48" y="346"/>
                    </a:lnTo>
                    <a:lnTo>
                      <a:pt x="53" y="346"/>
                    </a:lnTo>
                    <a:lnTo>
                      <a:pt x="58" y="346"/>
                    </a:lnTo>
                    <a:lnTo>
                      <a:pt x="58" y="346"/>
                    </a:lnTo>
                    <a:lnTo>
                      <a:pt x="62" y="341"/>
                    </a:lnTo>
                    <a:lnTo>
                      <a:pt x="62" y="341"/>
                    </a:lnTo>
                    <a:lnTo>
                      <a:pt x="67" y="336"/>
                    </a:lnTo>
                    <a:lnTo>
                      <a:pt x="67" y="336"/>
                    </a:lnTo>
                    <a:lnTo>
                      <a:pt x="67" y="331"/>
                    </a:lnTo>
                    <a:lnTo>
                      <a:pt x="67" y="327"/>
                    </a:lnTo>
                    <a:lnTo>
                      <a:pt x="72" y="322"/>
                    </a:lnTo>
                    <a:lnTo>
                      <a:pt x="72" y="192"/>
                    </a:lnTo>
                    <a:lnTo>
                      <a:pt x="72" y="192"/>
                    </a:lnTo>
                    <a:lnTo>
                      <a:pt x="72" y="322"/>
                    </a:lnTo>
                    <a:lnTo>
                      <a:pt x="72" y="322"/>
                    </a:lnTo>
                    <a:lnTo>
                      <a:pt x="72" y="327"/>
                    </a:lnTo>
                    <a:lnTo>
                      <a:pt x="72" y="331"/>
                    </a:lnTo>
                    <a:lnTo>
                      <a:pt x="72" y="336"/>
                    </a:lnTo>
                    <a:lnTo>
                      <a:pt x="77" y="336"/>
                    </a:lnTo>
                    <a:lnTo>
                      <a:pt x="77" y="341"/>
                    </a:lnTo>
                    <a:lnTo>
                      <a:pt x="77" y="341"/>
                    </a:lnTo>
                    <a:lnTo>
                      <a:pt x="82" y="346"/>
                    </a:lnTo>
                    <a:lnTo>
                      <a:pt x="86" y="346"/>
                    </a:lnTo>
                    <a:lnTo>
                      <a:pt x="86" y="346"/>
                    </a:lnTo>
                    <a:lnTo>
                      <a:pt x="91" y="346"/>
                    </a:lnTo>
                    <a:lnTo>
                      <a:pt x="91" y="346"/>
                    </a:lnTo>
                    <a:lnTo>
                      <a:pt x="96" y="346"/>
                    </a:lnTo>
                    <a:lnTo>
                      <a:pt x="96" y="346"/>
                    </a:lnTo>
                    <a:lnTo>
                      <a:pt x="101" y="346"/>
                    </a:lnTo>
                    <a:lnTo>
                      <a:pt x="101" y="341"/>
                    </a:lnTo>
                    <a:lnTo>
                      <a:pt x="106" y="341"/>
                    </a:lnTo>
                    <a:lnTo>
                      <a:pt x="106" y="336"/>
                    </a:lnTo>
                    <a:lnTo>
                      <a:pt x="110" y="336"/>
                    </a:lnTo>
                    <a:lnTo>
                      <a:pt x="110" y="331"/>
                    </a:lnTo>
                    <a:lnTo>
                      <a:pt x="110" y="327"/>
                    </a:lnTo>
                    <a:lnTo>
                      <a:pt x="110" y="322"/>
                    </a:lnTo>
                    <a:lnTo>
                      <a:pt x="110" y="245"/>
                    </a:lnTo>
                    <a:lnTo>
                      <a:pt x="110" y="144"/>
                    </a:lnTo>
                    <a:lnTo>
                      <a:pt x="110" y="235"/>
                    </a:lnTo>
                    <a:lnTo>
                      <a:pt x="110" y="235"/>
                    </a:lnTo>
                    <a:lnTo>
                      <a:pt x="110" y="235"/>
                    </a:lnTo>
                    <a:lnTo>
                      <a:pt x="115" y="231"/>
                    </a:lnTo>
                    <a:lnTo>
                      <a:pt x="120" y="231"/>
                    </a:lnTo>
                    <a:lnTo>
                      <a:pt x="120" y="226"/>
                    </a:lnTo>
                    <a:lnTo>
                      <a:pt x="125" y="221"/>
                    </a:lnTo>
                    <a:lnTo>
                      <a:pt x="130" y="216"/>
                    </a:lnTo>
                    <a:lnTo>
                      <a:pt x="134" y="211"/>
                    </a:lnTo>
                    <a:lnTo>
                      <a:pt x="139" y="207"/>
                    </a:lnTo>
                    <a:lnTo>
                      <a:pt x="139" y="202"/>
                    </a:lnTo>
                    <a:lnTo>
                      <a:pt x="139" y="192"/>
                    </a:lnTo>
                    <a:lnTo>
                      <a:pt x="139" y="130"/>
                    </a:lnTo>
                    <a:lnTo>
                      <a:pt x="139" y="130"/>
                    </a:lnTo>
                    <a:lnTo>
                      <a:pt x="139" y="130"/>
                    </a:lnTo>
                    <a:lnTo>
                      <a:pt x="139" y="130"/>
                    </a:lnTo>
                    <a:lnTo>
                      <a:pt x="139" y="125"/>
                    </a:lnTo>
                    <a:lnTo>
                      <a:pt x="139" y="120"/>
                    </a:lnTo>
                    <a:lnTo>
                      <a:pt x="139" y="115"/>
                    </a:lnTo>
                    <a:lnTo>
                      <a:pt x="139" y="111"/>
                    </a:lnTo>
                    <a:lnTo>
                      <a:pt x="134" y="106"/>
                    </a:lnTo>
                    <a:lnTo>
                      <a:pt x="130" y="106"/>
                    </a:lnTo>
                    <a:lnTo>
                      <a:pt x="125" y="101"/>
                    </a:lnTo>
                    <a:lnTo>
                      <a:pt x="115" y="96"/>
                    </a:lnTo>
                    <a:lnTo>
                      <a:pt x="115"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587" name="Google Shape;1587;p174"/>
              <p:cNvGrpSpPr/>
              <p:nvPr/>
            </p:nvGrpSpPr>
            <p:grpSpPr>
              <a:xfrm>
                <a:off x="3954463" y="4165600"/>
                <a:ext cx="160337" cy="442913"/>
                <a:chOff x="2064" y="960"/>
                <a:chExt cx="140" cy="346"/>
              </a:xfrm>
            </p:grpSpPr>
            <p:sp>
              <p:nvSpPr>
                <p:cNvPr id="1588" name="Google Shape;158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9" name="Google Shape;158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90" name="Google Shape;1590;p174"/>
              <p:cNvGrpSpPr/>
              <p:nvPr/>
            </p:nvGrpSpPr>
            <p:grpSpPr>
              <a:xfrm>
                <a:off x="4608513" y="4391025"/>
                <a:ext cx="160337" cy="444500"/>
                <a:chOff x="2064" y="960"/>
                <a:chExt cx="140" cy="346"/>
              </a:xfrm>
            </p:grpSpPr>
            <p:sp>
              <p:nvSpPr>
                <p:cNvPr id="1591" name="Google Shape;159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92" name="Google Shape;159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93" name="Google Shape;1593;p174"/>
              <p:cNvGrpSpPr/>
              <p:nvPr/>
            </p:nvGrpSpPr>
            <p:grpSpPr>
              <a:xfrm>
                <a:off x="4260850" y="5802313"/>
                <a:ext cx="158750" cy="446087"/>
                <a:chOff x="2064" y="960"/>
                <a:chExt cx="140" cy="346"/>
              </a:xfrm>
            </p:grpSpPr>
            <p:sp>
              <p:nvSpPr>
                <p:cNvPr id="1594" name="Google Shape;159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95" name="Google Shape;159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96" name="Google Shape;1596;p174"/>
              <p:cNvGrpSpPr/>
              <p:nvPr/>
            </p:nvGrpSpPr>
            <p:grpSpPr>
              <a:xfrm>
                <a:off x="4608513" y="5902325"/>
                <a:ext cx="160337" cy="442913"/>
                <a:chOff x="2064" y="960"/>
                <a:chExt cx="140" cy="346"/>
              </a:xfrm>
            </p:grpSpPr>
            <p:sp>
              <p:nvSpPr>
                <p:cNvPr id="1597" name="Google Shape;159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98" name="Google Shape;159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599" name="Google Shape;1599;p174"/>
              <p:cNvGrpSpPr/>
              <p:nvPr/>
            </p:nvGrpSpPr>
            <p:grpSpPr>
              <a:xfrm>
                <a:off x="4654550" y="4852988"/>
                <a:ext cx="160338" cy="444500"/>
                <a:chOff x="2064" y="960"/>
                <a:chExt cx="140" cy="346"/>
              </a:xfrm>
            </p:grpSpPr>
            <p:sp>
              <p:nvSpPr>
                <p:cNvPr id="1600" name="Google Shape;160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01" name="Google Shape;1601;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02" name="Google Shape;1602;p174"/>
              <p:cNvGrpSpPr/>
              <p:nvPr/>
            </p:nvGrpSpPr>
            <p:grpSpPr>
              <a:xfrm>
                <a:off x="5019675" y="5326063"/>
                <a:ext cx="160338" cy="442912"/>
                <a:chOff x="2064" y="960"/>
                <a:chExt cx="140" cy="346"/>
              </a:xfrm>
            </p:grpSpPr>
            <p:sp>
              <p:nvSpPr>
                <p:cNvPr id="1603" name="Google Shape;160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04" name="Google Shape;1604;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05" name="Google Shape;1605;p174"/>
              <p:cNvGrpSpPr/>
              <p:nvPr/>
            </p:nvGrpSpPr>
            <p:grpSpPr>
              <a:xfrm>
                <a:off x="3651250" y="5715000"/>
                <a:ext cx="158750" cy="444500"/>
                <a:chOff x="2064" y="960"/>
                <a:chExt cx="140" cy="346"/>
              </a:xfrm>
            </p:grpSpPr>
            <p:sp>
              <p:nvSpPr>
                <p:cNvPr id="1606" name="Google Shape;160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07" name="Google Shape;1607;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08" name="Google Shape;1608;p174"/>
              <p:cNvGrpSpPr/>
              <p:nvPr/>
            </p:nvGrpSpPr>
            <p:grpSpPr>
              <a:xfrm>
                <a:off x="3651250" y="4148138"/>
                <a:ext cx="158750" cy="442912"/>
                <a:chOff x="2064" y="960"/>
                <a:chExt cx="140" cy="346"/>
              </a:xfrm>
            </p:grpSpPr>
            <p:sp>
              <p:nvSpPr>
                <p:cNvPr id="1609" name="Google Shape;160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0" name="Google Shape;1610;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11" name="Google Shape;1611;p174"/>
              <p:cNvGrpSpPr/>
              <p:nvPr/>
            </p:nvGrpSpPr>
            <p:grpSpPr>
              <a:xfrm>
                <a:off x="5943600" y="5715000"/>
                <a:ext cx="160338" cy="442912"/>
                <a:chOff x="2064" y="960"/>
                <a:chExt cx="140" cy="346"/>
              </a:xfrm>
            </p:grpSpPr>
            <p:sp>
              <p:nvSpPr>
                <p:cNvPr id="1612" name="Google Shape;1612;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3" name="Google Shape;1613;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0000"/>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14" name="Google Shape;1614;p174"/>
              <p:cNvGrpSpPr/>
              <p:nvPr/>
            </p:nvGrpSpPr>
            <p:grpSpPr>
              <a:xfrm>
                <a:off x="5948363" y="5184775"/>
                <a:ext cx="157162" cy="444500"/>
                <a:chOff x="2064" y="960"/>
                <a:chExt cx="140" cy="346"/>
              </a:xfrm>
            </p:grpSpPr>
            <p:sp>
              <p:nvSpPr>
                <p:cNvPr id="1615" name="Google Shape;1615;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6" name="Google Shape;1616;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617" name="Google Shape;1617;p174"/>
              <p:cNvGrpSpPr/>
              <p:nvPr/>
            </p:nvGrpSpPr>
            <p:grpSpPr>
              <a:xfrm>
                <a:off x="5715000" y="4267200"/>
                <a:ext cx="160337" cy="442913"/>
                <a:chOff x="2064" y="960"/>
                <a:chExt cx="140" cy="346"/>
              </a:xfrm>
            </p:grpSpPr>
            <p:sp>
              <p:nvSpPr>
                <p:cNvPr id="1618" name="Google Shape;1618;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close/>
                    </a:path>
                  </a:pathLst>
                </a:custGeom>
                <a:solidFill>
                  <a:srgbClr val="FF797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19" name="Google Shape;1619;p174"/>
                <p:cNvSpPr/>
                <p:nvPr/>
              </p:nvSpPr>
              <p:spPr>
                <a:xfrm>
                  <a:off x="2064" y="960"/>
                  <a:ext cx="140" cy="346"/>
                </a:xfrm>
                <a:custGeom>
                  <a:avLst/>
                  <a:gdLst/>
                  <a:ahLst/>
                  <a:cxnLst/>
                  <a:rect l="l" t="t" r="r" b="b"/>
                  <a:pathLst>
                    <a:path w="140" h="346" extrusionOk="0">
                      <a:moveTo>
                        <a:pt x="116" y="96"/>
                      </a:moveTo>
                      <a:lnTo>
                        <a:pt x="116" y="96"/>
                      </a:lnTo>
                      <a:lnTo>
                        <a:pt x="111" y="96"/>
                      </a:lnTo>
                      <a:lnTo>
                        <a:pt x="106" y="91"/>
                      </a:lnTo>
                      <a:lnTo>
                        <a:pt x="101" y="91"/>
                      </a:lnTo>
                      <a:lnTo>
                        <a:pt x="96" y="87"/>
                      </a:lnTo>
                      <a:lnTo>
                        <a:pt x="96" y="87"/>
                      </a:lnTo>
                      <a:lnTo>
                        <a:pt x="92" y="82"/>
                      </a:lnTo>
                      <a:lnTo>
                        <a:pt x="92" y="82"/>
                      </a:lnTo>
                      <a:lnTo>
                        <a:pt x="92" y="77"/>
                      </a:lnTo>
                      <a:lnTo>
                        <a:pt x="92" y="77"/>
                      </a:lnTo>
                      <a:lnTo>
                        <a:pt x="92" y="72"/>
                      </a:lnTo>
                      <a:lnTo>
                        <a:pt x="92" y="72"/>
                      </a:lnTo>
                      <a:lnTo>
                        <a:pt x="96" y="72"/>
                      </a:lnTo>
                      <a:lnTo>
                        <a:pt x="101" y="67"/>
                      </a:lnTo>
                      <a:lnTo>
                        <a:pt x="101" y="63"/>
                      </a:lnTo>
                      <a:lnTo>
                        <a:pt x="101" y="63"/>
                      </a:lnTo>
                      <a:lnTo>
                        <a:pt x="106" y="58"/>
                      </a:lnTo>
                      <a:lnTo>
                        <a:pt x="106" y="58"/>
                      </a:lnTo>
                      <a:lnTo>
                        <a:pt x="106" y="53"/>
                      </a:lnTo>
                      <a:lnTo>
                        <a:pt x="106" y="48"/>
                      </a:lnTo>
                      <a:lnTo>
                        <a:pt x="106" y="43"/>
                      </a:lnTo>
                      <a:lnTo>
                        <a:pt x="106" y="43"/>
                      </a:lnTo>
                      <a:lnTo>
                        <a:pt x="106" y="43"/>
                      </a:lnTo>
                      <a:lnTo>
                        <a:pt x="106" y="34"/>
                      </a:lnTo>
                      <a:lnTo>
                        <a:pt x="106" y="29"/>
                      </a:lnTo>
                      <a:lnTo>
                        <a:pt x="106" y="24"/>
                      </a:lnTo>
                      <a:lnTo>
                        <a:pt x="101" y="19"/>
                      </a:lnTo>
                      <a:lnTo>
                        <a:pt x="96" y="15"/>
                      </a:lnTo>
                      <a:lnTo>
                        <a:pt x="92" y="10"/>
                      </a:lnTo>
                      <a:lnTo>
                        <a:pt x="87" y="5"/>
                      </a:lnTo>
                      <a:lnTo>
                        <a:pt x="82" y="5"/>
                      </a:lnTo>
                      <a:lnTo>
                        <a:pt x="77" y="0"/>
                      </a:lnTo>
                      <a:lnTo>
                        <a:pt x="72" y="0"/>
                      </a:lnTo>
                      <a:lnTo>
                        <a:pt x="72" y="0"/>
                      </a:lnTo>
                      <a:lnTo>
                        <a:pt x="68" y="0"/>
                      </a:lnTo>
                      <a:lnTo>
                        <a:pt x="58" y="5"/>
                      </a:lnTo>
                      <a:lnTo>
                        <a:pt x="53" y="5"/>
                      </a:lnTo>
                      <a:lnTo>
                        <a:pt x="48" y="10"/>
                      </a:lnTo>
                      <a:lnTo>
                        <a:pt x="44" y="15"/>
                      </a:lnTo>
                      <a:lnTo>
                        <a:pt x="44" y="19"/>
                      </a:lnTo>
                      <a:lnTo>
                        <a:pt x="39" y="24"/>
                      </a:lnTo>
                      <a:lnTo>
                        <a:pt x="39" y="29"/>
                      </a:lnTo>
                      <a:lnTo>
                        <a:pt x="34" y="34"/>
                      </a:lnTo>
                      <a:lnTo>
                        <a:pt x="34" y="43"/>
                      </a:lnTo>
                      <a:lnTo>
                        <a:pt x="34" y="43"/>
                      </a:lnTo>
                      <a:lnTo>
                        <a:pt x="34" y="43"/>
                      </a:lnTo>
                      <a:lnTo>
                        <a:pt x="34" y="48"/>
                      </a:lnTo>
                      <a:lnTo>
                        <a:pt x="39" y="53"/>
                      </a:lnTo>
                      <a:lnTo>
                        <a:pt x="39" y="58"/>
                      </a:lnTo>
                      <a:lnTo>
                        <a:pt x="39" y="58"/>
                      </a:lnTo>
                      <a:lnTo>
                        <a:pt x="39" y="63"/>
                      </a:lnTo>
                      <a:lnTo>
                        <a:pt x="44" y="67"/>
                      </a:lnTo>
                      <a:lnTo>
                        <a:pt x="44" y="67"/>
                      </a:lnTo>
                      <a:lnTo>
                        <a:pt x="48" y="72"/>
                      </a:lnTo>
                      <a:lnTo>
                        <a:pt x="48" y="72"/>
                      </a:lnTo>
                      <a:lnTo>
                        <a:pt x="48" y="72"/>
                      </a:lnTo>
                      <a:lnTo>
                        <a:pt x="48" y="77"/>
                      </a:lnTo>
                      <a:lnTo>
                        <a:pt x="48" y="77"/>
                      </a:lnTo>
                      <a:lnTo>
                        <a:pt x="48" y="82"/>
                      </a:lnTo>
                      <a:lnTo>
                        <a:pt x="48" y="82"/>
                      </a:lnTo>
                      <a:lnTo>
                        <a:pt x="48" y="87"/>
                      </a:lnTo>
                      <a:lnTo>
                        <a:pt x="48" y="87"/>
                      </a:lnTo>
                      <a:lnTo>
                        <a:pt x="44" y="91"/>
                      </a:lnTo>
                      <a:lnTo>
                        <a:pt x="39" y="91"/>
                      </a:lnTo>
                      <a:lnTo>
                        <a:pt x="34" y="96"/>
                      </a:lnTo>
                      <a:lnTo>
                        <a:pt x="29" y="96"/>
                      </a:lnTo>
                      <a:lnTo>
                        <a:pt x="29" y="96"/>
                      </a:lnTo>
                      <a:lnTo>
                        <a:pt x="20" y="101"/>
                      </a:lnTo>
                      <a:lnTo>
                        <a:pt x="15" y="106"/>
                      </a:lnTo>
                      <a:lnTo>
                        <a:pt x="10" y="106"/>
                      </a:lnTo>
                      <a:lnTo>
                        <a:pt x="5" y="111"/>
                      </a:lnTo>
                      <a:lnTo>
                        <a:pt x="5" y="115"/>
                      </a:lnTo>
                      <a:lnTo>
                        <a:pt x="0" y="120"/>
                      </a:lnTo>
                      <a:lnTo>
                        <a:pt x="0" y="125"/>
                      </a:lnTo>
                      <a:lnTo>
                        <a:pt x="0" y="130"/>
                      </a:lnTo>
                      <a:lnTo>
                        <a:pt x="0" y="130"/>
                      </a:lnTo>
                      <a:lnTo>
                        <a:pt x="0" y="130"/>
                      </a:lnTo>
                      <a:lnTo>
                        <a:pt x="0" y="192"/>
                      </a:lnTo>
                      <a:lnTo>
                        <a:pt x="0" y="192"/>
                      </a:lnTo>
                      <a:lnTo>
                        <a:pt x="5" y="202"/>
                      </a:lnTo>
                      <a:lnTo>
                        <a:pt x="5" y="207"/>
                      </a:lnTo>
                      <a:lnTo>
                        <a:pt x="10" y="211"/>
                      </a:lnTo>
                      <a:lnTo>
                        <a:pt x="10" y="221"/>
                      </a:lnTo>
                      <a:lnTo>
                        <a:pt x="15" y="221"/>
                      </a:lnTo>
                      <a:lnTo>
                        <a:pt x="20" y="226"/>
                      </a:lnTo>
                      <a:lnTo>
                        <a:pt x="24" y="231"/>
                      </a:lnTo>
                      <a:lnTo>
                        <a:pt x="29" y="231"/>
                      </a:lnTo>
                      <a:lnTo>
                        <a:pt x="29" y="235"/>
                      </a:lnTo>
                      <a:lnTo>
                        <a:pt x="29" y="235"/>
                      </a:lnTo>
                      <a:lnTo>
                        <a:pt x="29" y="144"/>
                      </a:lnTo>
                      <a:lnTo>
                        <a:pt x="29" y="245"/>
                      </a:lnTo>
                      <a:lnTo>
                        <a:pt x="29" y="322"/>
                      </a:lnTo>
                      <a:lnTo>
                        <a:pt x="29" y="322"/>
                      </a:lnTo>
                      <a:lnTo>
                        <a:pt x="29" y="327"/>
                      </a:lnTo>
                      <a:lnTo>
                        <a:pt x="29" y="331"/>
                      </a:lnTo>
                      <a:lnTo>
                        <a:pt x="34" y="336"/>
                      </a:lnTo>
                      <a:lnTo>
                        <a:pt x="34" y="336"/>
                      </a:lnTo>
                      <a:lnTo>
                        <a:pt x="34" y="341"/>
                      </a:lnTo>
                      <a:lnTo>
                        <a:pt x="39" y="341"/>
                      </a:lnTo>
                      <a:lnTo>
                        <a:pt x="39" y="346"/>
                      </a:lnTo>
                      <a:lnTo>
                        <a:pt x="44" y="346"/>
                      </a:lnTo>
                      <a:lnTo>
                        <a:pt x="48" y="346"/>
                      </a:lnTo>
                      <a:lnTo>
                        <a:pt x="48" y="346"/>
                      </a:lnTo>
                      <a:lnTo>
                        <a:pt x="48" y="346"/>
                      </a:lnTo>
                      <a:lnTo>
                        <a:pt x="53" y="346"/>
                      </a:lnTo>
                      <a:lnTo>
                        <a:pt x="58" y="346"/>
                      </a:lnTo>
                      <a:lnTo>
                        <a:pt x="58" y="346"/>
                      </a:lnTo>
                      <a:lnTo>
                        <a:pt x="63" y="341"/>
                      </a:lnTo>
                      <a:lnTo>
                        <a:pt x="63" y="341"/>
                      </a:lnTo>
                      <a:lnTo>
                        <a:pt x="68" y="336"/>
                      </a:lnTo>
                      <a:lnTo>
                        <a:pt x="68" y="336"/>
                      </a:lnTo>
                      <a:lnTo>
                        <a:pt x="72" y="331"/>
                      </a:lnTo>
                      <a:lnTo>
                        <a:pt x="72" y="327"/>
                      </a:lnTo>
                      <a:lnTo>
                        <a:pt x="72" y="322"/>
                      </a:lnTo>
                      <a:lnTo>
                        <a:pt x="72" y="192"/>
                      </a:lnTo>
                      <a:lnTo>
                        <a:pt x="72" y="192"/>
                      </a:lnTo>
                      <a:lnTo>
                        <a:pt x="72" y="322"/>
                      </a:lnTo>
                      <a:lnTo>
                        <a:pt x="72" y="322"/>
                      </a:lnTo>
                      <a:lnTo>
                        <a:pt x="72" y="327"/>
                      </a:lnTo>
                      <a:lnTo>
                        <a:pt x="72" y="331"/>
                      </a:lnTo>
                      <a:lnTo>
                        <a:pt x="72" y="336"/>
                      </a:lnTo>
                      <a:lnTo>
                        <a:pt x="77" y="336"/>
                      </a:lnTo>
                      <a:lnTo>
                        <a:pt x="77" y="341"/>
                      </a:lnTo>
                      <a:lnTo>
                        <a:pt x="82" y="341"/>
                      </a:lnTo>
                      <a:lnTo>
                        <a:pt x="82" y="346"/>
                      </a:lnTo>
                      <a:lnTo>
                        <a:pt x="87" y="346"/>
                      </a:lnTo>
                      <a:lnTo>
                        <a:pt x="87" y="346"/>
                      </a:lnTo>
                      <a:lnTo>
                        <a:pt x="92" y="346"/>
                      </a:lnTo>
                      <a:lnTo>
                        <a:pt x="92" y="346"/>
                      </a:lnTo>
                      <a:lnTo>
                        <a:pt x="96" y="346"/>
                      </a:lnTo>
                      <a:lnTo>
                        <a:pt x="96" y="346"/>
                      </a:lnTo>
                      <a:lnTo>
                        <a:pt x="101" y="346"/>
                      </a:lnTo>
                      <a:lnTo>
                        <a:pt x="106" y="341"/>
                      </a:lnTo>
                      <a:lnTo>
                        <a:pt x="106" y="341"/>
                      </a:lnTo>
                      <a:lnTo>
                        <a:pt x="111" y="336"/>
                      </a:lnTo>
                      <a:lnTo>
                        <a:pt x="111" y="336"/>
                      </a:lnTo>
                      <a:lnTo>
                        <a:pt x="111" y="331"/>
                      </a:lnTo>
                      <a:lnTo>
                        <a:pt x="111" y="327"/>
                      </a:lnTo>
                      <a:lnTo>
                        <a:pt x="111" y="322"/>
                      </a:lnTo>
                      <a:lnTo>
                        <a:pt x="111" y="245"/>
                      </a:lnTo>
                      <a:lnTo>
                        <a:pt x="111" y="144"/>
                      </a:lnTo>
                      <a:lnTo>
                        <a:pt x="111" y="235"/>
                      </a:lnTo>
                      <a:lnTo>
                        <a:pt x="111" y="235"/>
                      </a:lnTo>
                      <a:lnTo>
                        <a:pt x="111" y="235"/>
                      </a:lnTo>
                      <a:lnTo>
                        <a:pt x="116" y="231"/>
                      </a:lnTo>
                      <a:lnTo>
                        <a:pt x="120" y="231"/>
                      </a:lnTo>
                      <a:lnTo>
                        <a:pt x="120" y="226"/>
                      </a:lnTo>
                      <a:lnTo>
                        <a:pt x="125" y="221"/>
                      </a:lnTo>
                      <a:lnTo>
                        <a:pt x="130" y="216"/>
                      </a:lnTo>
                      <a:lnTo>
                        <a:pt x="135" y="211"/>
                      </a:lnTo>
                      <a:lnTo>
                        <a:pt x="140" y="207"/>
                      </a:lnTo>
                      <a:lnTo>
                        <a:pt x="140" y="202"/>
                      </a:lnTo>
                      <a:lnTo>
                        <a:pt x="140" y="192"/>
                      </a:lnTo>
                      <a:lnTo>
                        <a:pt x="140" y="130"/>
                      </a:lnTo>
                      <a:lnTo>
                        <a:pt x="140" y="130"/>
                      </a:lnTo>
                      <a:lnTo>
                        <a:pt x="140" y="130"/>
                      </a:lnTo>
                      <a:lnTo>
                        <a:pt x="140" y="130"/>
                      </a:lnTo>
                      <a:lnTo>
                        <a:pt x="140" y="125"/>
                      </a:lnTo>
                      <a:lnTo>
                        <a:pt x="140" y="120"/>
                      </a:lnTo>
                      <a:lnTo>
                        <a:pt x="140" y="115"/>
                      </a:lnTo>
                      <a:lnTo>
                        <a:pt x="140" y="111"/>
                      </a:lnTo>
                      <a:lnTo>
                        <a:pt x="135" y="106"/>
                      </a:lnTo>
                      <a:lnTo>
                        <a:pt x="130" y="106"/>
                      </a:lnTo>
                      <a:lnTo>
                        <a:pt x="125" y="101"/>
                      </a:lnTo>
                      <a:lnTo>
                        <a:pt x="116" y="96"/>
                      </a:lnTo>
                      <a:lnTo>
                        <a:pt x="116" y="96"/>
                      </a:lnTo>
                    </a:path>
                  </a:pathLst>
                </a:custGeom>
                <a:solidFill>
                  <a:srgbClr val="FF7979"/>
                </a:solid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620" name="Google Shape;1620;p174"/>
              <p:cNvSpPr txBox="1"/>
              <p:nvPr/>
            </p:nvSpPr>
            <p:spPr>
              <a:xfrm>
                <a:off x="3352800" y="3581400"/>
                <a:ext cx="3200400" cy="551700"/>
              </a:xfrm>
              <a:prstGeom prst="rect">
                <a:avLst/>
              </a:prstGeom>
              <a:noFill/>
              <a:ln>
                <a:noFill/>
              </a:ln>
            </p:spPr>
            <p:txBody>
              <a:bodyPr spcFirstLastPara="1" wrap="square" lIns="87300" tIns="44450" rIns="87300" bIns="44450" anchor="ctr" anchorCtr="0">
                <a:spAutoFit/>
              </a:bodyPr>
              <a:lstStyle/>
              <a:p>
                <a:pPr marL="0" marR="0" lvl="0" indent="0" algn="ctr" rtl="0">
                  <a:spcBef>
                    <a:spcPts val="0"/>
                  </a:spcBef>
                  <a:spcAft>
                    <a:spcPts val="0"/>
                  </a:spcAft>
                  <a:buNone/>
                </a:pPr>
                <a:r>
                  <a:rPr lang="en-US" sz="1500" b="1">
                    <a:solidFill>
                      <a:srgbClr val="000000"/>
                    </a:solidFill>
                    <a:latin typeface="Arial"/>
                    <a:ea typeface="Arial"/>
                    <a:cs typeface="Arial"/>
                    <a:sym typeface="Arial"/>
                  </a:rPr>
                  <a:t>Non-Responders and Patients Experiencing Severe Toxicity</a:t>
                </a:r>
                <a:endParaRPr sz="1600" b="1">
                  <a:solidFill>
                    <a:srgbClr val="000000"/>
                  </a:solidFill>
                  <a:latin typeface="Arial"/>
                  <a:ea typeface="Arial"/>
                  <a:cs typeface="Arial"/>
                  <a:sym typeface="Arial"/>
                </a:endParaRPr>
              </a:p>
            </p:txBody>
          </p:sp>
        </p:grpSp>
        <p:cxnSp>
          <p:nvCxnSpPr>
            <p:cNvPr id="1621" name="Google Shape;1621;p174"/>
            <p:cNvCxnSpPr/>
            <p:nvPr/>
          </p:nvCxnSpPr>
          <p:spPr>
            <a:xfrm>
              <a:off x="2286000" y="3200400"/>
              <a:ext cx="1143000" cy="1295400"/>
            </a:xfrm>
            <a:prstGeom prst="straightConnector1">
              <a:avLst/>
            </a:prstGeom>
            <a:noFill/>
            <a:ln w="82550" cap="flat" cmpd="sng">
              <a:solidFill>
                <a:srgbClr val="FFFF00"/>
              </a:solidFill>
              <a:prstDash val="solid"/>
              <a:round/>
              <a:headEnd type="none" w="sm" len="sm"/>
              <a:tailEnd type="triangle" w="med" len="med"/>
            </a:ln>
          </p:spPr>
        </p:cxnSp>
        <p:cxnSp>
          <p:nvCxnSpPr>
            <p:cNvPr id="1622" name="Google Shape;1622;p174"/>
            <p:cNvCxnSpPr/>
            <p:nvPr/>
          </p:nvCxnSpPr>
          <p:spPr>
            <a:xfrm>
              <a:off x="4572000" y="1600200"/>
              <a:ext cx="1295400" cy="381000"/>
            </a:xfrm>
            <a:prstGeom prst="straightConnector1">
              <a:avLst/>
            </a:prstGeom>
            <a:noFill/>
            <a:ln w="82550" cap="flat" cmpd="sng">
              <a:solidFill>
                <a:srgbClr val="FFFF00"/>
              </a:solidFill>
              <a:prstDash val="solid"/>
              <a:round/>
              <a:headEnd type="none" w="sm" len="sm"/>
              <a:tailEnd type="triangle" w="med" len="med"/>
            </a:ln>
          </p:spPr>
        </p:cxnSp>
      </p:grpSp>
      <p:sp>
        <p:nvSpPr>
          <p:cNvPr id="1623" name="Google Shape;1623;p174"/>
          <p:cNvSpPr/>
          <p:nvPr/>
        </p:nvSpPr>
        <p:spPr>
          <a:xfrm>
            <a:off x="444245" y="6334238"/>
            <a:ext cx="5521200" cy="307800"/>
          </a:xfrm>
          <a:prstGeom prst="rect">
            <a:avLst/>
          </a:prstGeom>
          <a:noFill/>
          <a:ln>
            <a:noFill/>
          </a:ln>
        </p:spPr>
        <p:txBody>
          <a:bodyPr spcFirstLastPara="1" wrap="square" lIns="91425" tIns="45700" rIns="91425" bIns="45700" anchor="t" anchorCtr="0">
            <a:noAutofit/>
          </a:bodyPr>
          <a:lstStyle/>
          <a:p>
            <a:pPr marL="457200" marR="0" lvl="1" indent="0" algn="r" rtl="0">
              <a:spcBef>
                <a:spcPts val="0"/>
              </a:spcBef>
              <a:spcAft>
                <a:spcPts val="0"/>
              </a:spcAft>
              <a:buNone/>
            </a:pPr>
            <a:r>
              <a:rPr lang="en-US" sz="1400" b="0" i="0" u="none" strike="noStrike" cap="none">
                <a:solidFill>
                  <a:schemeClr val="dk1"/>
                </a:solidFill>
                <a:latin typeface="Arial"/>
                <a:ea typeface="Arial"/>
                <a:cs typeface="Arial"/>
                <a:sym typeface="Arial"/>
              </a:rPr>
              <a:t> Ramaswamy  Iyer, PhD, FACMG 25 March 2016 </a:t>
            </a:r>
            <a:endParaRPr/>
          </a:p>
        </p:txBody>
      </p:sp>
      <p:sp>
        <p:nvSpPr>
          <p:cNvPr id="1624" name="Google Shape;1624;p174"/>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p175"/>
          <p:cNvSpPr/>
          <p:nvPr/>
        </p:nvSpPr>
        <p:spPr>
          <a:xfrm>
            <a:off x="4492206" y="1494350"/>
            <a:ext cx="3458100" cy="9234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000" b="1" u="sng">
                <a:solidFill>
                  <a:schemeClr val="dk1"/>
                </a:solidFill>
                <a:latin typeface="Arial"/>
                <a:ea typeface="Arial"/>
                <a:cs typeface="Arial"/>
                <a:sym typeface="Arial"/>
              </a:rPr>
              <a:t>Drug Specific:</a:t>
            </a:r>
            <a:endParaRPr/>
          </a:p>
          <a:p>
            <a:pPr marL="0" marR="0" lvl="0" indent="0" algn="ctr" rtl="0">
              <a:spcBef>
                <a:spcPts val="0"/>
              </a:spcBef>
              <a:spcAft>
                <a:spcPts val="0"/>
              </a:spcAft>
              <a:buNone/>
            </a:pPr>
            <a:r>
              <a:rPr lang="en-US" sz="2000">
                <a:solidFill>
                  <a:schemeClr val="dk1"/>
                </a:solidFill>
                <a:latin typeface="Arial"/>
                <a:ea typeface="Arial"/>
                <a:cs typeface="Arial"/>
                <a:sym typeface="Arial"/>
              </a:rPr>
              <a:t>Dose &amp; Schedule</a:t>
            </a:r>
            <a:endParaRPr/>
          </a:p>
          <a:p>
            <a:pPr marL="0" marR="0" lvl="0" indent="0" algn="ctr" rtl="0">
              <a:spcBef>
                <a:spcPts val="0"/>
              </a:spcBef>
              <a:spcAft>
                <a:spcPts val="0"/>
              </a:spcAft>
              <a:buNone/>
            </a:pPr>
            <a:r>
              <a:rPr lang="en-US" sz="2000">
                <a:solidFill>
                  <a:schemeClr val="dk1"/>
                </a:solidFill>
                <a:latin typeface="Arial"/>
                <a:ea typeface="Arial"/>
                <a:cs typeface="Arial"/>
                <a:sym typeface="Arial"/>
              </a:rPr>
              <a:t>Form of Dosage</a:t>
            </a:r>
            <a:endParaRPr/>
          </a:p>
        </p:txBody>
      </p:sp>
      <p:sp>
        <p:nvSpPr>
          <p:cNvPr id="1631" name="Google Shape;1631;p175"/>
          <p:cNvSpPr/>
          <p:nvPr/>
        </p:nvSpPr>
        <p:spPr>
          <a:xfrm>
            <a:off x="1117600" y="1785938"/>
            <a:ext cx="2565300" cy="9144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000" b="1" u="sng">
                <a:solidFill>
                  <a:schemeClr val="dk1"/>
                </a:solidFill>
                <a:latin typeface="Arial"/>
                <a:ea typeface="Arial"/>
                <a:cs typeface="Arial"/>
                <a:sym typeface="Arial"/>
              </a:rPr>
              <a:t>Morphometric:</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Body Size</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Body Composition</a:t>
            </a:r>
            <a:endParaRPr/>
          </a:p>
        </p:txBody>
      </p:sp>
      <p:sp>
        <p:nvSpPr>
          <p:cNvPr id="1632" name="Google Shape;1632;p175"/>
          <p:cNvSpPr/>
          <p:nvPr/>
        </p:nvSpPr>
        <p:spPr>
          <a:xfrm>
            <a:off x="8445992" y="2229994"/>
            <a:ext cx="3063600" cy="1539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000" b="1" i="1" u="sng">
                <a:solidFill>
                  <a:srgbClr val="FF0000"/>
                </a:solidFill>
                <a:latin typeface="Arial"/>
                <a:ea typeface="Arial"/>
                <a:cs typeface="Arial"/>
                <a:sym typeface="Arial"/>
              </a:rPr>
              <a:t>Genetics:</a:t>
            </a:r>
            <a:endParaRPr/>
          </a:p>
          <a:p>
            <a:pPr marL="0" marR="0" lvl="0" indent="0" algn="l" rtl="0">
              <a:spcBef>
                <a:spcPts val="0"/>
              </a:spcBef>
              <a:spcAft>
                <a:spcPts val="0"/>
              </a:spcAft>
              <a:buNone/>
            </a:pPr>
            <a:r>
              <a:rPr lang="en-US" sz="2000" b="1" i="1">
                <a:solidFill>
                  <a:srgbClr val="FF0000"/>
                </a:solidFill>
                <a:latin typeface="Arial"/>
                <a:ea typeface="Arial"/>
                <a:cs typeface="Arial"/>
                <a:sym typeface="Arial"/>
              </a:rPr>
              <a:t>Variations in </a:t>
            </a:r>
            <a:endParaRPr/>
          </a:p>
          <a:p>
            <a:pPr marL="0" marR="0" lvl="0" indent="0" algn="l" rtl="0">
              <a:spcBef>
                <a:spcPts val="0"/>
              </a:spcBef>
              <a:spcAft>
                <a:spcPts val="0"/>
              </a:spcAft>
              <a:buNone/>
            </a:pPr>
            <a:r>
              <a:rPr lang="en-US" sz="2000" b="1" i="1">
                <a:solidFill>
                  <a:srgbClr val="FF0000"/>
                </a:solidFill>
                <a:latin typeface="Arial"/>
                <a:ea typeface="Arial"/>
                <a:cs typeface="Arial"/>
                <a:sym typeface="Arial"/>
              </a:rPr>
              <a:t>metabolic enzymes,</a:t>
            </a:r>
            <a:endParaRPr/>
          </a:p>
          <a:p>
            <a:pPr marL="0" marR="0" lvl="0" indent="0" algn="l" rtl="0">
              <a:spcBef>
                <a:spcPts val="0"/>
              </a:spcBef>
              <a:spcAft>
                <a:spcPts val="0"/>
              </a:spcAft>
              <a:buNone/>
            </a:pPr>
            <a:r>
              <a:rPr lang="en-US" sz="2000" b="1" i="1">
                <a:solidFill>
                  <a:srgbClr val="FF0000"/>
                </a:solidFill>
                <a:latin typeface="Arial"/>
                <a:ea typeface="Arial"/>
                <a:cs typeface="Arial"/>
                <a:sym typeface="Arial"/>
              </a:rPr>
              <a:t>Transporters, receptors etc</a:t>
            </a:r>
            <a:endParaRPr sz="2000" b="1" i="1" u="sng">
              <a:solidFill>
                <a:srgbClr val="FF0000"/>
              </a:solidFill>
              <a:latin typeface="Arial"/>
              <a:ea typeface="Arial"/>
              <a:cs typeface="Arial"/>
              <a:sym typeface="Arial"/>
            </a:endParaRPr>
          </a:p>
        </p:txBody>
      </p:sp>
      <p:sp>
        <p:nvSpPr>
          <p:cNvPr id="1633" name="Google Shape;1633;p175"/>
          <p:cNvSpPr/>
          <p:nvPr/>
        </p:nvSpPr>
        <p:spPr>
          <a:xfrm>
            <a:off x="5254640" y="4523321"/>
            <a:ext cx="4861500" cy="153900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US" sz="2000" b="1" u="sng">
                <a:solidFill>
                  <a:schemeClr val="dk1"/>
                </a:solidFill>
                <a:latin typeface="Arial"/>
                <a:ea typeface="Arial"/>
                <a:cs typeface="Arial"/>
                <a:sym typeface="Arial"/>
              </a:rPr>
              <a:t>Environment:</a:t>
            </a:r>
            <a:endParaRPr/>
          </a:p>
          <a:p>
            <a:pPr marL="0" marR="0" lvl="0" indent="0" algn="r" rtl="0">
              <a:spcBef>
                <a:spcPts val="0"/>
              </a:spcBef>
              <a:spcAft>
                <a:spcPts val="0"/>
              </a:spcAft>
              <a:buNone/>
            </a:pPr>
            <a:r>
              <a:rPr lang="en-US" sz="2000">
                <a:solidFill>
                  <a:schemeClr val="dk1"/>
                </a:solidFill>
                <a:latin typeface="Arial"/>
                <a:ea typeface="Arial"/>
                <a:cs typeface="Arial"/>
                <a:sym typeface="Arial"/>
              </a:rPr>
              <a:t>Drug-drug interactions</a:t>
            </a:r>
            <a:endParaRPr/>
          </a:p>
          <a:p>
            <a:pPr marL="0" marR="0" lvl="0" indent="0" algn="r" rtl="0">
              <a:spcBef>
                <a:spcPts val="0"/>
              </a:spcBef>
              <a:spcAft>
                <a:spcPts val="0"/>
              </a:spcAft>
              <a:buNone/>
            </a:pPr>
            <a:r>
              <a:rPr lang="en-US" sz="2000">
                <a:solidFill>
                  <a:schemeClr val="dk1"/>
                </a:solidFill>
                <a:latin typeface="Arial"/>
                <a:ea typeface="Arial"/>
                <a:cs typeface="Arial"/>
                <a:sym typeface="Arial"/>
              </a:rPr>
              <a:t>Drug-CAM interactions</a:t>
            </a:r>
            <a:endParaRPr/>
          </a:p>
          <a:p>
            <a:pPr marL="0" marR="0" lvl="0" indent="0" algn="r" rtl="0">
              <a:spcBef>
                <a:spcPts val="0"/>
              </a:spcBef>
              <a:spcAft>
                <a:spcPts val="0"/>
              </a:spcAft>
              <a:buNone/>
            </a:pPr>
            <a:r>
              <a:rPr lang="en-US" sz="2000">
                <a:solidFill>
                  <a:schemeClr val="dk1"/>
                </a:solidFill>
                <a:latin typeface="Arial"/>
                <a:ea typeface="Arial"/>
                <a:cs typeface="Arial"/>
                <a:sym typeface="Arial"/>
              </a:rPr>
              <a:t>Drug-formulation interactions</a:t>
            </a:r>
            <a:endParaRPr/>
          </a:p>
          <a:p>
            <a:pPr marL="0" marR="0" lvl="0" indent="0" algn="r" rtl="0">
              <a:spcBef>
                <a:spcPts val="0"/>
              </a:spcBef>
              <a:spcAft>
                <a:spcPts val="0"/>
              </a:spcAft>
              <a:buNone/>
            </a:pPr>
            <a:r>
              <a:rPr lang="en-US" sz="2000">
                <a:solidFill>
                  <a:schemeClr val="dk1"/>
                </a:solidFill>
                <a:latin typeface="Arial"/>
                <a:ea typeface="Arial"/>
                <a:cs typeface="Arial"/>
                <a:sym typeface="Arial"/>
              </a:rPr>
              <a:t>Drug-food constituent interactions</a:t>
            </a:r>
            <a:endParaRPr/>
          </a:p>
        </p:txBody>
      </p:sp>
      <p:sp>
        <p:nvSpPr>
          <p:cNvPr id="1634" name="Google Shape;1634;p175"/>
          <p:cNvSpPr/>
          <p:nvPr/>
        </p:nvSpPr>
        <p:spPr>
          <a:xfrm>
            <a:off x="1998033" y="4612850"/>
            <a:ext cx="2341200" cy="1219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000" b="1" u="sng">
                <a:solidFill>
                  <a:schemeClr val="dk1"/>
                </a:solidFill>
                <a:latin typeface="Arial"/>
                <a:ea typeface="Arial"/>
                <a:cs typeface="Arial"/>
                <a:sym typeface="Arial"/>
              </a:rPr>
              <a:t>Physiologic:</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Disease</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Hepatic Function</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Renal Function</a:t>
            </a:r>
            <a:endParaRPr/>
          </a:p>
        </p:txBody>
      </p:sp>
      <p:cxnSp>
        <p:nvCxnSpPr>
          <p:cNvPr id="1635" name="Google Shape;1635;p175"/>
          <p:cNvCxnSpPr/>
          <p:nvPr/>
        </p:nvCxnSpPr>
        <p:spPr>
          <a:xfrm>
            <a:off x="3454400" y="3995738"/>
            <a:ext cx="670800" cy="1500"/>
          </a:xfrm>
          <a:prstGeom prst="straightConnector1">
            <a:avLst/>
          </a:prstGeom>
          <a:noFill/>
          <a:ln w="28575" cap="flat" cmpd="sng">
            <a:solidFill>
              <a:schemeClr val="dk1"/>
            </a:solidFill>
            <a:prstDash val="solid"/>
            <a:round/>
            <a:headEnd type="none" w="med" len="med"/>
            <a:tailEnd type="triangle" w="med" len="med"/>
          </a:ln>
        </p:spPr>
      </p:cxnSp>
      <p:cxnSp>
        <p:nvCxnSpPr>
          <p:cNvPr id="1636" name="Google Shape;1636;p175"/>
          <p:cNvCxnSpPr/>
          <p:nvPr/>
        </p:nvCxnSpPr>
        <p:spPr>
          <a:xfrm rot="-4607613" flipH="1">
            <a:off x="4049986" y="2816631"/>
            <a:ext cx="231112" cy="605502"/>
          </a:xfrm>
          <a:prstGeom prst="straightConnector1">
            <a:avLst/>
          </a:prstGeom>
          <a:noFill/>
          <a:ln w="28575" cap="flat" cmpd="sng">
            <a:solidFill>
              <a:schemeClr val="dk1"/>
            </a:solidFill>
            <a:prstDash val="solid"/>
            <a:round/>
            <a:headEnd type="none" w="med" len="med"/>
            <a:tailEnd type="triangle" w="med" len="med"/>
          </a:ln>
        </p:spPr>
      </p:cxnSp>
      <p:cxnSp>
        <p:nvCxnSpPr>
          <p:cNvPr id="1637" name="Google Shape;1637;p175"/>
          <p:cNvCxnSpPr/>
          <p:nvPr/>
        </p:nvCxnSpPr>
        <p:spPr>
          <a:xfrm rot="-5592853">
            <a:off x="4318050" y="4770538"/>
            <a:ext cx="304980" cy="507858"/>
          </a:xfrm>
          <a:prstGeom prst="straightConnector1">
            <a:avLst/>
          </a:prstGeom>
          <a:noFill/>
          <a:ln w="28575" cap="flat" cmpd="sng">
            <a:solidFill>
              <a:schemeClr val="dk1"/>
            </a:solidFill>
            <a:prstDash val="solid"/>
            <a:round/>
            <a:headEnd type="none" w="med" len="med"/>
            <a:tailEnd type="triangle" w="med" len="med"/>
          </a:ln>
        </p:spPr>
      </p:cxnSp>
      <p:sp>
        <p:nvSpPr>
          <p:cNvPr id="1638" name="Google Shape;1638;p175"/>
          <p:cNvSpPr/>
          <p:nvPr/>
        </p:nvSpPr>
        <p:spPr>
          <a:xfrm>
            <a:off x="923333" y="3309950"/>
            <a:ext cx="2419500" cy="1219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2000" b="1" u="sng">
                <a:solidFill>
                  <a:schemeClr val="dk1"/>
                </a:solidFill>
                <a:latin typeface="Arial"/>
                <a:ea typeface="Arial"/>
                <a:cs typeface="Arial"/>
                <a:sym typeface="Arial"/>
              </a:rPr>
              <a:t>Demographic</a:t>
            </a:r>
            <a:r>
              <a:rPr lang="en-US" sz="2000" u="sng">
                <a:solidFill>
                  <a:schemeClr val="dk1"/>
                </a:solidFill>
                <a:latin typeface="Arial"/>
                <a:ea typeface="Arial"/>
                <a:cs typeface="Arial"/>
                <a:sym typeface="Arial"/>
              </a:rPr>
              <a:t>:</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Age</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Race/Ethnicity</a:t>
            </a:r>
            <a:endParaRPr/>
          </a:p>
          <a:p>
            <a:pPr marL="0" marR="0" lvl="0" indent="0" algn="l" rtl="0">
              <a:spcBef>
                <a:spcPts val="0"/>
              </a:spcBef>
              <a:spcAft>
                <a:spcPts val="0"/>
              </a:spcAft>
              <a:buNone/>
            </a:pPr>
            <a:r>
              <a:rPr lang="en-US" sz="2000">
                <a:solidFill>
                  <a:schemeClr val="dk1"/>
                </a:solidFill>
                <a:latin typeface="Arial"/>
                <a:ea typeface="Arial"/>
                <a:cs typeface="Arial"/>
                <a:sym typeface="Arial"/>
              </a:rPr>
              <a:t>Sex</a:t>
            </a:r>
            <a:endParaRPr/>
          </a:p>
        </p:txBody>
      </p:sp>
      <p:cxnSp>
        <p:nvCxnSpPr>
          <p:cNvPr id="1639" name="Google Shape;1639;p175"/>
          <p:cNvCxnSpPr/>
          <p:nvPr/>
        </p:nvCxnSpPr>
        <p:spPr>
          <a:xfrm rot="1930222" flipH="1">
            <a:off x="7634378" y="3047211"/>
            <a:ext cx="276088" cy="525407"/>
          </a:xfrm>
          <a:prstGeom prst="straightConnector1">
            <a:avLst/>
          </a:prstGeom>
          <a:noFill/>
          <a:ln w="28575" cap="flat" cmpd="sng">
            <a:solidFill>
              <a:schemeClr val="dk1"/>
            </a:solidFill>
            <a:prstDash val="solid"/>
            <a:round/>
            <a:headEnd type="none" w="med" len="med"/>
            <a:tailEnd type="triangle" w="med" len="med"/>
          </a:ln>
        </p:spPr>
      </p:cxnSp>
      <p:cxnSp>
        <p:nvCxnSpPr>
          <p:cNvPr id="1640" name="Google Shape;1640;p175"/>
          <p:cNvCxnSpPr/>
          <p:nvPr/>
        </p:nvCxnSpPr>
        <p:spPr>
          <a:xfrm rot="9953908">
            <a:off x="7625178" y="4217618"/>
            <a:ext cx="446969" cy="356143"/>
          </a:xfrm>
          <a:prstGeom prst="straightConnector1">
            <a:avLst/>
          </a:prstGeom>
          <a:noFill/>
          <a:ln w="28575" cap="flat" cmpd="sng">
            <a:solidFill>
              <a:schemeClr val="dk1"/>
            </a:solidFill>
            <a:prstDash val="solid"/>
            <a:round/>
            <a:headEnd type="none" w="med" len="med"/>
            <a:tailEnd type="triangle" w="med" len="med"/>
          </a:ln>
        </p:spPr>
      </p:cxnSp>
      <p:grpSp>
        <p:nvGrpSpPr>
          <p:cNvPr id="1641" name="Google Shape;1641;p175"/>
          <p:cNvGrpSpPr/>
          <p:nvPr/>
        </p:nvGrpSpPr>
        <p:grpSpPr>
          <a:xfrm>
            <a:off x="4673600" y="3157538"/>
            <a:ext cx="2540001" cy="1428750"/>
            <a:chOff x="2208" y="1989"/>
            <a:chExt cx="1200" cy="900"/>
          </a:xfrm>
        </p:grpSpPr>
        <p:sp>
          <p:nvSpPr>
            <p:cNvPr id="1642" name="Google Shape;1642;p175"/>
            <p:cNvSpPr/>
            <p:nvPr/>
          </p:nvSpPr>
          <p:spPr>
            <a:xfrm>
              <a:off x="2208" y="1989"/>
              <a:ext cx="1200" cy="900"/>
            </a:xfrm>
            <a:prstGeom prst="ellipse">
              <a:avLst/>
            </a:prstGeom>
            <a:gradFill>
              <a:gsLst>
                <a:gs pos="0">
                  <a:srgbClr val="B3B347"/>
                </a:gs>
                <a:gs pos="50000">
                  <a:srgbClr val="FFFF66"/>
                </a:gs>
                <a:gs pos="100000">
                  <a:srgbClr val="B3B347"/>
                </a:gs>
              </a:gsLst>
              <a:lin ang="2700006"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43" name="Google Shape;1643;p175"/>
            <p:cNvSpPr txBox="1"/>
            <p:nvPr/>
          </p:nvSpPr>
          <p:spPr>
            <a:xfrm>
              <a:off x="2380" y="2353"/>
              <a:ext cx="900" cy="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Variability</a:t>
              </a:r>
              <a:endParaRPr/>
            </a:p>
          </p:txBody>
        </p:sp>
      </p:grpSp>
      <p:cxnSp>
        <p:nvCxnSpPr>
          <p:cNvPr id="1644" name="Google Shape;1644;p175"/>
          <p:cNvCxnSpPr/>
          <p:nvPr/>
        </p:nvCxnSpPr>
        <p:spPr>
          <a:xfrm>
            <a:off x="6013451" y="2568575"/>
            <a:ext cx="14700" cy="438300"/>
          </a:xfrm>
          <a:prstGeom prst="straightConnector1">
            <a:avLst/>
          </a:prstGeom>
          <a:noFill/>
          <a:ln w="25400" cap="flat" cmpd="sng">
            <a:solidFill>
              <a:schemeClr val="dk1"/>
            </a:solidFill>
            <a:prstDash val="solid"/>
            <a:round/>
            <a:headEnd type="none" w="med" len="med"/>
            <a:tailEnd type="triangle" w="med" len="med"/>
          </a:ln>
        </p:spPr>
      </p:cxnSp>
      <p:sp>
        <p:nvSpPr>
          <p:cNvPr id="1645" name="Google Shape;1645;p175"/>
          <p:cNvSpPr txBox="1"/>
          <p:nvPr/>
        </p:nvSpPr>
        <p:spPr>
          <a:xfrm>
            <a:off x="609600" y="274638"/>
            <a:ext cx="10972800" cy="1143000"/>
          </a:xfrm>
          <a:prstGeom prst="rect">
            <a:avLst/>
          </a:prstGeom>
          <a:solidFill>
            <a:srgbClr val="960000"/>
          </a:solidFill>
          <a:ln>
            <a:noFill/>
          </a:ln>
        </p:spPr>
        <p:txBody>
          <a:bodyPr spcFirstLastPara="1" wrap="square" lIns="91425" tIns="45700" rIns="91425" bIns="45700" anchor="t" anchorCtr="0">
            <a:normAutofit fontScale="55000" lnSpcReduction="20000"/>
          </a:bodyPr>
          <a:lstStyle/>
          <a:p>
            <a:pPr marL="0" marR="0" lvl="0" indent="0" algn="l" rtl="0">
              <a:spcBef>
                <a:spcPts val="0"/>
              </a:spcBef>
              <a:spcAft>
                <a:spcPts val="0"/>
              </a:spcAft>
              <a:buClr>
                <a:schemeClr val="dk1"/>
              </a:buClr>
              <a:buSzPct val="100000"/>
              <a:buFont typeface="Arial"/>
              <a:buNone/>
            </a:pPr>
            <a:br>
              <a:rPr lang="en-US" sz="4400" b="1">
                <a:solidFill>
                  <a:schemeClr val="dk1"/>
                </a:solidFill>
                <a:latin typeface="Arial"/>
                <a:ea typeface="Arial"/>
                <a:cs typeface="Arial"/>
                <a:sym typeface="Arial"/>
              </a:rPr>
            </a:br>
            <a:r>
              <a:rPr lang="en-US" sz="5300" b="1">
                <a:solidFill>
                  <a:schemeClr val="lt1"/>
                </a:solidFill>
                <a:latin typeface="Arial"/>
                <a:ea typeface="Arial"/>
                <a:cs typeface="Arial"/>
                <a:sym typeface="Arial"/>
              </a:rPr>
              <a:t>Sources of  Variability in Drug Response</a:t>
            </a:r>
            <a:br>
              <a:rPr lang="en-US" sz="5300" b="1">
                <a:solidFill>
                  <a:schemeClr val="lt1"/>
                </a:solidFill>
                <a:latin typeface="Arial"/>
                <a:ea typeface="Arial"/>
                <a:cs typeface="Arial"/>
                <a:sym typeface="Arial"/>
              </a:rPr>
            </a:br>
            <a:endParaRPr sz="5300">
              <a:solidFill>
                <a:schemeClr val="lt1"/>
              </a:solidFill>
              <a:latin typeface="Arial"/>
              <a:ea typeface="Arial"/>
              <a:cs typeface="Arial"/>
              <a:sym typeface="Arial"/>
            </a:endParaRPr>
          </a:p>
        </p:txBody>
      </p:sp>
      <p:sp>
        <p:nvSpPr>
          <p:cNvPr id="1646" name="Google Shape;1646;p175"/>
          <p:cNvSpPr/>
          <p:nvPr/>
        </p:nvSpPr>
        <p:spPr>
          <a:xfrm>
            <a:off x="445084" y="6321172"/>
            <a:ext cx="5447100" cy="307800"/>
          </a:xfrm>
          <a:prstGeom prst="rect">
            <a:avLst/>
          </a:prstGeom>
          <a:noFill/>
          <a:ln>
            <a:noFill/>
          </a:ln>
        </p:spPr>
        <p:txBody>
          <a:bodyPr spcFirstLastPara="1" wrap="square" lIns="91425" tIns="45700" rIns="91425" bIns="45700" anchor="t" anchorCtr="0">
            <a:noAutofit/>
          </a:bodyPr>
          <a:lstStyle/>
          <a:p>
            <a:pPr marL="457200" marR="0" lvl="1" indent="0" algn="r" rtl="0">
              <a:spcBef>
                <a:spcPts val="0"/>
              </a:spcBef>
              <a:spcAft>
                <a:spcPts val="0"/>
              </a:spcAft>
              <a:buNone/>
            </a:pPr>
            <a:r>
              <a:rPr lang="en-US" sz="1400" b="0" i="0" u="none" strike="noStrike" cap="none">
                <a:solidFill>
                  <a:schemeClr val="dk1"/>
                </a:solidFill>
                <a:latin typeface="Arial"/>
                <a:ea typeface="Arial"/>
                <a:cs typeface="Arial"/>
                <a:sym typeface="Arial"/>
              </a:rPr>
              <a:t>Ramaswamy  Iyer, PhD, FACMG 25 March 2016 </a:t>
            </a:r>
            <a:endParaRPr/>
          </a:p>
        </p:txBody>
      </p:sp>
      <p:sp>
        <p:nvSpPr>
          <p:cNvPr id="1647" name="Google Shape;1647;p175"/>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176"/>
          <p:cNvSpPr txBox="1">
            <a:spLocks noGrp="1"/>
          </p:cNvSpPr>
          <p:nvPr>
            <p:ph type="title"/>
          </p:nvPr>
        </p:nvSpPr>
        <p:spPr>
          <a:xfrm>
            <a:off x="711200" y="2626075"/>
            <a:ext cx="10769700" cy="1219200"/>
          </a:xfrm>
          <a:prstGeom prst="rect">
            <a:avLst/>
          </a:prstGeom>
          <a:solidFill>
            <a:srgbClr val="960000"/>
          </a:solidFill>
          <a:ln w="31750" cap="flat" cmpd="sng">
            <a:solidFill>
              <a:srgbClr val="4F6128"/>
            </a:solidFill>
            <a:prstDash val="solid"/>
            <a:round/>
            <a:headEnd type="none" w="sm" len="sm"/>
            <a:tailEnd type="none" w="sm" len="sm"/>
          </a:ln>
        </p:spPr>
        <p:txBody>
          <a:bodyPr spcFirstLastPara="1" wrap="square" lIns="91425" tIns="45700" rIns="91425" bIns="45700" anchor="t" anchorCtr="0">
            <a:normAutofit fontScale="90000"/>
          </a:bodyPr>
          <a:lstStyle/>
          <a:p>
            <a:pPr marL="0" lvl="0" indent="0" algn="l" rtl="0">
              <a:spcBef>
                <a:spcPts val="0"/>
              </a:spcBef>
              <a:spcAft>
                <a:spcPts val="0"/>
              </a:spcAft>
              <a:buClr>
                <a:schemeClr val="lt1"/>
              </a:buClr>
              <a:buSzPct val="100000"/>
              <a:buFont typeface="Arial"/>
              <a:buNone/>
            </a:pPr>
            <a:r>
              <a:rPr lang="en-US"/>
              <a:t>GENETIC VARIATIONS AS DETERMINANTS OF PHENOTYPIC RESPONSE  TO DRUGS</a:t>
            </a:r>
            <a:br>
              <a:rPr lang="en-US"/>
            </a:br>
            <a:endParaRPr/>
          </a:p>
        </p:txBody>
      </p:sp>
      <p:sp>
        <p:nvSpPr>
          <p:cNvPr id="1654" name="Google Shape;1654;p176"/>
          <p:cNvSpPr txBox="1">
            <a:spLocks noGrp="1"/>
          </p:cNvSpPr>
          <p:nvPr>
            <p:ph type="body" idx="1"/>
          </p:nvPr>
        </p:nvSpPr>
        <p:spPr>
          <a:xfrm>
            <a:off x="711205" y="4153275"/>
            <a:ext cx="10363200" cy="890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2000"/>
              <a:buNone/>
            </a:pPr>
            <a:r>
              <a:rPr lang="en-US" b="1">
                <a:solidFill>
                  <a:schemeClr val="dk1"/>
                </a:solidFill>
              </a:rPr>
              <a:t>Grace N. Lawrence, PhD, RN</a:t>
            </a:r>
            <a:endParaRPr/>
          </a:p>
          <a:p>
            <a:pPr marL="0" lvl="0" indent="0" algn="l" rtl="0">
              <a:spcBef>
                <a:spcPts val="400"/>
              </a:spcBef>
              <a:spcAft>
                <a:spcPts val="0"/>
              </a:spcAft>
              <a:buClr>
                <a:srgbClr val="888888"/>
              </a:buClr>
              <a:buSzPts val="2000"/>
              <a:buNone/>
            </a:pPr>
            <a:endParaRPr b="1">
              <a:solidFill>
                <a:schemeClr val="dk1"/>
              </a:solidFill>
            </a:endParaRPr>
          </a:p>
        </p:txBody>
      </p:sp>
      <p:sp>
        <p:nvSpPr>
          <p:cNvPr id="1655" name="Google Shape;1655;p176"/>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sp>
        <p:nvSpPr>
          <p:cNvPr id="1656" name="Google Shape;1656;p176"/>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661"/>
        <p:cNvGrpSpPr/>
        <p:nvPr/>
      </p:nvGrpSpPr>
      <p:grpSpPr>
        <a:xfrm>
          <a:off x="0" y="0"/>
          <a:ext cx="0" cy="0"/>
          <a:chOff x="0" y="0"/>
          <a:chExt cx="0" cy="0"/>
        </a:xfrm>
      </p:grpSpPr>
      <p:sp>
        <p:nvSpPr>
          <p:cNvPr id="1662" name="Google Shape;1662;p177"/>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Objectives</a:t>
            </a:r>
            <a:endParaRPr/>
          </a:p>
        </p:txBody>
      </p:sp>
      <p:sp>
        <p:nvSpPr>
          <p:cNvPr id="1663" name="Google Shape;1663;p177"/>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Define relevant pharmacogenomic language</a:t>
            </a:r>
            <a:endParaRPr/>
          </a:p>
          <a:p>
            <a:pPr marL="342900" lvl="0" indent="-342900" algn="l" rtl="0">
              <a:spcBef>
                <a:spcPts val="640"/>
              </a:spcBef>
              <a:spcAft>
                <a:spcPts val="0"/>
              </a:spcAft>
              <a:buClr>
                <a:schemeClr val="dk1"/>
              </a:buClr>
              <a:buSzPts val="3200"/>
              <a:buChar char="•"/>
            </a:pPr>
            <a:r>
              <a:rPr lang="en-US"/>
              <a:t>Describe the clinical utility of pharmacogenetic testing</a:t>
            </a:r>
            <a:endParaRPr/>
          </a:p>
          <a:p>
            <a:pPr marL="0" lvl="0" indent="0" algn="l" rtl="0">
              <a:spcBef>
                <a:spcPts val="640"/>
              </a:spcBef>
              <a:spcAft>
                <a:spcPts val="0"/>
              </a:spcAft>
              <a:buClr>
                <a:schemeClr val="dk1"/>
              </a:buClr>
              <a:buSzPts val="3200"/>
              <a:buNone/>
            </a:pPr>
            <a:endParaRPr/>
          </a:p>
          <a:p>
            <a:pPr marL="0" lvl="0" indent="0" algn="l" rtl="0">
              <a:spcBef>
                <a:spcPts val="640"/>
              </a:spcBef>
              <a:spcAft>
                <a:spcPts val="0"/>
              </a:spcAft>
              <a:buClr>
                <a:schemeClr val="dk1"/>
              </a:buClr>
              <a:buSzPts val="3200"/>
              <a:buNone/>
            </a:pPr>
            <a:endParaRPr/>
          </a:p>
        </p:txBody>
      </p:sp>
      <p:sp>
        <p:nvSpPr>
          <p:cNvPr id="1664" name="Google Shape;1664;p177"/>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sp>
        <p:nvSpPr>
          <p:cNvPr id="1665" name="Google Shape;1665;p177"/>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670"/>
        <p:cNvGrpSpPr/>
        <p:nvPr/>
      </p:nvGrpSpPr>
      <p:grpSpPr>
        <a:xfrm>
          <a:off x="0" y="0"/>
          <a:ext cx="0" cy="0"/>
          <a:chOff x="0" y="0"/>
          <a:chExt cx="0" cy="0"/>
        </a:xfrm>
      </p:grpSpPr>
      <p:sp>
        <p:nvSpPr>
          <p:cNvPr id="1671" name="Google Shape;1671;p178"/>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b="1"/>
              <a:t>Definition of Common Terms</a:t>
            </a:r>
            <a:endParaRPr/>
          </a:p>
        </p:txBody>
      </p:sp>
      <p:sp>
        <p:nvSpPr>
          <p:cNvPr id="1672" name="Google Shape;1672;p178"/>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lnSpcReduction="20000"/>
          </a:bodyPr>
          <a:lstStyle/>
          <a:p>
            <a:pPr marL="342900" lvl="0" indent="-358140" algn="l" rtl="0">
              <a:spcBef>
                <a:spcPts val="0"/>
              </a:spcBef>
              <a:spcAft>
                <a:spcPts val="0"/>
              </a:spcAft>
              <a:buClr>
                <a:schemeClr val="dk1"/>
              </a:buClr>
              <a:buSzPts val="3200"/>
              <a:buChar char="•"/>
            </a:pPr>
            <a:r>
              <a:rPr lang="en-US"/>
              <a:t>Pharmaco</a:t>
            </a:r>
            <a:r>
              <a:rPr lang="en-US" i="1">
                <a:solidFill>
                  <a:srgbClr val="FF0000"/>
                </a:solidFill>
              </a:rPr>
              <a:t>genetics</a:t>
            </a:r>
            <a:r>
              <a:rPr lang="en-US"/>
              <a:t> - the study of genes (DNA sequence) and their influence on drug response, typically one or only a few genes involved</a:t>
            </a:r>
            <a:endParaRPr/>
          </a:p>
          <a:p>
            <a:pPr marL="342900" lvl="0" indent="-358140" algn="l" rtl="0">
              <a:spcBef>
                <a:spcPts val="592"/>
              </a:spcBef>
              <a:spcAft>
                <a:spcPts val="0"/>
              </a:spcAft>
              <a:buClr>
                <a:schemeClr val="dk1"/>
              </a:buClr>
              <a:buSzPts val="3200"/>
              <a:buChar char="•"/>
            </a:pPr>
            <a:r>
              <a:rPr lang="en-US"/>
              <a:t>Pharmaco</a:t>
            </a:r>
            <a:r>
              <a:rPr lang="en-US" i="1">
                <a:solidFill>
                  <a:srgbClr val="FF0000"/>
                </a:solidFill>
              </a:rPr>
              <a:t>genomics</a:t>
            </a:r>
            <a:r>
              <a:rPr lang="en-US"/>
              <a:t> - The study of variations of DNA and RNA characteristics as related to drug response</a:t>
            </a:r>
            <a:endParaRPr/>
          </a:p>
          <a:p>
            <a:pPr marL="0" lvl="0" indent="0" algn="ctr" rtl="0">
              <a:spcBef>
                <a:spcPts val="592"/>
              </a:spcBef>
              <a:spcAft>
                <a:spcPts val="0"/>
              </a:spcAft>
              <a:buClr>
                <a:schemeClr val="dk1"/>
              </a:buClr>
              <a:buSzPts val="3200"/>
              <a:buNone/>
            </a:pPr>
            <a:r>
              <a:rPr lang="en-US" b="1"/>
              <a:t>'PGx' represents both terms</a:t>
            </a:r>
            <a:endParaRPr/>
          </a:p>
          <a:p>
            <a:pPr marL="0" lvl="0" indent="0" algn="ctr" rtl="0">
              <a:spcBef>
                <a:spcPts val="592"/>
              </a:spcBef>
              <a:spcAft>
                <a:spcPts val="0"/>
              </a:spcAft>
              <a:buClr>
                <a:schemeClr val="dk1"/>
              </a:buClr>
              <a:buSzPts val="3200"/>
              <a:buNone/>
            </a:pPr>
            <a:endParaRPr b="1" u="sng">
              <a:solidFill>
                <a:schemeClr val="hlink"/>
              </a:solidFill>
              <a:hlinkClick r:id="rId3"/>
            </a:endParaRPr>
          </a:p>
          <a:p>
            <a:pPr marL="0" lvl="0" indent="0" algn="ctr" rtl="0">
              <a:spcBef>
                <a:spcPts val="259"/>
              </a:spcBef>
              <a:spcAft>
                <a:spcPts val="0"/>
              </a:spcAft>
              <a:buClr>
                <a:schemeClr val="dk1"/>
              </a:buClr>
              <a:buSzPts val="1400"/>
              <a:buNone/>
            </a:pPr>
            <a:r>
              <a:rPr lang="en-US" sz="1400" b="1" u="sng">
                <a:solidFill>
                  <a:schemeClr val="hlink"/>
                </a:solidFill>
                <a:hlinkClick r:id="rId3"/>
              </a:rPr>
              <a:t>https://www.genome.gov/glossary/index.cfm?id=90</a:t>
            </a:r>
            <a:endParaRPr sz="1400" b="1"/>
          </a:p>
          <a:p>
            <a:pPr marL="0" lvl="0" indent="0" algn="ctr" rtl="0">
              <a:spcBef>
                <a:spcPts val="259"/>
              </a:spcBef>
              <a:spcAft>
                <a:spcPts val="0"/>
              </a:spcAft>
              <a:buClr>
                <a:schemeClr val="dk1"/>
              </a:buClr>
              <a:buSzPts val="1400"/>
              <a:buNone/>
            </a:pPr>
            <a:r>
              <a:rPr lang="en-US" sz="1400" b="1" u="sng">
                <a:solidFill>
                  <a:schemeClr val="hlink"/>
                </a:solidFill>
                <a:hlinkClick r:id="rId4"/>
              </a:rPr>
              <a:t>https://www.fda.gov/media/71389/download</a:t>
            </a:r>
            <a:endParaRPr sz="1400" b="1"/>
          </a:p>
          <a:p>
            <a:pPr marL="0" lvl="0" indent="0" algn="ctr" rtl="0">
              <a:spcBef>
                <a:spcPts val="592"/>
              </a:spcBef>
              <a:spcAft>
                <a:spcPts val="0"/>
              </a:spcAft>
              <a:buClr>
                <a:schemeClr val="dk1"/>
              </a:buClr>
              <a:buSzPts val="3200"/>
              <a:buNone/>
            </a:pPr>
            <a:endParaRPr b="1"/>
          </a:p>
          <a:p>
            <a:pPr marL="0" lvl="0" indent="0" algn="ctr" rtl="0">
              <a:spcBef>
                <a:spcPts val="592"/>
              </a:spcBef>
              <a:spcAft>
                <a:spcPts val="0"/>
              </a:spcAft>
              <a:buClr>
                <a:schemeClr val="dk1"/>
              </a:buClr>
              <a:buSzPts val="3200"/>
              <a:buNone/>
            </a:pPr>
            <a:endParaRPr b="1"/>
          </a:p>
        </p:txBody>
      </p:sp>
      <p:sp>
        <p:nvSpPr>
          <p:cNvPr id="1673" name="Google Shape;1673;p178"/>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sp>
        <p:nvSpPr>
          <p:cNvPr id="1674" name="Google Shape;1674;p178"/>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59"/>
        <p:cNvGrpSpPr/>
        <p:nvPr/>
      </p:nvGrpSpPr>
      <p:grpSpPr>
        <a:xfrm>
          <a:off x="0" y="0"/>
          <a:ext cx="0" cy="0"/>
          <a:chOff x="0" y="0"/>
          <a:chExt cx="0" cy="0"/>
        </a:xfrm>
      </p:grpSpPr>
      <p:sp>
        <p:nvSpPr>
          <p:cNvPr id="760" name="Google Shape;760;p116"/>
          <p:cNvSpPr txBox="1"/>
          <p:nvPr/>
        </p:nvSpPr>
        <p:spPr>
          <a:xfrm>
            <a:off x="7274275" y="6189350"/>
            <a:ext cx="6141600" cy="525900"/>
          </a:xfrm>
          <a:prstGeom prst="rect">
            <a:avLst/>
          </a:prstGeom>
          <a:noFill/>
          <a:ln>
            <a:noFill/>
          </a:ln>
        </p:spPr>
        <p:txBody>
          <a:bodyPr spcFirstLastPara="1" wrap="square" lIns="45700" tIns="45700" rIns="45700" bIns="45700" anchor="t" anchorCtr="0">
            <a:noAutofit/>
          </a:bodyPr>
          <a:lstStyle/>
          <a:p>
            <a:pPr marL="0" marR="0" lvl="0" indent="0" algn="l" rtl="0">
              <a:lnSpc>
                <a:spcPct val="80000"/>
              </a:lnSpc>
              <a:spcBef>
                <a:spcPts val="0"/>
              </a:spcBef>
              <a:spcAft>
                <a:spcPts val="0"/>
              </a:spcAft>
              <a:buSzPts val="1100"/>
              <a:buNone/>
            </a:pPr>
            <a:endParaRPr sz="3300">
              <a:solidFill>
                <a:srgbClr val="0C343D"/>
              </a:solidFill>
              <a:latin typeface="Corbel"/>
              <a:ea typeface="Corbel"/>
              <a:cs typeface="Corbel"/>
              <a:sym typeface="Corbel"/>
            </a:endParaRPr>
          </a:p>
        </p:txBody>
      </p:sp>
      <p:pic>
        <p:nvPicPr>
          <p:cNvPr id="761" name="Google Shape;761;p116" title="ramil_us_anthem.m4v">
            <a:hlinkClick r:id="rId3"/>
          </p:cNvPr>
          <p:cNvPicPr preferRelativeResize="0"/>
          <p:nvPr/>
        </p:nvPicPr>
        <p:blipFill>
          <a:blip r:embed="rId4">
            <a:alphaModFix/>
          </a:blip>
          <a:stretch>
            <a:fillRect/>
          </a:stretch>
        </p:blipFill>
        <p:spPr>
          <a:xfrm>
            <a:off x="254700" y="95800"/>
            <a:ext cx="11377925" cy="64000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1"/>
                                        </p:tgtEl>
                                        <p:attrNameLst>
                                          <p:attrName>style.visibility</p:attrName>
                                        </p:attrNameLst>
                                      </p:cBhvr>
                                      <p:to>
                                        <p:strVal val="visible"/>
                                      </p:to>
                                    </p:set>
                                    <p:animEffect transition="in" filter="fade">
                                      <p:cBhvr>
                                        <p:cTn id="7" dur="1000"/>
                                        <p:tgtEl>
                                          <p:spTgt spid="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79"/>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Question</a:t>
            </a:r>
            <a:endParaRPr/>
          </a:p>
        </p:txBody>
      </p:sp>
      <p:sp>
        <p:nvSpPr>
          <p:cNvPr id="1681" name="Google Shape;1681;p179"/>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Clr>
                <a:schemeClr val="dk1"/>
              </a:buClr>
              <a:buSzPts val="3200"/>
              <a:buNone/>
            </a:pPr>
            <a:r>
              <a:rPr lang="en-US"/>
              <a:t>The human genome has 6 billion nucleotide bases represented by the letters A, C, T, G. The letter “T” stands for:</a:t>
            </a:r>
            <a:endParaRPr/>
          </a:p>
          <a:p>
            <a:pPr marL="914400" lvl="1" indent="-514350" algn="l" rtl="0">
              <a:spcBef>
                <a:spcPts val="560"/>
              </a:spcBef>
              <a:spcAft>
                <a:spcPts val="0"/>
              </a:spcAft>
              <a:buClr>
                <a:schemeClr val="dk1"/>
              </a:buClr>
              <a:buSzPts val="2800"/>
              <a:buAutoNum type="alphaUcPeriod"/>
            </a:pPr>
            <a:r>
              <a:rPr lang="en-US"/>
              <a:t>Tyrosine</a:t>
            </a:r>
            <a:endParaRPr/>
          </a:p>
          <a:p>
            <a:pPr marL="914400" lvl="1" indent="-514350" algn="l" rtl="0">
              <a:spcBef>
                <a:spcPts val="560"/>
              </a:spcBef>
              <a:spcAft>
                <a:spcPts val="0"/>
              </a:spcAft>
              <a:buClr>
                <a:schemeClr val="dk1"/>
              </a:buClr>
              <a:buSzPts val="2800"/>
              <a:buAutoNum type="alphaUcPeriod"/>
            </a:pPr>
            <a:r>
              <a:rPr lang="en-US"/>
              <a:t>Thymine</a:t>
            </a:r>
            <a:endParaRPr/>
          </a:p>
          <a:p>
            <a:pPr marL="914400" lvl="1" indent="-514350" algn="l" rtl="0">
              <a:spcBef>
                <a:spcPts val="560"/>
              </a:spcBef>
              <a:spcAft>
                <a:spcPts val="0"/>
              </a:spcAft>
              <a:buClr>
                <a:schemeClr val="dk1"/>
              </a:buClr>
              <a:buSzPts val="2800"/>
              <a:buAutoNum type="alphaUcPeriod"/>
            </a:pPr>
            <a:r>
              <a:rPr lang="en-US"/>
              <a:t>Toluene</a:t>
            </a:r>
            <a:endParaRPr/>
          </a:p>
          <a:p>
            <a:pPr marL="0" lvl="1" indent="0" algn="l" rtl="0">
              <a:spcBef>
                <a:spcPts val="560"/>
              </a:spcBef>
              <a:spcAft>
                <a:spcPts val="0"/>
              </a:spcAft>
              <a:buClr>
                <a:schemeClr val="dk1"/>
              </a:buClr>
              <a:buSzPts val="2800"/>
              <a:buNone/>
            </a:pPr>
            <a:r>
              <a:rPr lang="en-US"/>
              <a:t>   D.	Thiamine</a:t>
            </a:r>
            <a:endParaRPr/>
          </a:p>
          <a:p>
            <a:pPr marL="0" lvl="0" indent="0" algn="l" rtl="0">
              <a:spcBef>
                <a:spcPts val="640"/>
              </a:spcBef>
              <a:spcAft>
                <a:spcPts val="0"/>
              </a:spcAft>
              <a:buClr>
                <a:schemeClr val="dk1"/>
              </a:buClr>
              <a:buSzPts val="3200"/>
              <a:buNone/>
            </a:pPr>
            <a:endParaRPr/>
          </a:p>
          <a:p>
            <a:pPr marL="0" lvl="0" indent="0" algn="l" rtl="0">
              <a:spcBef>
                <a:spcPts val="640"/>
              </a:spcBef>
              <a:spcAft>
                <a:spcPts val="0"/>
              </a:spcAft>
              <a:buClr>
                <a:schemeClr val="dk1"/>
              </a:buClr>
              <a:buSzPts val="3200"/>
              <a:buNone/>
            </a:pPr>
            <a:endParaRPr/>
          </a:p>
        </p:txBody>
      </p:sp>
      <p:sp>
        <p:nvSpPr>
          <p:cNvPr id="1682" name="Google Shape;1682;p179"/>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sp>
        <p:nvSpPr>
          <p:cNvPr id="1683" name="Google Shape;1683;p179"/>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pic>
        <p:nvPicPr>
          <p:cNvPr id="1684" name="Google Shape;1684;p179"/>
          <p:cNvPicPr preferRelativeResize="0"/>
          <p:nvPr/>
        </p:nvPicPr>
        <p:blipFill rotWithShape="1">
          <a:blip r:embed="rId3">
            <a:alphaModFix/>
          </a:blip>
          <a:srcRect/>
          <a:stretch/>
        </p:blipFill>
        <p:spPr>
          <a:xfrm>
            <a:off x="9627370" y="5233988"/>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4"/>
                                        </p:tgtEl>
                                        <p:attrNameLst>
                                          <p:attrName>style.visibility</p:attrName>
                                        </p:attrNameLst>
                                      </p:cBhvr>
                                      <p:to>
                                        <p:strVal val="visible"/>
                                      </p:to>
                                    </p:set>
                                    <p:animEffect transition="in" filter="fade">
                                      <p:cBhvr>
                                        <p:cTn id="7" dur="1"/>
                                        <p:tgtEl>
                                          <p:spTgt spid="1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89"/>
        <p:cNvGrpSpPr/>
        <p:nvPr/>
      </p:nvGrpSpPr>
      <p:grpSpPr>
        <a:xfrm>
          <a:off x="0" y="0"/>
          <a:ext cx="0" cy="0"/>
          <a:chOff x="0" y="0"/>
          <a:chExt cx="0" cy="0"/>
        </a:xfrm>
      </p:grpSpPr>
      <p:sp>
        <p:nvSpPr>
          <p:cNvPr id="1690" name="Google Shape;1690;p180"/>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PGx</a:t>
            </a:r>
            <a:endParaRPr/>
          </a:p>
        </p:txBody>
      </p:sp>
      <p:sp>
        <p:nvSpPr>
          <p:cNvPr id="1691" name="Google Shape;1691;p18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692" name="Google Shape;1692;p180"/>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71</a:t>
            </a:fld>
            <a:endParaRPr/>
          </a:p>
        </p:txBody>
      </p:sp>
      <p:sp>
        <p:nvSpPr>
          <p:cNvPr id="1693" name="Google Shape;1693;p180"/>
          <p:cNvSpPr txBox="1">
            <a:spLocks noGrp="1"/>
          </p:cNvSpPr>
          <p:nvPr>
            <p:ph type="body" idx="1"/>
          </p:nvPr>
        </p:nvSpPr>
        <p:spPr>
          <a:xfrm>
            <a:off x="609600" y="1417638"/>
            <a:ext cx="10972800" cy="4526100"/>
          </a:xfrm>
          <a:prstGeom prst="rect">
            <a:avLst/>
          </a:prstGeom>
          <a:noFill/>
          <a:ln>
            <a:noFill/>
          </a:ln>
        </p:spPr>
        <p:txBody>
          <a:bodyPr spcFirstLastPara="1" wrap="square" lIns="91425" tIns="45700" rIns="91425" bIns="45700" anchor="t" anchorCtr="0">
            <a:normAutofit/>
          </a:bodyPr>
          <a:lstStyle/>
          <a:p>
            <a:pPr marL="469900" marR="182245" lvl="0" indent="-457200" algn="l" rtl="0">
              <a:spcBef>
                <a:spcPts val="0"/>
              </a:spcBef>
              <a:spcAft>
                <a:spcPts val="0"/>
              </a:spcAft>
              <a:buClr>
                <a:schemeClr val="dk1"/>
              </a:buClr>
              <a:buSzPts val="2800"/>
              <a:buChar char="•"/>
            </a:pPr>
            <a:r>
              <a:rPr lang="en-US" sz="2800"/>
              <a:t>Adenine-Cytosine-Thymine-Guanine sequences</a:t>
            </a:r>
            <a:endParaRPr/>
          </a:p>
          <a:p>
            <a:pPr marL="469900" marR="182245" lvl="0" indent="-457200" algn="l" rtl="0">
              <a:spcBef>
                <a:spcPts val="560"/>
              </a:spcBef>
              <a:spcAft>
                <a:spcPts val="0"/>
              </a:spcAft>
              <a:buClr>
                <a:schemeClr val="dk1"/>
              </a:buClr>
              <a:buSzPts val="2800"/>
              <a:buChar char="•"/>
            </a:pPr>
            <a:r>
              <a:rPr lang="en-US" sz="2800"/>
              <a:t>Encodes 2 (often NOT identical) copies of ~</a:t>
            </a:r>
            <a:r>
              <a:rPr lang="en-US" sz="2800" b="1"/>
              <a:t>25,000 genes</a:t>
            </a:r>
            <a:endParaRPr/>
          </a:p>
          <a:p>
            <a:pPr marL="742950" lvl="1" indent="-285750" algn="l" rtl="0">
              <a:spcBef>
                <a:spcPts val="480"/>
              </a:spcBef>
              <a:spcAft>
                <a:spcPts val="0"/>
              </a:spcAft>
              <a:buClr>
                <a:schemeClr val="dk1"/>
              </a:buClr>
              <a:buSzPts val="2400"/>
              <a:buChar char="–"/>
            </a:pPr>
            <a:r>
              <a:rPr lang="en-US" sz="2400"/>
              <a:t>68 clinically important pharmacogenes</a:t>
            </a:r>
            <a:endParaRPr sz="2400"/>
          </a:p>
          <a:p>
            <a:pPr marL="0" lvl="0" indent="0" algn="l" rtl="0">
              <a:spcBef>
                <a:spcPts val="640"/>
              </a:spcBef>
              <a:spcAft>
                <a:spcPts val="0"/>
              </a:spcAft>
              <a:buClr>
                <a:schemeClr val="dk1"/>
              </a:buClr>
              <a:buSzPts val="3200"/>
              <a:buNone/>
            </a:pPr>
            <a:endParaRPr/>
          </a:p>
        </p:txBody>
      </p:sp>
      <p:sp>
        <p:nvSpPr>
          <p:cNvPr id="1694" name="Google Shape;1694;p180"/>
          <p:cNvSpPr/>
          <p:nvPr/>
        </p:nvSpPr>
        <p:spPr>
          <a:xfrm>
            <a:off x="406400" y="5826809"/>
            <a:ext cx="10261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Source: Gabor Matyas Pharmacogenomics (2021) 22(3), 177–190 ISSN 1462-2416 177 Perspective</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99"/>
        <p:cNvGrpSpPr/>
        <p:nvPr/>
      </p:nvGrpSpPr>
      <p:grpSpPr>
        <a:xfrm>
          <a:off x="0" y="0"/>
          <a:ext cx="0" cy="0"/>
          <a:chOff x="0" y="0"/>
          <a:chExt cx="0" cy="0"/>
        </a:xfrm>
      </p:grpSpPr>
      <p:sp>
        <p:nvSpPr>
          <p:cNvPr id="1700" name="Google Shape;1700;p181"/>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68 Pharmacogenes</a:t>
            </a:r>
            <a:endParaRPr/>
          </a:p>
        </p:txBody>
      </p:sp>
      <p:sp>
        <p:nvSpPr>
          <p:cNvPr id="1701" name="Google Shape;1701;p181"/>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702" name="Google Shape;1702;p181"/>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sp>
        <p:nvSpPr>
          <p:cNvPr id="1703" name="Google Shape;1703;p181"/>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t>Encodes for: </a:t>
            </a:r>
            <a:endParaRPr/>
          </a:p>
          <a:p>
            <a:pPr marL="742950" lvl="1" indent="-285750" algn="l" rtl="0">
              <a:spcBef>
                <a:spcPts val="560"/>
              </a:spcBef>
              <a:spcAft>
                <a:spcPts val="0"/>
              </a:spcAft>
              <a:buClr>
                <a:schemeClr val="dk1"/>
              </a:buClr>
              <a:buSzPts val="2800"/>
              <a:buChar char="–"/>
            </a:pPr>
            <a:r>
              <a:rPr lang="en-US"/>
              <a:t>Drug metabolizing enzymes (e.g., Cytochrome P 450)</a:t>
            </a:r>
            <a:endParaRPr/>
          </a:p>
          <a:p>
            <a:pPr marL="742950" lvl="1" indent="-285750" algn="l" rtl="0">
              <a:spcBef>
                <a:spcPts val="560"/>
              </a:spcBef>
              <a:spcAft>
                <a:spcPts val="0"/>
              </a:spcAft>
              <a:buClr>
                <a:schemeClr val="dk1"/>
              </a:buClr>
              <a:buSzPts val="2800"/>
              <a:buChar char="–"/>
            </a:pPr>
            <a:r>
              <a:rPr lang="en-US"/>
              <a:t>Transporters</a:t>
            </a:r>
            <a:endParaRPr/>
          </a:p>
          <a:p>
            <a:pPr marL="742950" lvl="1" indent="-285750" algn="l" rtl="0">
              <a:spcBef>
                <a:spcPts val="560"/>
              </a:spcBef>
              <a:spcAft>
                <a:spcPts val="0"/>
              </a:spcAft>
              <a:buClr>
                <a:schemeClr val="dk1"/>
              </a:buClr>
              <a:buSzPts val="2800"/>
              <a:buChar char="–"/>
            </a:pPr>
            <a:r>
              <a:rPr lang="en-US"/>
              <a:t>Drug targets</a:t>
            </a:r>
            <a:endParaRPr/>
          </a:p>
          <a:p>
            <a:pPr marL="742950" lvl="1" indent="-285750" algn="l" rtl="0">
              <a:spcBef>
                <a:spcPts val="560"/>
              </a:spcBef>
              <a:spcAft>
                <a:spcPts val="0"/>
              </a:spcAft>
              <a:buClr>
                <a:schemeClr val="dk1"/>
              </a:buClr>
              <a:buSzPts val="2800"/>
              <a:buChar char="–"/>
            </a:pPr>
            <a:r>
              <a:rPr lang="en-US"/>
              <a:t>Oncogenes</a:t>
            </a:r>
            <a:endParaRPr/>
          </a:p>
          <a:p>
            <a:pPr marL="742950" lvl="1" indent="-285750" algn="l" rtl="0">
              <a:spcBef>
                <a:spcPts val="560"/>
              </a:spcBef>
              <a:spcAft>
                <a:spcPts val="0"/>
              </a:spcAft>
              <a:buClr>
                <a:schemeClr val="dk1"/>
              </a:buClr>
              <a:buSzPts val="2800"/>
              <a:buChar char="–"/>
            </a:pPr>
            <a:r>
              <a:rPr lang="en-US"/>
              <a:t>Immune system</a:t>
            </a:r>
            <a:endParaRPr/>
          </a:p>
          <a:p>
            <a:pPr marL="742950" lvl="1" indent="-107950" algn="l" rtl="0">
              <a:spcBef>
                <a:spcPts val="560"/>
              </a:spcBef>
              <a:spcAft>
                <a:spcPts val="0"/>
              </a:spcAft>
              <a:buClr>
                <a:schemeClr val="dk1"/>
              </a:buClr>
              <a:buSzPts val="2800"/>
              <a:buNone/>
            </a:pP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p182"/>
          <p:cNvSpPr txBox="1">
            <a:spLocks noGrp="1"/>
          </p:cNvSpPr>
          <p:nvPr>
            <p:ph type="title"/>
          </p:nvPr>
        </p:nvSpPr>
        <p:spPr>
          <a:xfrm>
            <a:off x="609600" y="274638"/>
            <a:ext cx="10972800" cy="1143000"/>
          </a:xfrm>
          <a:prstGeom prst="rect">
            <a:avLst/>
          </a:prstGeom>
          <a:solidFill>
            <a:srgbClr val="960000"/>
          </a:solidFill>
          <a:ln w="3175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Genetic Variation</a:t>
            </a:r>
            <a:endParaRPr/>
          </a:p>
        </p:txBody>
      </p:sp>
      <p:sp>
        <p:nvSpPr>
          <p:cNvPr id="1710" name="Google Shape;1710;p182"/>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12700" marR="182245" lvl="0" indent="0" algn="l" rtl="0">
              <a:spcBef>
                <a:spcPts val="0"/>
              </a:spcBef>
              <a:spcAft>
                <a:spcPts val="0"/>
              </a:spcAft>
              <a:buClr>
                <a:schemeClr val="dk1"/>
              </a:buClr>
              <a:buSzPts val="2800"/>
              <a:buNone/>
            </a:pPr>
            <a:r>
              <a:rPr lang="en-US" sz="2800" b="1"/>
              <a:t>POLYMORPHISM  </a:t>
            </a:r>
            <a:endParaRPr/>
          </a:p>
          <a:p>
            <a:pPr marL="12700" marR="182245" lvl="0" indent="0" algn="l" rtl="0">
              <a:spcBef>
                <a:spcPts val="560"/>
              </a:spcBef>
              <a:spcAft>
                <a:spcPts val="0"/>
              </a:spcAft>
              <a:buClr>
                <a:schemeClr val="dk1"/>
              </a:buClr>
              <a:buSzPts val="2800"/>
              <a:buNone/>
            </a:pPr>
            <a:r>
              <a:rPr lang="en-US" sz="2800"/>
              <a:t>Gene variation that occurs at a frequency of &gt;1% of heterozygous individuals in a given population (kind of) implies that it is benign</a:t>
            </a:r>
            <a:endParaRPr/>
          </a:p>
          <a:p>
            <a:pPr marL="12700" marR="182245" lvl="0" indent="0" algn="l" rtl="0">
              <a:spcBef>
                <a:spcPts val="560"/>
              </a:spcBef>
              <a:spcAft>
                <a:spcPts val="0"/>
              </a:spcAft>
              <a:buClr>
                <a:schemeClr val="dk1"/>
              </a:buClr>
              <a:buSzPts val="2800"/>
              <a:buNone/>
            </a:pPr>
            <a:endParaRPr sz="2800"/>
          </a:p>
          <a:p>
            <a:pPr marL="12700" marR="182245" lvl="0" indent="0" algn="l" rtl="0">
              <a:spcBef>
                <a:spcPts val="560"/>
              </a:spcBef>
              <a:spcAft>
                <a:spcPts val="0"/>
              </a:spcAft>
              <a:buClr>
                <a:schemeClr val="dk1"/>
              </a:buClr>
              <a:buSzPts val="2800"/>
              <a:buNone/>
            </a:pPr>
            <a:r>
              <a:rPr lang="en-US" sz="2800" b="1"/>
              <a:t>MUTATION</a:t>
            </a:r>
            <a:endParaRPr/>
          </a:p>
          <a:p>
            <a:pPr marL="12700" marR="182245" lvl="0" indent="0" algn="l" rtl="0">
              <a:spcBef>
                <a:spcPts val="560"/>
              </a:spcBef>
              <a:spcAft>
                <a:spcPts val="0"/>
              </a:spcAft>
              <a:buClr>
                <a:schemeClr val="dk1"/>
              </a:buClr>
              <a:buSzPts val="2800"/>
              <a:buNone/>
            </a:pPr>
            <a:r>
              <a:rPr lang="en-US" sz="2800"/>
              <a:t>Gene variation present in &lt;1% of the given population</a:t>
            </a:r>
            <a:endParaRPr/>
          </a:p>
          <a:p>
            <a:pPr marL="977900" marR="182245" lvl="1" indent="-508000" algn="l" rtl="0">
              <a:spcBef>
                <a:spcPts val="560"/>
              </a:spcBef>
              <a:spcAft>
                <a:spcPts val="0"/>
              </a:spcAft>
              <a:buClr>
                <a:schemeClr val="dk1"/>
              </a:buClr>
              <a:buSzPts val="2800"/>
              <a:buFont typeface="Arial"/>
              <a:buChar char="•"/>
            </a:pPr>
            <a:r>
              <a:rPr lang="en-US"/>
              <a:t>Could be benign or not</a:t>
            </a:r>
            <a:endParaRPr/>
          </a:p>
          <a:p>
            <a:pPr marL="0" lvl="0" indent="0" algn="ctr" rtl="0">
              <a:spcBef>
                <a:spcPts val="320"/>
              </a:spcBef>
              <a:spcAft>
                <a:spcPts val="0"/>
              </a:spcAft>
              <a:buClr>
                <a:schemeClr val="dk1"/>
              </a:buClr>
              <a:buSzPts val="1600"/>
              <a:buNone/>
            </a:pPr>
            <a:endParaRPr sz="1600"/>
          </a:p>
        </p:txBody>
      </p:sp>
      <p:sp>
        <p:nvSpPr>
          <p:cNvPr id="1711" name="Google Shape;1711;p182"/>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sp>
        <p:nvSpPr>
          <p:cNvPr id="1712" name="Google Shape;1712;p182"/>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sp>
        <p:nvSpPr>
          <p:cNvPr id="1718" name="Google Shape;1718;p183"/>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Genetic Variations</a:t>
            </a:r>
            <a:endParaRPr/>
          </a:p>
        </p:txBody>
      </p:sp>
      <p:sp>
        <p:nvSpPr>
          <p:cNvPr id="1719" name="Google Shape;1719;p183"/>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n-US"/>
              <a:t>Sequence Variations</a:t>
            </a:r>
            <a:endParaRPr/>
          </a:p>
          <a:p>
            <a:pPr marL="742950" lvl="1" indent="-285750" algn="l" rtl="0">
              <a:spcBef>
                <a:spcPts val="560"/>
              </a:spcBef>
              <a:spcAft>
                <a:spcPts val="0"/>
              </a:spcAft>
              <a:buClr>
                <a:schemeClr val="dk1"/>
              </a:buClr>
              <a:buSzPts val="2800"/>
              <a:buFont typeface="Arial"/>
              <a:buChar char="•"/>
            </a:pPr>
            <a:r>
              <a:rPr lang="en-US"/>
              <a:t>SNPs – Single Nucleotide Polymorphisms</a:t>
            </a:r>
            <a:endParaRPr/>
          </a:p>
          <a:p>
            <a:pPr marL="742950" lvl="1" indent="-285750" algn="l" rtl="0">
              <a:spcBef>
                <a:spcPts val="560"/>
              </a:spcBef>
              <a:spcAft>
                <a:spcPts val="0"/>
              </a:spcAft>
              <a:buClr>
                <a:schemeClr val="dk1"/>
              </a:buClr>
              <a:buSzPts val="2800"/>
              <a:buFont typeface="Arial"/>
              <a:buChar char="•"/>
            </a:pPr>
            <a:r>
              <a:rPr lang="en-US"/>
              <a:t>Indels – Insertions and deletions of one or few nucleotides</a:t>
            </a:r>
            <a:endParaRPr/>
          </a:p>
          <a:p>
            <a:pPr marL="742950" lvl="1" indent="-285750" algn="l" rtl="0">
              <a:spcBef>
                <a:spcPts val="560"/>
              </a:spcBef>
              <a:spcAft>
                <a:spcPts val="0"/>
              </a:spcAft>
              <a:buClr>
                <a:schemeClr val="dk1"/>
              </a:buClr>
              <a:buSzPts val="2800"/>
              <a:buFont typeface="Arial"/>
              <a:buChar char="•"/>
            </a:pPr>
            <a:r>
              <a:rPr lang="en-US"/>
              <a:t>Larger deletions and insertions</a:t>
            </a:r>
            <a:endParaRPr/>
          </a:p>
          <a:p>
            <a:pPr marL="742950" lvl="1" indent="-285750" algn="l" rtl="0">
              <a:spcBef>
                <a:spcPts val="560"/>
              </a:spcBef>
              <a:spcAft>
                <a:spcPts val="0"/>
              </a:spcAft>
              <a:buClr>
                <a:schemeClr val="dk1"/>
              </a:buClr>
              <a:buSzPts val="2800"/>
              <a:buFont typeface="Arial"/>
              <a:buChar char="•"/>
            </a:pPr>
            <a:r>
              <a:rPr lang="en-US"/>
              <a:t>CNVs – Copy Number Variations</a:t>
            </a:r>
            <a:endParaRPr/>
          </a:p>
          <a:p>
            <a:pPr marL="742950" lvl="1" indent="-285750" algn="l" rtl="0">
              <a:spcBef>
                <a:spcPts val="560"/>
              </a:spcBef>
              <a:spcAft>
                <a:spcPts val="0"/>
              </a:spcAft>
              <a:buClr>
                <a:schemeClr val="dk1"/>
              </a:buClr>
              <a:buSzPts val="2800"/>
              <a:buFont typeface="Arial"/>
              <a:buChar char="•"/>
            </a:pPr>
            <a:r>
              <a:rPr lang="en-US"/>
              <a:t>Repetitive DNA sequences</a:t>
            </a:r>
            <a:endParaRPr/>
          </a:p>
        </p:txBody>
      </p:sp>
      <p:sp>
        <p:nvSpPr>
          <p:cNvPr id="1720" name="Google Shape;1720;p183"/>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sp>
        <p:nvSpPr>
          <p:cNvPr id="1721" name="Google Shape;1721;p183"/>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726"/>
        <p:cNvGrpSpPr/>
        <p:nvPr/>
      </p:nvGrpSpPr>
      <p:grpSpPr>
        <a:xfrm>
          <a:off x="0" y="0"/>
          <a:ext cx="0" cy="0"/>
          <a:chOff x="0" y="0"/>
          <a:chExt cx="0" cy="0"/>
        </a:xfrm>
      </p:grpSpPr>
      <p:sp>
        <p:nvSpPr>
          <p:cNvPr id="1727" name="Google Shape;1727;p184"/>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Genotype</a:t>
            </a:r>
            <a:endParaRPr/>
          </a:p>
        </p:txBody>
      </p:sp>
      <p:sp>
        <p:nvSpPr>
          <p:cNvPr id="1728" name="Google Shape;1728;p184"/>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729" name="Google Shape;1729;p184"/>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a:p>
        </p:txBody>
      </p:sp>
      <p:sp>
        <p:nvSpPr>
          <p:cNvPr id="1730" name="Google Shape;1730;p184"/>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lnSpcReduction="20000"/>
          </a:bodyPr>
          <a:lstStyle/>
          <a:p>
            <a:pPr marL="0" lvl="0" indent="0" algn="l" rtl="0">
              <a:spcBef>
                <a:spcPts val="0"/>
              </a:spcBef>
              <a:spcAft>
                <a:spcPts val="0"/>
              </a:spcAft>
              <a:buClr>
                <a:schemeClr val="dk1"/>
              </a:buClr>
              <a:buSzPts val="3200"/>
              <a:buNone/>
            </a:pPr>
            <a:r>
              <a:rPr lang="en-US" b="1"/>
              <a:t>Allele</a:t>
            </a:r>
            <a:r>
              <a:rPr lang="en-US"/>
              <a:t> </a:t>
            </a:r>
            <a:endParaRPr/>
          </a:p>
          <a:p>
            <a:pPr marL="342900" lvl="0" indent="-358140" algn="l" rtl="0">
              <a:spcBef>
                <a:spcPts val="592"/>
              </a:spcBef>
              <a:spcAft>
                <a:spcPts val="0"/>
              </a:spcAft>
              <a:buClr>
                <a:schemeClr val="dk1"/>
              </a:buClr>
              <a:buSzPts val="3200"/>
              <a:buChar char="•"/>
            </a:pPr>
            <a:r>
              <a:rPr lang="en-US"/>
              <a:t>An allele is one of two or more versions of a gene. </a:t>
            </a:r>
            <a:endParaRPr/>
          </a:p>
          <a:p>
            <a:pPr marL="342900" lvl="0" indent="-358140" algn="l" rtl="0">
              <a:spcBef>
                <a:spcPts val="592"/>
              </a:spcBef>
              <a:spcAft>
                <a:spcPts val="0"/>
              </a:spcAft>
              <a:buClr>
                <a:schemeClr val="dk1"/>
              </a:buClr>
              <a:buSzPts val="3200"/>
              <a:buChar char="•"/>
            </a:pPr>
            <a:r>
              <a:rPr lang="en-US"/>
              <a:t>An individual inherits two alleles for each gene, one from each parent. </a:t>
            </a:r>
            <a:endParaRPr/>
          </a:p>
          <a:p>
            <a:pPr marL="342900" lvl="0" indent="-358140" algn="l" rtl="0">
              <a:spcBef>
                <a:spcPts val="592"/>
              </a:spcBef>
              <a:spcAft>
                <a:spcPts val="0"/>
              </a:spcAft>
              <a:buClr>
                <a:schemeClr val="dk1"/>
              </a:buClr>
              <a:buSzPts val="3200"/>
              <a:buChar char="•"/>
            </a:pPr>
            <a:r>
              <a:rPr lang="en-US"/>
              <a:t>If the two alleles are the same, the individual is </a:t>
            </a:r>
            <a:r>
              <a:rPr lang="en-US" b="1"/>
              <a:t>homozygous</a:t>
            </a:r>
            <a:r>
              <a:rPr lang="en-US"/>
              <a:t> for that gene. </a:t>
            </a:r>
            <a:endParaRPr/>
          </a:p>
          <a:p>
            <a:pPr marL="342900" lvl="0" indent="-358140" algn="l" rtl="0">
              <a:spcBef>
                <a:spcPts val="592"/>
              </a:spcBef>
              <a:spcAft>
                <a:spcPts val="0"/>
              </a:spcAft>
              <a:buClr>
                <a:schemeClr val="dk1"/>
              </a:buClr>
              <a:buSzPts val="3200"/>
              <a:buChar char="•"/>
            </a:pPr>
            <a:r>
              <a:rPr lang="en-US"/>
              <a:t>If the alleles are different, the individual is </a:t>
            </a:r>
            <a:r>
              <a:rPr lang="en-US" b="1"/>
              <a:t>heterozygous.</a:t>
            </a:r>
            <a:r>
              <a:rPr lang="en-US"/>
              <a:t> </a:t>
            </a:r>
            <a:endParaRPr/>
          </a:p>
          <a:p>
            <a:pPr marL="0" lvl="0" indent="0" algn="ctr" rtl="0">
              <a:spcBef>
                <a:spcPts val="370"/>
              </a:spcBef>
              <a:spcAft>
                <a:spcPts val="0"/>
              </a:spcAft>
              <a:buClr>
                <a:schemeClr val="dk1"/>
              </a:buClr>
              <a:buSzPts val="2000"/>
              <a:buNone/>
            </a:pPr>
            <a:endParaRPr sz="2000"/>
          </a:p>
          <a:p>
            <a:pPr marL="0" lvl="0" indent="0" algn="l" rtl="0">
              <a:spcBef>
                <a:spcPts val="370"/>
              </a:spcBef>
              <a:spcAft>
                <a:spcPts val="0"/>
              </a:spcAft>
              <a:buClr>
                <a:schemeClr val="dk1"/>
              </a:buClr>
              <a:buSzPts val="2000"/>
              <a:buNone/>
            </a:pPr>
            <a:r>
              <a:rPr lang="en-US" sz="2000"/>
              <a:t>https://www.genome.gov/glossary/index.cfm?id=4</a:t>
            </a:r>
            <a:endParaRPr/>
          </a:p>
          <a:p>
            <a:pPr marL="342900" lvl="0" indent="-154940" algn="l" rtl="0">
              <a:spcBef>
                <a:spcPts val="592"/>
              </a:spcBef>
              <a:spcAft>
                <a:spcPts val="0"/>
              </a:spcAft>
              <a:buClr>
                <a:schemeClr val="dk1"/>
              </a:buClr>
              <a:buSzPts val="3200"/>
              <a:buNone/>
            </a:pP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185"/>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Genotype</a:t>
            </a:r>
            <a:endParaRPr/>
          </a:p>
        </p:txBody>
      </p:sp>
      <p:sp>
        <p:nvSpPr>
          <p:cNvPr id="1737" name="Google Shape;1737;p185"/>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738" name="Google Shape;1738;p185"/>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76</a:t>
            </a:fld>
            <a:endParaRPr/>
          </a:p>
        </p:txBody>
      </p:sp>
      <p:sp>
        <p:nvSpPr>
          <p:cNvPr id="1739" name="Google Shape;1739;p185"/>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Most detected functional variants are primarily described using the </a:t>
            </a:r>
            <a:r>
              <a:rPr lang="en-US" b="1"/>
              <a:t>star (*) allele </a:t>
            </a:r>
            <a:r>
              <a:rPr lang="en-US"/>
              <a:t>nomenclature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sp>
        <p:nvSpPr>
          <p:cNvPr id="1745" name="Google Shape;1745;p186"/>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Genotype - *ALLELES</a:t>
            </a:r>
            <a:endParaRPr/>
          </a:p>
        </p:txBody>
      </p:sp>
      <p:graphicFrame>
        <p:nvGraphicFramePr>
          <p:cNvPr id="1746" name="Google Shape;1746;p186"/>
          <p:cNvGraphicFramePr/>
          <p:nvPr/>
        </p:nvGraphicFramePr>
        <p:xfrm>
          <a:off x="1117600" y="1676400"/>
          <a:ext cx="3000000" cy="3000000"/>
        </p:xfrm>
        <a:graphic>
          <a:graphicData uri="http://schemas.openxmlformats.org/drawingml/2006/table">
            <a:tbl>
              <a:tblPr>
                <a:noFill/>
                <a:tableStyleId>{40E60594-D1E0-43AA-86B3-E76A859644FE}</a:tableStyleId>
              </a:tblPr>
              <a:tblGrid>
                <a:gridCol w="2361775">
                  <a:extLst>
                    <a:ext uri="{9D8B030D-6E8A-4147-A177-3AD203B41FA5}">
                      <a16:colId xmlns:a16="http://schemas.microsoft.com/office/drawing/2014/main" val="20000"/>
                    </a:ext>
                  </a:extLst>
                </a:gridCol>
                <a:gridCol w="1157225">
                  <a:extLst>
                    <a:ext uri="{9D8B030D-6E8A-4147-A177-3AD203B41FA5}">
                      <a16:colId xmlns:a16="http://schemas.microsoft.com/office/drawing/2014/main" val="20001"/>
                    </a:ext>
                  </a:extLst>
                </a:gridCol>
                <a:gridCol w="6540275">
                  <a:extLst>
                    <a:ext uri="{9D8B030D-6E8A-4147-A177-3AD203B41FA5}">
                      <a16:colId xmlns:a16="http://schemas.microsoft.com/office/drawing/2014/main" val="20002"/>
                    </a:ext>
                  </a:extLst>
                </a:gridCol>
              </a:tblGrid>
              <a:tr h="294300">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 </a:t>
                      </a:r>
                      <a:endParaRPr/>
                    </a:p>
                  </a:txBody>
                  <a:tcPr marL="9300" marR="9300" marT="9300" marB="0">
                    <a:lnL w="952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solidFill>
                      <a:srgbClr val="F7F6F2"/>
                    </a:solidFill>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GENE</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solidFill>
                      <a:srgbClr val="F7F6F2"/>
                    </a:solidFill>
                  </a:tcPr>
                </a:tc>
                <a:tc>
                  <a:txBody>
                    <a:bodyPr/>
                    <a:lstStyle/>
                    <a:p>
                      <a:pPr marL="0" marR="0" lvl="0" indent="0" algn="l" rtl="0">
                        <a:spcBef>
                          <a:spcPts val="0"/>
                        </a:spcBef>
                        <a:spcAft>
                          <a:spcPts val="0"/>
                        </a:spcAft>
                        <a:buNone/>
                      </a:pPr>
                      <a:r>
                        <a:rPr lang="en-US" sz="1400" b="1" i="0" u="none" strike="noStrike" cap="none">
                          <a:solidFill>
                            <a:srgbClr val="000000"/>
                          </a:solidFill>
                          <a:latin typeface="Arial"/>
                          <a:ea typeface="Arial"/>
                          <a:cs typeface="Arial"/>
                          <a:sym typeface="Arial"/>
                        </a:rPr>
                        <a:t>ALLELES TESTED</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5400" cap="flat" cmpd="sng">
                      <a:solidFill>
                        <a:srgbClr val="000000"/>
                      </a:solidFill>
                      <a:prstDash val="solid"/>
                      <a:round/>
                      <a:headEnd type="none" w="sm" len="sm"/>
                      <a:tailEnd type="none" w="sm" len="sm"/>
                    </a:lnB>
                    <a:solidFill>
                      <a:srgbClr val="F7F6F2"/>
                    </a:solidFill>
                  </a:tcPr>
                </a:tc>
                <a:extLst>
                  <a:ext uri="{0D108BD9-81ED-4DB2-BD59-A6C34878D82A}">
                    <a16:rowId xmlns:a16="http://schemas.microsoft.com/office/drawing/2014/main" val="10000"/>
                  </a:ext>
                </a:extLst>
              </a:tr>
              <a:tr h="551350">
                <a:tc rowSpan="5">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Encode for metabolizing enzymes</a:t>
                      </a:r>
                      <a:endParaRPr/>
                    </a:p>
                  </a:txBody>
                  <a:tcPr marL="9300" marR="9300" marT="9300" marB="0">
                    <a:lnL w="952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5400" cap="flat" cmpd="sng">
                      <a:solidFill>
                        <a:srgbClr val="000000"/>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CYP2C9</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54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*2, *3, *4, *5, *6, *7, *8, *9, *10, *11, *13, *15, *16 *27</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254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82525">
                <a:tc vMerge="1">
                  <a:txBody>
                    <a:bodyPr/>
                    <a:lstStyle/>
                    <a:p>
                      <a:endParaRPr lang="en-US"/>
                    </a:p>
                  </a:txBody>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CYP2C19</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*2, *3, *4, *4b, *5, *6, *7, *8, *9, *10, *17</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821125">
                <a:tc vMerge="1">
                  <a:txBody>
                    <a:bodyPr/>
                    <a:lstStyle/>
                    <a:p>
                      <a:endParaRPr lang="en-US"/>
                    </a:p>
                  </a:txBody>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CYP2D6</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*2, *3, *4, *4M, *6, *7, *8, *9, *10, *11, *12, *14A, *14B *15, *17, *20, *29, *35, *41, *5 (gene deletion), XN (gene duplication)</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82525">
                <a:tc vMerge="1">
                  <a:txBody>
                    <a:bodyPr/>
                    <a:lstStyle/>
                    <a:p>
                      <a:endParaRPr lang="en-US"/>
                    </a:p>
                  </a:txBody>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CYP3A5</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*1D, *2, *3,*3B, *3C, *3K, *6, *7, *8, *9</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282525">
                <a:tc vMerge="1">
                  <a:txBody>
                    <a:bodyPr/>
                    <a:lstStyle/>
                    <a:p>
                      <a:endParaRPr lang="en-US"/>
                    </a:p>
                  </a:txBody>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TPMT</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*2, *3A, *3B, *3C, *4</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05075">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Encodes a transporter</a:t>
                      </a:r>
                      <a:endParaRPr/>
                    </a:p>
                  </a:txBody>
                  <a:tcPr marL="9300" marR="9300" marT="9300" marB="0">
                    <a:lnL w="952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SLCO1B1</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388A&gt;G, 521 T&gt;C</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551350">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Encodes a target</a:t>
                      </a:r>
                      <a:endParaRPr/>
                    </a:p>
                  </a:txBody>
                  <a:tcPr marL="9300" marR="9300" marT="9300" marB="0">
                    <a:lnL w="952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400" b="1" i="0" u="none" strike="noStrike" cap="none">
                          <a:solidFill>
                            <a:srgbClr val="0070C0"/>
                          </a:solidFill>
                          <a:latin typeface="Arial"/>
                          <a:ea typeface="Arial"/>
                          <a:cs typeface="Arial"/>
                          <a:sym typeface="Arial"/>
                        </a:rPr>
                        <a:t>VKORC1</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u="none" strike="noStrike" cap="none">
                          <a:solidFill>
                            <a:srgbClr val="000000"/>
                          </a:solidFill>
                          <a:latin typeface="Arial"/>
                          <a:ea typeface="Arial"/>
                          <a:cs typeface="Arial"/>
                          <a:sym typeface="Arial"/>
                        </a:rPr>
                        <a:t>-1639G&gt;A, 1542G&gt;C, 2255C&gt;T, 3730G&gt;A, 5808T&gt;G, 1173C&gt;T</a:t>
                      </a:r>
                      <a:endParaRPr/>
                    </a:p>
                  </a:txBody>
                  <a:tcPr marL="9300" marR="9300" marT="9300" marB="0">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747" name="Google Shape;1747;p186"/>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77</a:t>
            </a:fld>
            <a:endParaRPr/>
          </a:p>
        </p:txBody>
      </p:sp>
      <p:sp>
        <p:nvSpPr>
          <p:cNvPr id="1748" name="Google Shape;1748;p186"/>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753"/>
        <p:cNvGrpSpPr/>
        <p:nvPr/>
      </p:nvGrpSpPr>
      <p:grpSpPr>
        <a:xfrm>
          <a:off x="0" y="0"/>
          <a:ext cx="0" cy="0"/>
          <a:chOff x="0" y="0"/>
          <a:chExt cx="0" cy="0"/>
        </a:xfrm>
      </p:grpSpPr>
      <p:sp>
        <p:nvSpPr>
          <p:cNvPr id="1754" name="Google Shape;1754;p187"/>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PGx</a:t>
            </a:r>
            <a:endParaRPr i="1">
              <a:solidFill>
                <a:srgbClr val="FF0000"/>
              </a:solidFill>
            </a:endParaRPr>
          </a:p>
        </p:txBody>
      </p:sp>
      <p:sp>
        <p:nvSpPr>
          <p:cNvPr id="1755" name="Google Shape;1755;p187"/>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fontScale="70000" lnSpcReduction="20000"/>
          </a:bodyPr>
          <a:lstStyle/>
          <a:p>
            <a:pPr marL="457200" lvl="1" indent="0" algn="l" rtl="0">
              <a:spcBef>
                <a:spcPts val="0"/>
              </a:spcBef>
              <a:spcAft>
                <a:spcPts val="0"/>
              </a:spcAft>
              <a:buClr>
                <a:schemeClr val="dk1"/>
              </a:buClr>
              <a:buSzPct val="100000"/>
              <a:buNone/>
            </a:pPr>
            <a:r>
              <a:rPr lang="en-US"/>
              <a:t>The study of </a:t>
            </a:r>
            <a:r>
              <a:rPr lang="en-US" u="sng"/>
              <a:t>variations in DNA sequence</a:t>
            </a:r>
            <a:r>
              <a:rPr lang="en-US"/>
              <a:t> (Genotype) as related to drug response (Phenotype)</a:t>
            </a:r>
            <a:endParaRPr/>
          </a:p>
          <a:p>
            <a:pPr marL="3200400" lvl="7" indent="0" algn="l" rtl="0">
              <a:spcBef>
                <a:spcPts val="310"/>
              </a:spcBef>
              <a:spcAft>
                <a:spcPts val="0"/>
              </a:spcAft>
              <a:buClr>
                <a:schemeClr val="dk1"/>
              </a:buClr>
              <a:buSzPct val="100000"/>
              <a:buNone/>
            </a:pPr>
            <a:endParaRPr b="1">
              <a:solidFill>
                <a:srgbClr val="960000"/>
              </a:solidFill>
            </a:endParaRPr>
          </a:p>
          <a:p>
            <a:pPr marL="3200400" lvl="7" indent="0" algn="l" rtl="0">
              <a:spcBef>
                <a:spcPts val="310"/>
              </a:spcBef>
              <a:spcAft>
                <a:spcPts val="0"/>
              </a:spcAft>
              <a:buClr>
                <a:srgbClr val="960000"/>
              </a:buClr>
              <a:buSzPct val="100000"/>
              <a:buNone/>
            </a:pPr>
            <a:r>
              <a:rPr lang="en-US" b="1">
                <a:solidFill>
                  <a:srgbClr val="960000"/>
                </a:solidFill>
              </a:rPr>
              <a:t>Pharmacokinetics</a:t>
            </a:r>
            <a:r>
              <a:rPr lang="en-US"/>
              <a:t> – how does the body affect the drug?</a:t>
            </a:r>
            <a:endParaRPr/>
          </a:p>
          <a:p>
            <a:pPr marL="3940810" lvl="8" indent="-373888" algn="l" rtl="0">
              <a:spcBef>
                <a:spcPts val="356"/>
              </a:spcBef>
              <a:spcAft>
                <a:spcPts val="0"/>
              </a:spcAft>
              <a:buClr>
                <a:schemeClr val="dk1"/>
              </a:buClr>
              <a:buSzPct val="100000"/>
              <a:buFont typeface="Arial"/>
              <a:buChar char="–"/>
            </a:pPr>
            <a:r>
              <a:rPr lang="en-US" sz="2300" b="1"/>
              <a:t>A</a:t>
            </a:r>
            <a:r>
              <a:rPr lang="en-US" sz="2300"/>
              <a:t>bsorbtion</a:t>
            </a:r>
            <a:endParaRPr sz="2300" b="1"/>
          </a:p>
          <a:p>
            <a:pPr marL="3940810" lvl="8" indent="-373888" algn="l" rtl="0">
              <a:spcBef>
                <a:spcPts val="356"/>
              </a:spcBef>
              <a:spcAft>
                <a:spcPts val="0"/>
              </a:spcAft>
              <a:buClr>
                <a:schemeClr val="dk1"/>
              </a:buClr>
              <a:buSzPct val="100000"/>
              <a:buFont typeface="Arial"/>
              <a:buChar char="–"/>
            </a:pPr>
            <a:r>
              <a:rPr lang="en-US" sz="2300" b="1"/>
              <a:t>D</a:t>
            </a:r>
            <a:r>
              <a:rPr lang="en-US" sz="2300"/>
              <a:t>istribution</a:t>
            </a:r>
            <a:endParaRPr/>
          </a:p>
          <a:p>
            <a:pPr marL="3940810" lvl="8" indent="-373888" algn="l" rtl="0">
              <a:spcBef>
                <a:spcPts val="356"/>
              </a:spcBef>
              <a:spcAft>
                <a:spcPts val="0"/>
              </a:spcAft>
              <a:buClr>
                <a:schemeClr val="dk1"/>
              </a:buClr>
              <a:buSzPct val="100000"/>
              <a:buFont typeface="Arial"/>
              <a:buChar char="–"/>
            </a:pPr>
            <a:r>
              <a:rPr lang="en-US" sz="2300" b="1"/>
              <a:t>M</a:t>
            </a:r>
            <a:r>
              <a:rPr lang="en-US" sz="2300"/>
              <a:t>etabolism</a:t>
            </a:r>
            <a:endParaRPr/>
          </a:p>
          <a:p>
            <a:pPr marL="3940810" lvl="8" indent="-373888" algn="l" rtl="0">
              <a:spcBef>
                <a:spcPts val="356"/>
              </a:spcBef>
              <a:spcAft>
                <a:spcPts val="0"/>
              </a:spcAft>
              <a:buClr>
                <a:schemeClr val="dk1"/>
              </a:buClr>
              <a:buSzPct val="100000"/>
              <a:buFont typeface="Arial"/>
              <a:buChar char="–"/>
            </a:pPr>
            <a:r>
              <a:rPr lang="en-US" sz="2300" b="1"/>
              <a:t>E</a:t>
            </a:r>
            <a:r>
              <a:rPr lang="en-US" sz="2300"/>
              <a:t>xcretion</a:t>
            </a:r>
            <a:endParaRPr/>
          </a:p>
          <a:p>
            <a:pPr marL="3200400" lvl="7" indent="0" algn="l" rtl="0">
              <a:spcBef>
                <a:spcPts val="310"/>
              </a:spcBef>
              <a:spcAft>
                <a:spcPts val="0"/>
              </a:spcAft>
              <a:buClr>
                <a:schemeClr val="dk1"/>
              </a:buClr>
              <a:buSzPct val="100000"/>
              <a:buNone/>
            </a:pPr>
            <a:r>
              <a:rPr lang="en-US"/>
              <a:t> </a:t>
            </a:r>
            <a:endParaRPr/>
          </a:p>
          <a:p>
            <a:pPr marL="3200400" lvl="7" indent="0" algn="l" rtl="0">
              <a:spcBef>
                <a:spcPts val="310"/>
              </a:spcBef>
              <a:spcAft>
                <a:spcPts val="0"/>
              </a:spcAft>
              <a:buClr>
                <a:schemeClr val="dk1"/>
              </a:buClr>
              <a:buSzPct val="100000"/>
              <a:buNone/>
            </a:pPr>
            <a:endParaRPr b="1">
              <a:solidFill>
                <a:srgbClr val="960000"/>
              </a:solidFill>
            </a:endParaRPr>
          </a:p>
          <a:p>
            <a:pPr marL="3200400" lvl="7" indent="0" algn="l" rtl="0">
              <a:spcBef>
                <a:spcPts val="310"/>
              </a:spcBef>
              <a:spcAft>
                <a:spcPts val="0"/>
              </a:spcAft>
              <a:buClr>
                <a:srgbClr val="960000"/>
              </a:buClr>
              <a:buSzPct val="100000"/>
              <a:buNone/>
            </a:pPr>
            <a:r>
              <a:rPr lang="en-US" b="1">
                <a:solidFill>
                  <a:srgbClr val="960000"/>
                </a:solidFill>
              </a:rPr>
              <a:t>Pharmacodynamics -</a:t>
            </a:r>
            <a:r>
              <a:rPr lang="en-US" b="1">
                <a:solidFill>
                  <a:srgbClr val="C2D59B"/>
                </a:solidFill>
              </a:rPr>
              <a:t> </a:t>
            </a:r>
            <a:r>
              <a:rPr lang="en-US"/>
              <a:t>how does the drug affect the body?</a:t>
            </a:r>
            <a:endParaRPr>
              <a:solidFill>
                <a:srgbClr val="960000"/>
              </a:solidFill>
            </a:endParaRPr>
          </a:p>
          <a:p>
            <a:pPr marL="3200400" lvl="7" indent="0" algn="l" rtl="0">
              <a:spcBef>
                <a:spcPts val="310"/>
              </a:spcBef>
              <a:spcAft>
                <a:spcPts val="0"/>
              </a:spcAft>
              <a:buClr>
                <a:schemeClr val="dk1"/>
              </a:buClr>
              <a:buSzPct val="100000"/>
              <a:buNone/>
            </a:pPr>
            <a:r>
              <a:rPr lang="en-US"/>
              <a:t>The relationship between the drug concentration &amp; its therapeutic effect; the likelihood of an adverse effect</a:t>
            </a:r>
            <a:endParaRPr/>
          </a:p>
          <a:p>
            <a:pPr marL="3200400" lvl="7" indent="0" algn="l" rtl="0">
              <a:spcBef>
                <a:spcPts val="310"/>
              </a:spcBef>
              <a:spcAft>
                <a:spcPts val="0"/>
              </a:spcAft>
              <a:buClr>
                <a:schemeClr val="dk1"/>
              </a:buClr>
              <a:buSzPct val="100000"/>
              <a:buNone/>
            </a:pPr>
            <a:endParaRPr/>
          </a:p>
          <a:p>
            <a:pPr marL="3200400" lvl="7" indent="0" algn="l" rtl="0">
              <a:spcBef>
                <a:spcPts val="310"/>
              </a:spcBef>
              <a:spcAft>
                <a:spcPts val="0"/>
              </a:spcAft>
              <a:buClr>
                <a:schemeClr val="dk1"/>
              </a:buClr>
              <a:buSzPct val="100000"/>
              <a:buNone/>
            </a:pPr>
            <a:endParaRPr/>
          </a:p>
          <a:p>
            <a:pPr marL="514350" lvl="1" indent="0" algn="l" rtl="0">
              <a:spcBef>
                <a:spcPts val="201"/>
              </a:spcBef>
              <a:spcAft>
                <a:spcPts val="0"/>
              </a:spcAft>
              <a:buClr>
                <a:schemeClr val="dk1"/>
              </a:buClr>
              <a:buSzPct val="100000"/>
              <a:buNone/>
            </a:pPr>
            <a:r>
              <a:rPr lang="en-US" sz="1300"/>
              <a:t>Source: http://www.fda.gov/downloads/drugs/guidancecomplianceregulatoryinformation/guidances/ucm073162.pdf</a:t>
            </a:r>
            <a:endParaRPr/>
          </a:p>
          <a:p>
            <a:pPr marL="742950" lvl="1" indent="-221806" algn="l" rtl="0">
              <a:spcBef>
                <a:spcPts val="201"/>
              </a:spcBef>
              <a:spcAft>
                <a:spcPts val="0"/>
              </a:spcAft>
              <a:buClr>
                <a:schemeClr val="dk1"/>
              </a:buClr>
              <a:buSzPct val="100000"/>
              <a:buNone/>
            </a:pPr>
            <a:endParaRPr sz="1300"/>
          </a:p>
          <a:p>
            <a:pPr marL="3200400" lvl="7" indent="0" algn="r" rtl="0">
              <a:spcBef>
                <a:spcPts val="201"/>
              </a:spcBef>
              <a:spcAft>
                <a:spcPts val="0"/>
              </a:spcAft>
              <a:buClr>
                <a:schemeClr val="dk1"/>
              </a:buClr>
              <a:buSzPct val="100000"/>
              <a:buNone/>
            </a:pPr>
            <a:endParaRPr sz="1300"/>
          </a:p>
          <a:p>
            <a:pPr marL="3200400" lvl="7" indent="0" algn="l" rtl="0">
              <a:spcBef>
                <a:spcPts val="310"/>
              </a:spcBef>
              <a:spcAft>
                <a:spcPts val="0"/>
              </a:spcAft>
              <a:buClr>
                <a:schemeClr val="dk1"/>
              </a:buClr>
              <a:buSzPct val="100000"/>
              <a:buNone/>
            </a:pPr>
            <a:endParaRPr/>
          </a:p>
        </p:txBody>
      </p:sp>
      <p:sp>
        <p:nvSpPr>
          <p:cNvPr id="1756" name="Google Shape;1756;p187"/>
          <p:cNvSpPr/>
          <p:nvPr/>
        </p:nvSpPr>
        <p:spPr>
          <a:xfrm>
            <a:off x="65808" y="1876775"/>
            <a:ext cx="4858500" cy="430200"/>
          </a:xfrm>
          <a:prstGeom prst="ellipse">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757" name="Google Shape;1757;p187"/>
          <p:cNvCxnSpPr/>
          <p:nvPr/>
        </p:nvCxnSpPr>
        <p:spPr>
          <a:xfrm>
            <a:off x="2353872" y="2362206"/>
            <a:ext cx="1467600" cy="152400"/>
          </a:xfrm>
          <a:prstGeom prst="straightConnector1">
            <a:avLst/>
          </a:prstGeom>
          <a:noFill/>
          <a:ln w="28575" cap="flat" cmpd="sng">
            <a:solidFill>
              <a:srgbClr val="00B0F0"/>
            </a:solidFill>
            <a:prstDash val="solid"/>
            <a:round/>
            <a:headEnd type="none" w="sm" len="sm"/>
            <a:tailEnd type="stealth" w="med" len="med"/>
          </a:ln>
        </p:spPr>
      </p:cxnSp>
      <p:cxnSp>
        <p:nvCxnSpPr>
          <p:cNvPr id="1758" name="Google Shape;1758;p187"/>
          <p:cNvCxnSpPr/>
          <p:nvPr/>
        </p:nvCxnSpPr>
        <p:spPr>
          <a:xfrm>
            <a:off x="2353872" y="2362193"/>
            <a:ext cx="1467600" cy="2133600"/>
          </a:xfrm>
          <a:prstGeom prst="straightConnector1">
            <a:avLst/>
          </a:prstGeom>
          <a:noFill/>
          <a:ln w="28575" cap="flat" cmpd="sng">
            <a:solidFill>
              <a:srgbClr val="00B0F0"/>
            </a:solidFill>
            <a:prstDash val="solid"/>
            <a:round/>
            <a:headEnd type="none" w="sm" len="sm"/>
            <a:tailEnd type="stealth" w="med" len="med"/>
          </a:ln>
        </p:spPr>
      </p:cxnSp>
      <p:sp>
        <p:nvSpPr>
          <p:cNvPr id="1759" name="Google Shape;1759;p187"/>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78</a:t>
            </a:fld>
            <a:endParaRPr/>
          </a:p>
        </p:txBody>
      </p:sp>
      <p:sp>
        <p:nvSpPr>
          <p:cNvPr id="1760" name="Google Shape;1760;p187"/>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765"/>
        <p:cNvGrpSpPr/>
        <p:nvPr/>
      </p:nvGrpSpPr>
      <p:grpSpPr>
        <a:xfrm>
          <a:off x="0" y="0"/>
          <a:ext cx="0" cy="0"/>
          <a:chOff x="0" y="0"/>
          <a:chExt cx="0" cy="0"/>
        </a:xfrm>
      </p:grpSpPr>
      <p:sp>
        <p:nvSpPr>
          <p:cNvPr id="1766" name="Google Shape;1766;p188"/>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600"/>
              <a:buFont typeface="Arial"/>
              <a:buNone/>
            </a:pPr>
            <a:r>
              <a:rPr lang="en-US" sz="3600" b="1"/>
              <a:t>PGx Phenotype</a:t>
            </a:r>
            <a:endParaRPr/>
          </a:p>
        </p:txBody>
      </p:sp>
      <p:sp>
        <p:nvSpPr>
          <p:cNvPr id="1767" name="Google Shape;1767;p188"/>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Refers to drug metabolizer status</a:t>
            </a:r>
            <a:endParaRPr/>
          </a:p>
          <a:p>
            <a:pPr marL="342900" lvl="0" indent="-342900" algn="l" rtl="0">
              <a:spcBef>
                <a:spcPts val="640"/>
              </a:spcBef>
              <a:spcAft>
                <a:spcPts val="0"/>
              </a:spcAft>
              <a:buClr>
                <a:schemeClr val="dk1"/>
              </a:buClr>
              <a:buSzPts val="3200"/>
              <a:buChar char="•"/>
            </a:pPr>
            <a:r>
              <a:rPr lang="en-US"/>
              <a:t>Four Groups</a:t>
            </a:r>
            <a:endParaRPr/>
          </a:p>
          <a:p>
            <a:pPr marL="742950" lvl="1" indent="-285750" algn="l" rtl="0">
              <a:spcBef>
                <a:spcPts val="560"/>
              </a:spcBef>
              <a:spcAft>
                <a:spcPts val="0"/>
              </a:spcAft>
              <a:buClr>
                <a:schemeClr val="dk1"/>
              </a:buClr>
              <a:buSzPts val="2800"/>
              <a:buFont typeface="Courier New"/>
              <a:buChar char="o"/>
            </a:pPr>
            <a:r>
              <a:rPr lang="en-US"/>
              <a:t>Ultra (UM) </a:t>
            </a:r>
            <a:endParaRPr/>
          </a:p>
          <a:p>
            <a:pPr marL="742950" lvl="1" indent="-285750" algn="l" rtl="0">
              <a:spcBef>
                <a:spcPts val="560"/>
              </a:spcBef>
              <a:spcAft>
                <a:spcPts val="0"/>
              </a:spcAft>
              <a:buClr>
                <a:schemeClr val="dk1"/>
              </a:buClr>
              <a:buSzPts val="2800"/>
              <a:buFont typeface="Courier New"/>
              <a:buChar char="o"/>
            </a:pPr>
            <a:r>
              <a:rPr lang="en-US"/>
              <a:t>Extensive/Normal (EM)</a:t>
            </a:r>
            <a:endParaRPr/>
          </a:p>
          <a:p>
            <a:pPr marL="742950" lvl="1" indent="-285750" algn="l" rtl="0">
              <a:spcBef>
                <a:spcPts val="560"/>
              </a:spcBef>
              <a:spcAft>
                <a:spcPts val="0"/>
              </a:spcAft>
              <a:buClr>
                <a:schemeClr val="dk1"/>
              </a:buClr>
              <a:buSzPts val="2800"/>
              <a:buFont typeface="Courier New"/>
              <a:buChar char="o"/>
            </a:pPr>
            <a:r>
              <a:rPr lang="en-US"/>
              <a:t>Intermediate (IM)</a:t>
            </a:r>
            <a:endParaRPr/>
          </a:p>
          <a:p>
            <a:pPr marL="742950" lvl="1" indent="-285750" algn="l" rtl="0">
              <a:spcBef>
                <a:spcPts val="560"/>
              </a:spcBef>
              <a:spcAft>
                <a:spcPts val="0"/>
              </a:spcAft>
              <a:buClr>
                <a:schemeClr val="dk1"/>
              </a:buClr>
              <a:buSzPts val="2800"/>
              <a:buFont typeface="Courier New"/>
              <a:buChar char="o"/>
            </a:pPr>
            <a:r>
              <a:rPr lang="en-US"/>
              <a:t>Poor (PM)</a:t>
            </a:r>
            <a:endParaRPr/>
          </a:p>
          <a:p>
            <a:pPr marL="742950" lvl="1" indent="-107950" algn="l" rtl="0">
              <a:spcBef>
                <a:spcPts val="560"/>
              </a:spcBef>
              <a:spcAft>
                <a:spcPts val="0"/>
              </a:spcAft>
              <a:buClr>
                <a:schemeClr val="dk1"/>
              </a:buClr>
              <a:buSzPts val="2800"/>
              <a:buNone/>
            </a:pPr>
            <a:endParaRPr/>
          </a:p>
        </p:txBody>
      </p:sp>
      <p:sp>
        <p:nvSpPr>
          <p:cNvPr id="1768" name="Google Shape;1768;p188"/>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79</a:t>
            </a:fld>
            <a:endParaRPr/>
          </a:p>
        </p:txBody>
      </p:sp>
      <p:sp>
        <p:nvSpPr>
          <p:cNvPr id="1769" name="Google Shape;1769;p188"/>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65"/>
        <p:cNvGrpSpPr/>
        <p:nvPr/>
      </p:nvGrpSpPr>
      <p:grpSpPr>
        <a:xfrm>
          <a:off x="0" y="0"/>
          <a:ext cx="0" cy="0"/>
          <a:chOff x="0" y="0"/>
          <a:chExt cx="0" cy="0"/>
        </a:xfrm>
      </p:grpSpPr>
      <p:sp>
        <p:nvSpPr>
          <p:cNvPr id="766" name="Google Shape;766;p117"/>
          <p:cNvSpPr/>
          <p:nvPr/>
        </p:nvSpPr>
        <p:spPr>
          <a:xfrm>
            <a:off x="1308450" y="169975"/>
            <a:ext cx="10188300" cy="65364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4000" b="1">
                <a:solidFill>
                  <a:srgbClr val="0C343D"/>
                </a:solidFill>
                <a:latin typeface="Corbel"/>
                <a:ea typeface="Corbel"/>
                <a:cs typeface="Corbel"/>
                <a:sym typeface="Corbel"/>
              </a:rPr>
              <a:t>Zoom Instructions</a:t>
            </a:r>
            <a:endParaRPr sz="4000" b="1">
              <a:solidFill>
                <a:srgbClr val="0C343D"/>
              </a:solidFil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sp>
        <p:nvSpPr>
          <p:cNvPr id="767" name="Google Shape;767;p117"/>
          <p:cNvSpPr txBox="1"/>
          <p:nvPr/>
        </p:nvSpPr>
        <p:spPr>
          <a:xfrm>
            <a:off x="1113900" y="1004500"/>
            <a:ext cx="10577400" cy="5141100"/>
          </a:xfrm>
          <a:prstGeom prst="rect">
            <a:avLst/>
          </a:prstGeom>
          <a:noFill/>
          <a:ln>
            <a:noFill/>
          </a:ln>
        </p:spPr>
        <p:txBody>
          <a:bodyPr spcFirstLastPara="1" wrap="square" lIns="91425" tIns="91425" rIns="91425" bIns="91425" anchor="t" anchorCtr="0">
            <a:spAutoFit/>
          </a:bodyPr>
          <a:lstStyle/>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Your microphone and video will be muted by the host.</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Please refrain from multi-tasking.</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Choose the speaker view to have a full view of the slides and the speaker. </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Type your questions for the speaker at the chat box at the bottom of the screen. The questions will be asked at the end of each presentation.</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The chat box at the bottom of the screen is also for any messages you want to send. The message you type on the chat function will be viewable by everyone unless you specify the recipient. Socialization in the chat box is recommended during breaks only.</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This is a professional event please wear business casual attire.</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If you get logged out, please log back in.</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This program will be recorded. You may use a virtual background or mute your video.</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At the end of the program, everyone may be unmuted to allow for socialization. </a:t>
            </a:r>
            <a:endParaRPr sz="2300">
              <a:solidFill>
                <a:srgbClr val="0C343D"/>
              </a:solidFill>
              <a:latin typeface="Corbel"/>
              <a:ea typeface="Corbel"/>
              <a:cs typeface="Corbel"/>
              <a:sym typeface="Corbe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774"/>
        <p:cNvGrpSpPr/>
        <p:nvPr/>
      </p:nvGrpSpPr>
      <p:grpSpPr>
        <a:xfrm>
          <a:off x="0" y="0"/>
          <a:ext cx="0" cy="0"/>
          <a:chOff x="0" y="0"/>
          <a:chExt cx="0" cy="0"/>
        </a:xfrm>
      </p:grpSpPr>
      <p:sp>
        <p:nvSpPr>
          <p:cNvPr id="1775" name="Google Shape;1775;p189"/>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PGx testing models</a:t>
            </a:r>
            <a:endParaRPr/>
          </a:p>
        </p:txBody>
      </p:sp>
      <p:sp>
        <p:nvSpPr>
          <p:cNvPr id="1776" name="Google Shape;1776;p189"/>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777" name="Google Shape;1777;p189"/>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80</a:t>
            </a:fld>
            <a:endParaRPr/>
          </a:p>
        </p:txBody>
      </p:sp>
      <p:sp>
        <p:nvSpPr>
          <p:cNvPr id="1778" name="Google Shape;1778;p189"/>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a:p>
            <a:pPr marL="342900" lvl="0" indent="-342900" algn="ctr" rtl="0">
              <a:spcBef>
                <a:spcPts val="640"/>
              </a:spcBef>
              <a:spcAft>
                <a:spcPts val="0"/>
              </a:spcAft>
              <a:buClr>
                <a:schemeClr val="dk1"/>
              </a:buClr>
              <a:buSzPts val="3200"/>
              <a:buChar char="•"/>
            </a:pPr>
            <a:r>
              <a:rPr lang="en-US" b="1"/>
              <a:t>Reactive  </a:t>
            </a:r>
            <a:endParaRPr/>
          </a:p>
          <a:p>
            <a:pPr marL="342900" lvl="0" indent="-139700" algn="ctr" rtl="0">
              <a:spcBef>
                <a:spcPts val="640"/>
              </a:spcBef>
              <a:spcAft>
                <a:spcPts val="0"/>
              </a:spcAft>
              <a:buClr>
                <a:schemeClr val="dk1"/>
              </a:buClr>
              <a:buSzPts val="3200"/>
              <a:buNone/>
            </a:pPr>
            <a:endParaRPr/>
          </a:p>
          <a:p>
            <a:pPr marL="0" lvl="0" indent="0" algn="ctr" rtl="0">
              <a:spcBef>
                <a:spcPts val="640"/>
              </a:spcBef>
              <a:spcAft>
                <a:spcPts val="0"/>
              </a:spcAft>
              <a:buClr>
                <a:schemeClr val="dk1"/>
              </a:buClr>
              <a:buSzPts val="3200"/>
              <a:buNone/>
            </a:pPr>
            <a:r>
              <a:rPr lang="en-US"/>
              <a:t>versus</a:t>
            </a:r>
            <a:endParaRPr/>
          </a:p>
          <a:p>
            <a:pPr marL="0" lvl="0" indent="0" algn="ctr" rtl="0">
              <a:spcBef>
                <a:spcPts val="640"/>
              </a:spcBef>
              <a:spcAft>
                <a:spcPts val="0"/>
              </a:spcAft>
              <a:buClr>
                <a:schemeClr val="dk1"/>
              </a:buClr>
              <a:buSzPts val="3200"/>
              <a:buNone/>
            </a:pPr>
            <a:endParaRPr/>
          </a:p>
          <a:p>
            <a:pPr marL="342900" lvl="0" indent="-342900" algn="ctr" rtl="0">
              <a:spcBef>
                <a:spcPts val="640"/>
              </a:spcBef>
              <a:spcAft>
                <a:spcPts val="0"/>
              </a:spcAft>
              <a:buClr>
                <a:schemeClr val="dk1"/>
              </a:buClr>
              <a:buSzPts val="3200"/>
              <a:buChar char="•"/>
            </a:pPr>
            <a:r>
              <a:rPr lang="en-US" b="1"/>
              <a:t>Preemptive</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p190"/>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PGx of Cytochrome P450</a:t>
            </a:r>
            <a:endParaRPr/>
          </a:p>
        </p:txBody>
      </p:sp>
      <p:sp>
        <p:nvSpPr>
          <p:cNvPr id="1785" name="Google Shape;1785;p190"/>
          <p:cNvSpPr txBox="1">
            <a:spLocks noGrp="1"/>
          </p:cNvSpPr>
          <p:nvPr>
            <p:ph type="body" idx="1"/>
          </p:nvPr>
        </p:nvSpPr>
        <p:spPr>
          <a:xfrm>
            <a:off x="1860683" y="2651862"/>
            <a:ext cx="10972800" cy="45261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Superfamily of enzymes (&gt; 55 genes)</a:t>
            </a:r>
            <a:endParaRPr/>
          </a:p>
          <a:p>
            <a:pPr marL="342900" lvl="0" indent="-342900" algn="l" rtl="0">
              <a:spcBef>
                <a:spcPts val="640"/>
              </a:spcBef>
              <a:spcAft>
                <a:spcPts val="0"/>
              </a:spcAft>
              <a:buClr>
                <a:schemeClr val="dk1"/>
              </a:buClr>
              <a:buSzPts val="3200"/>
              <a:buChar char="•"/>
            </a:pPr>
            <a:r>
              <a:rPr lang="en-US"/>
              <a:t>CYP2C9, CYP2C19, CYP2D6, and CYP3A4 </a:t>
            </a:r>
            <a:endParaRPr/>
          </a:p>
          <a:p>
            <a:pPr marL="342900" lvl="0" indent="-342900" algn="l" rtl="0">
              <a:spcBef>
                <a:spcPts val="640"/>
              </a:spcBef>
              <a:spcAft>
                <a:spcPts val="0"/>
              </a:spcAft>
              <a:buClr>
                <a:schemeClr val="dk1"/>
              </a:buClr>
              <a:buSzPts val="3200"/>
              <a:buChar char="•"/>
            </a:pPr>
            <a:r>
              <a:rPr lang="en-US"/>
              <a:t>Gene nomenclature:</a:t>
            </a:r>
            <a:endParaRPr/>
          </a:p>
          <a:p>
            <a:pPr marL="0" lvl="0" indent="0" algn="l" rtl="0">
              <a:spcBef>
                <a:spcPts val="640"/>
              </a:spcBef>
              <a:spcAft>
                <a:spcPts val="0"/>
              </a:spcAft>
              <a:buClr>
                <a:schemeClr val="dk1"/>
              </a:buClr>
              <a:buSzPts val="3200"/>
              <a:buNone/>
            </a:pPr>
            <a:r>
              <a:rPr lang="en-US"/>
              <a:t>	</a:t>
            </a:r>
            <a:endParaRPr/>
          </a:p>
          <a:p>
            <a:pPr marL="0" lvl="0" indent="0" algn="l" rtl="0">
              <a:spcBef>
                <a:spcPts val="640"/>
              </a:spcBef>
              <a:spcAft>
                <a:spcPts val="0"/>
              </a:spcAft>
              <a:buClr>
                <a:schemeClr val="dk1"/>
              </a:buClr>
              <a:buSzPts val="3200"/>
              <a:buNone/>
            </a:pPr>
            <a:r>
              <a:rPr lang="en-US"/>
              <a:t>	[Human] CYP2D6*5</a:t>
            </a:r>
            <a:endParaRPr/>
          </a:p>
        </p:txBody>
      </p:sp>
      <p:cxnSp>
        <p:nvCxnSpPr>
          <p:cNvPr id="1786" name="Google Shape;1786;p190"/>
          <p:cNvCxnSpPr/>
          <p:nvPr/>
        </p:nvCxnSpPr>
        <p:spPr>
          <a:xfrm>
            <a:off x="2336900" y="5496575"/>
            <a:ext cx="1727100" cy="0"/>
          </a:xfrm>
          <a:prstGeom prst="straightConnector1">
            <a:avLst/>
          </a:prstGeom>
          <a:noFill/>
          <a:ln w="9525" cap="flat" cmpd="sng">
            <a:solidFill>
              <a:srgbClr val="4A7DBA"/>
            </a:solidFill>
            <a:prstDash val="solid"/>
            <a:round/>
            <a:headEnd type="none" w="sm" len="sm"/>
            <a:tailEnd type="none" w="sm" len="sm"/>
          </a:ln>
        </p:spPr>
      </p:cxnSp>
      <p:cxnSp>
        <p:nvCxnSpPr>
          <p:cNvPr id="1787" name="Google Shape;1787;p190"/>
          <p:cNvCxnSpPr/>
          <p:nvPr/>
        </p:nvCxnSpPr>
        <p:spPr>
          <a:xfrm>
            <a:off x="4064000" y="5410200"/>
            <a:ext cx="711300" cy="0"/>
          </a:xfrm>
          <a:prstGeom prst="straightConnector1">
            <a:avLst/>
          </a:prstGeom>
          <a:noFill/>
          <a:ln w="9525" cap="flat" cmpd="sng">
            <a:solidFill>
              <a:srgbClr val="4A7DBA"/>
            </a:solidFill>
            <a:prstDash val="solid"/>
            <a:round/>
            <a:headEnd type="none" w="sm" len="sm"/>
            <a:tailEnd type="none" w="sm" len="sm"/>
          </a:ln>
        </p:spPr>
      </p:cxnSp>
      <p:sp>
        <p:nvSpPr>
          <p:cNvPr id="1788" name="Google Shape;1788;p190"/>
          <p:cNvSpPr txBox="1"/>
          <p:nvPr/>
        </p:nvSpPr>
        <p:spPr>
          <a:xfrm rot="-2081075">
            <a:off x="3203476" y="5759692"/>
            <a:ext cx="1543603" cy="32052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400">
                <a:solidFill>
                  <a:schemeClr val="dk1"/>
                </a:solidFill>
                <a:latin typeface="Arial"/>
                <a:ea typeface="Arial"/>
                <a:cs typeface="Arial"/>
                <a:sym typeface="Arial"/>
              </a:rPr>
              <a:t>Superfamily</a:t>
            </a:r>
            <a:endParaRPr/>
          </a:p>
        </p:txBody>
      </p:sp>
      <p:cxnSp>
        <p:nvCxnSpPr>
          <p:cNvPr id="1789" name="Google Shape;1789;p190"/>
          <p:cNvCxnSpPr/>
          <p:nvPr/>
        </p:nvCxnSpPr>
        <p:spPr>
          <a:xfrm>
            <a:off x="4978400" y="4800600"/>
            <a:ext cx="0" cy="228600"/>
          </a:xfrm>
          <a:prstGeom prst="straightConnector1">
            <a:avLst/>
          </a:prstGeom>
          <a:noFill/>
          <a:ln w="9525" cap="flat" cmpd="sng">
            <a:solidFill>
              <a:srgbClr val="4A7DBA"/>
            </a:solidFill>
            <a:prstDash val="solid"/>
            <a:round/>
            <a:headEnd type="none" w="sm" len="sm"/>
            <a:tailEnd type="triangle" w="med" len="med"/>
          </a:ln>
        </p:spPr>
      </p:cxnSp>
      <p:sp>
        <p:nvSpPr>
          <p:cNvPr id="1790" name="Google Shape;1790;p190"/>
          <p:cNvSpPr txBox="1"/>
          <p:nvPr/>
        </p:nvSpPr>
        <p:spPr>
          <a:xfrm>
            <a:off x="4165600" y="4572000"/>
            <a:ext cx="14223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Family</a:t>
            </a:r>
            <a:endParaRPr/>
          </a:p>
        </p:txBody>
      </p:sp>
      <p:cxnSp>
        <p:nvCxnSpPr>
          <p:cNvPr id="1791" name="Google Shape;1791;p190"/>
          <p:cNvCxnSpPr/>
          <p:nvPr/>
        </p:nvCxnSpPr>
        <p:spPr>
          <a:xfrm rot="10800000">
            <a:off x="5283200" y="5410066"/>
            <a:ext cx="0" cy="337200"/>
          </a:xfrm>
          <a:prstGeom prst="straightConnector1">
            <a:avLst/>
          </a:prstGeom>
          <a:noFill/>
          <a:ln w="9525" cap="flat" cmpd="sng">
            <a:solidFill>
              <a:srgbClr val="4A7DBA"/>
            </a:solidFill>
            <a:prstDash val="solid"/>
            <a:round/>
            <a:headEnd type="none" w="sm" len="sm"/>
            <a:tailEnd type="triangle" w="med" len="med"/>
          </a:ln>
        </p:spPr>
      </p:cxnSp>
      <p:sp>
        <p:nvSpPr>
          <p:cNvPr id="1792" name="Google Shape;1792;p190"/>
          <p:cNvSpPr txBox="1"/>
          <p:nvPr/>
        </p:nvSpPr>
        <p:spPr>
          <a:xfrm>
            <a:off x="4775200" y="5747266"/>
            <a:ext cx="11733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Subfamily</a:t>
            </a:r>
            <a:endParaRPr/>
          </a:p>
        </p:txBody>
      </p:sp>
      <p:cxnSp>
        <p:nvCxnSpPr>
          <p:cNvPr id="1793" name="Google Shape;1793;p190"/>
          <p:cNvCxnSpPr/>
          <p:nvPr/>
        </p:nvCxnSpPr>
        <p:spPr>
          <a:xfrm>
            <a:off x="5588000" y="4648200"/>
            <a:ext cx="0" cy="381000"/>
          </a:xfrm>
          <a:prstGeom prst="straightConnector1">
            <a:avLst/>
          </a:prstGeom>
          <a:noFill/>
          <a:ln w="9525" cap="flat" cmpd="sng">
            <a:solidFill>
              <a:srgbClr val="4A7DBA"/>
            </a:solidFill>
            <a:prstDash val="solid"/>
            <a:round/>
            <a:headEnd type="none" w="sm" len="sm"/>
            <a:tailEnd type="triangle" w="med" len="med"/>
          </a:ln>
        </p:spPr>
      </p:cxnSp>
      <p:sp>
        <p:nvSpPr>
          <p:cNvPr id="1794" name="Google Shape;1794;p190"/>
          <p:cNvSpPr txBox="1"/>
          <p:nvPr/>
        </p:nvSpPr>
        <p:spPr>
          <a:xfrm>
            <a:off x="4978400" y="4419600"/>
            <a:ext cx="12192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Isoform</a:t>
            </a:r>
            <a:endParaRPr/>
          </a:p>
        </p:txBody>
      </p:sp>
      <p:cxnSp>
        <p:nvCxnSpPr>
          <p:cNvPr id="1795" name="Google Shape;1795;p190"/>
          <p:cNvCxnSpPr/>
          <p:nvPr/>
        </p:nvCxnSpPr>
        <p:spPr>
          <a:xfrm>
            <a:off x="6096000" y="4800600"/>
            <a:ext cx="0" cy="228600"/>
          </a:xfrm>
          <a:prstGeom prst="straightConnector1">
            <a:avLst/>
          </a:prstGeom>
          <a:noFill/>
          <a:ln w="9525" cap="flat" cmpd="sng">
            <a:solidFill>
              <a:srgbClr val="4A7DBA"/>
            </a:solidFill>
            <a:prstDash val="solid"/>
            <a:round/>
            <a:headEnd type="none" w="sm" len="sm"/>
            <a:tailEnd type="triangle" w="med" len="med"/>
          </a:ln>
        </p:spPr>
      </p:cxnSp>
      <p:sp>
        <p:nvSpPr>
          <p:cNvPr id="1796" name="Google Shape;1796;p190"/>
          <p:cNvSpPr txBox="1"/>
          <p:nvPr/>
        </p:nvSpPr>
        <p:spPr>
          <a:xfrm>
            <a:off x="5841735" y="4561700"/>
            <a:ext cx="8532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Allele</a:t>
            </a:r>
            <a:endParaRPr/>
          </a:p>
        </p:txBody>
      </p:sp>
      <p:sp>
        <p:nvSpPr>
          <p:cNvPr id="1797" name="Google Shape;1797;p190"/>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81</a:t>
            </a:fld>
            <a:endParaRPr/>
          </a:p>
        </p:txBody>
      </p:sp>
      <p:sp>
        <p:nvSpPr>
          <p:cNvPr id="1798" name="Google Shape;1798;p19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799" name="Google Shape;1799;p190"/>
          <p:cNvSpPr txBox="1"/>
          <p:nvPr/>
        </p:nvSpPr>
        <p:spPr>
          <a:xfrm>
            <a:off x="2164050" y="5515450"/>
            <a:ext cx="17271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Species</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804"/>
        <p:cNvGrpSpPr/>
        <p:nvPr/>
      </p:nvGrpSpPr>
      <p:grpSpPr>
        <a:xfrm>
          <a:off x="0" y="0"/>
          <a:ext cx="0" cy="0"/>
          <a:chOff x="0" y="0"/>
          <a:chExt cx="0" cy="0"/>
        </a:xfrm>
      </p:grpSpPr>
      <p:sp>
        <p:nvSpPr>
          <p:cNvPr id="1805" name="Google Shape;1805;p191"/>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endParaRPr/>
          </a:p>
        </p:txBody>
      </p:sp>
      <p:sp>
        <p:nvSpPr>
          <p:cNvPr id="1806" name="Google Shape;1806;p191"/>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807" name="Google Shape;1807;p191"/>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82</a:t>
            </a:fld>
            <a:endParaRPr/>
          </a:p>
        </p:txBody>
      </p:sp>
      <p:pic>
        <p:nvPicPr>
          <p:cNvPr id="1808" name="Google Shape;1808;p191"/>
          <p:cNvPicPr preferRelativeResize="0">
            <a:picLocks noGrp="1"/>
          </p:cNvPicPr>
          <p:nvPr>
            <p:ph type="body" idx="1"/>
          </p:nvPr>
        </p:nvPicPr>
        <p:blipFill rotWithShape="1">
          <a:blip r:embed="rId3">
            <a:alphaModFix/>
          </a:blip>
          <a:srcRect/>
          <a:stretch/>
        </p:blipFill>
        <p:spPr>
          <a:xfrm>
            <a:off x="1028893" y="1600201"/>
            <a:ext cx="9975300" cy="4114800"/>
          </a:xfrm>
          <a:prstGeom prst="rect">
            <a:avLst/>
          </a:prstGeom>
          <a:noFill/>
          <a:ln>
            <a:noFill/>
          </a:ln>
        </p:spPr>
      </p:pic>
      <p:sp>
        <p:nvSpPr>
          <p:cNvPr id="1809" name="Google Shape;1809;p191"/>
          <p:cNvSpPr/>
          <p:nvPr/>
        </p:nvSpPr>
        <p:spPr>
          <a:xfrm>
            <a:off x="1026528" y="5910261"/>
            <a:ext cx="85239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rgbClr val="212121"/>
                </a:solidFill>
                <a:latin typeface="Arial"/>
                <a:ea typeface="Arial"/>
                <a:cs typeface="Arial"/>
                <a:sym typeface="Arial"/>
              </a:rPr>
              <a:t>Source: Wake DT, Ilbawi N, Dunnenberger HM, Hulick PJ. Pharmacogenomics: Prescribing Precisely. Med Clin North Am. 2019 Nov;103(6):977-990. doi: 10.1016/j.mcna.2019.07.002. Epub 2019 Aug 24. PMID: 31582008.</a:t>
            </a:r>
            <a:endParaRPr sz="1000">
              <a:solidFill>
                <a:schemeClr val="dk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814"/>
        <p:cNvGrpSpPr/>
        <p:nvPr/>
      </p:nvGrpSpPr>
      <p:grpSpPr>
        <a:xfrm>
          <a:off x="0" y="0"/>
          <a:ext cx="0" cy="0"/>
          <a:chOff x="0" y="0"/>
          <a:chExt cx="0" cy="0"/>
        </a:xfrm>
      </p:grpSpPr>
      <p:sp>
        <p:nvSpPr>
          <p:cNvPr id="1815" name="Google Shape;1815;p192"/>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CYP2D6 and CODEINE</a:t>
            </a:r>
            <a:endParaRPr/>
          </a:p>
        </p:txBody>
      </p:sp>
      <p:sp>
        <p:nvSpPr>
          <p:cNvPr id="1816" name="Google Shape;1816;p192"/>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817" name="Google Shape;1817;p192"/>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83</a:t>
            </a:fld>
            <a:endParaRPr/>
          </a:p>
        </p:txBody>
      </p:sp>
      <p:sp>
        <p:nvSpPr>
          <p:cNvPr id="1818" name="Google Shape;1818;p192"/>
          <p:cNvSpPr txBox="1">
            <a:spLocks noGrp="1"/>
          </p:cNvSpPr>
          <p:nvPr>
            <p:ph type="body" idx="1"/>
          </p:nvPr>
        </p:nvSpPr>
        <p:spPr>
          <a:xfrm>
            <a:off x="609600" y="1624012"/>
            <a:ext cx="10972800" cy="45261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Genotype: *4/*4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823"/>
        <p:cNvGrpSpPr/>
        <p:nvPr/>
      </p:nvGrpSpPr>
      <p:grpSpPr>
        <a:xfrm>
          <a:off x="0" y="0"/>
          <a:ext cx="0" cy="0"/>
          <a:chOff x="0" y="0"/>
          <a:chExt cx="0" cy="0"/>
        </a:xfrm>
      </p:grpSpPr>
      <p:sp>
        <p:nvSpPr>
          <p:cNvPr id="1824" name="Google Shape;1824;p193"/>
          <p:cNvSpPr txBox="1"/>
          <p:nvPr/>
        </p:nvSpPr>
        <p:spPr>
          <a:xfrm>
            <a:off x="508000" y="304800"/>
            <a:ext cx="11582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25" name="Google Shape;1825;p193"/>
          <p:cNvSpPr/>
          <p:nvPr/>
        </p:nvSpPr>
        <p:spPr>
          <a:xfrm>
            <a:off x="4241800" y="1600200"/>
            <a:ext cx="12192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br>
              <a:rPr lang="en-US"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pic>
        <p:nvPicPr>
          <p:cNvPr id="1826" name="Google Shape;1826;p193"/>
          <p:cNvPicPr preferRelativeResize="0"/>
          <p:nvPr/>
        </p:nvPicPr>
        <p:blipFill rotWithShape="1">
          <a:blip r:embed="rId3">
            <a:alphaModFix/>
          </a:blip>
          <a:srcRect l="18623" t="18807" r="51471" b="43488"/>
          <a:stretch/>
        </p:blipFill>
        <p:spPr>
          <a:xfrm>
            <a:off x="224589" y="838199"/>
            <a:ext cx="11742823" cy="4648201"/>
          </a:xfrm>
          <a:prstGeom prst="rect">
            <a:avLst/>
          </a:prstGeom>
          <a:noFill/>
          <a:ln>
            <a:noFill/>
          </a:ln>
        </p:spPr>
      </p:pic>
      <p:sp>
        <p:nvSpPr>
          <p:cNvPr id="1827" name="Google Shape;1827;p193"/>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84</a:t>
            </a:fld>
            <a:endParaRPr/>
          </a:p>
        </p:txBody>
      </p:sp>
      <p:sp>
        <p:nvSpPr>
          <p:cNvPr id="1828" name="Google Shape;1828;p193"/>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833"/>
        <p:cNvGrpSpPr/>
        <p:nvPr/>
      </p:nvGrpSpPr>
      <p:grpSpPr>
        <a:xfrm>
          <a:off x="0" y="0"/>
          <a:ext cx="0" cy="0"/>
          <a:chOff x="0" y="0"/>
          <a:chExt cx="0" cy="0"/>
        </a:xfrm>
      </p:grpSpPr>
      <p:pic>
        <p:nvPicPr>
          <p:cNvPr id="1834" name="Google Shape;1834;p194"/>
          <p:cNvPicPr preferRelativeResize="0"/>
          <p:nvPr/>
        </p:nvPicPr>
        <p:blipFill rotWithShape="1">
          <a:blip r:embed="rId3">
            <a:alphaModFix/>
          </a:blip>
          <a:srcRect l="18333" t="42037" r="51667" b="3568"/>
          <a:stretch/>
        </p:blipFill>
        <p:spPr>
          <a:xfrm>
            <a:off x="812800" y="188167"/>
            <a:ext cx="10769594" cy="6130557"/>
          </a:xfrm>
          <a:prstGeom prst="rect">
            <a:avLst/>
          </a:prstGeom>
          <a:noFill/>
          <a:ln>
            <a:noFill/>
          </a:ln>
        </p:spPr>
      </p:pic>
      <p:sp>
        <p:nvSpPr>
          <p:cNvPr id="1835" name="Google Shape;1835;p194"/>
          <p:cNvSpPr txBox="1"/>
          <p:nvPr/>
        </p:nvSpPr>
        <p:spPr>
          <a:xfrm>
            <a:off x="1016000" y="6553200"/>
            <a:ext cx="7823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https://www.pharmgkb.org/guideline/PA166104996</a:t>
            </a:r>
            <a:endParaRPr sz="1200">
              <a:solidFill>
                <a:schemeClr val="dk1"/>
              </a:solidFill>
              <a:latin typeface="Arial"/>
              <a:ea typeface="Arial"/>
              <a:cs typeface="Arial"/>
              <a:sym typeface="Arial"/>
            </a:endParaRPr>
          </a:p>
        </p:txBody>
      </p:sp>
      <p:sp>
        <p:nvSpPr>
          <p:cNvPr id="1836" name="Google Shape;1836;p194"/>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85</a:t>
            </a:fld>
            <a:endParaRPr/>
          </a:p>
        </p:txBody>
      </p:sp>
      <p:sp>
        <p:nvSpPr>
          <p:cNvPr id="1837" name="Google Shape;1837;p194"/>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838" name="Google Shape;1838;p194"/>
          <p:cNvSpPr/>
          <p:nvPr/>
        </p:nvSpPr>
        <p:spPr>
          <a:xfrm>
            <a:off x="1016000" y="1676400"/>
            <a:ext cx="10566300" cy="19812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39" name="Google Shape;1839;p194"/>
          <p:cNvSpPr/>
          <p:nvPr/>
        </p:nvSpPr>
        <p:spPr>
          <a:xfrm>
            <a:off x="4572000" y="1676400"/>
            <a:ext cx="507900" cy="381000"/>
          </a:xfrm>
          <a:prstGeom prst="ellipse">
            <a:avLst/>
          </a:prstGeom>
          <a:no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844"/>
        <p:cNvGrpSpPr/>
        <p:nvPr/>
      </p:nvGrpSpPr>
      <p:grpSpPr>
        <a:xfrm>
          <a:off x="0" y="0"/>
          <a:ext cx="0" cy="0"/>
          <a:chOff x="0" y="0"/>
          <a:chExt cx="0" cy="0"/>
        </a:xfrm>
      </p:grpSpPr>
      <p:sp>
        <p:nvSpPr>
          <p:cNvPr id="1845" name="Google Shape;1845;p195"/>
          <p:cNvSpPr txBox="1">
            <a:spLocks noGrp="1"/>
          </p:cNvSpPr>
          <p:nvPr>
            <p:ph type="title"/>
          </p:nvPr>
        </p:nvSpPr>
        <p:spPr>
          <a:xfrm>
            <a:off x="1117600" y="2286000"/>
            <a:ext cx="10363200" cy="1362000"/>
          </a:xfrm>
          <a:prstGeom prst="rect">
            <a:avLst/>
          </a:prstGeom>
          <a:solidFill>
            <a:srgbClr val="960000"/>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0"/>
              </a:spcBef>
              <a:spcAft>
                <a:spcPts val="0"/>
              </a:spcAft>
              <a:buClr>
                <a:schemeClr val="lt1"/>
              </a:buClr>
              <a:buSzPts val="4000"/>
              <a:buFont typeface="Arial"/>
              <a:buNone/>
            </a:pPr>
            <a:r>
              <a:rPr lang="en-US"/>
              <a:t>CYP2C19 AND CLOPIDOGREL (PLAVIX)</a:t>
            </a:r>
            <a:endParaRPr/>
          </a:p>
        </p:txBody>
      </p:sp>
      <p:sp>
        <p:nvSpPr>
          <p:cNvPr id="1846" name="Google Shape;1846;p195"/>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86</a:t>
            </a:fld>
            <a:endParaRPr/>
          </a:p>
        </p:txBody>
      </p:sp>
      <p:sp>
        <p:nvSpPr>
          <p:cNvPr id="1847" name="Google Shape;1847;p195"/>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pic>
        <p:nvPicPr>
          <p:cNvPr id="1853" name="Google Shape;1853;p196"/>
          <p:cNvPicPr preferRelativeResize="0"/>
          <p:nvPr/>
        </p:nvPicPr>
        <p:blipFill rotWithShape="1">
          <a:blip r:embed="rId3">
            <a:alphaModFix/>
          </a:blip>
          <a:srcRect l="34166" t="20138" r="35001" b="44432"/>
          <a:stretch/>
        </p:blipFill>
        <p:spPr>
          <a:xfrm>
            <a:off x="155073" y="1143000"/>
            <a:ext cx="11617161" cy="4190999"/>
          </a:xfrm>
          <a:prstGeom prst="rect">
            <a:avLst/>
          </a:prstGeom>
          <a:noFill/>
          <a:ln>
            <a:noFill/>
          </a:ln>
        </p:spPr>
      </p:pic>
      <p:sp>
        <p:nvSpPr>
          <p:cNvPr id="1854" name="Google Shape;1854;p196"/>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87</a:t>
            </a:fld>
            <a:endParaRPr/>
          </a:p>
        </p:txBody>
      </p:sp>
      <p:sp>
        <p:nvSpPr>
          <p:cNvPr id="1855" name="Google Shape;1855;p196"/>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856" name="Google Shape;1856;p196"/>
          <p:cNvSpPr/>
          <p:nvPr/>
        </p:nvSpPr>
        <p:spPr>
          <a:xfrm>
            <a:off x="406400" y="3429000"/>
            <a:ext cx="11074500" cy="914400"/>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57" name="Google Shape;1857;p196"/>
          <p:cNvSpPr/>
          <p:nvPr/>
        </p:nvSpPr>
        <p:spPr>
          <a:xfrm>
            <a:off x="4876800" y="3124200"/>
            <a:ext cx="507900" cy="685800"/>
          </a:xfrm>
          <a:prstGeom prst="ellipse">
            <a:avLst/>
          </a:prstGeom>
          <a:noFill/>
          <a:ln w="28575"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861"/>
        <p:cNvGrpSpPr/>
        <p:nvPr/>
      </p:nvGrpSpPr>
      <p:grpSpPr>
        <a:xfrm>
          <a:off x="0" y="0"/>
          <a:ext cx="0" cy="0"/>
          <a:chOff x="0" y="0"/>
          <a:chExt cx="0" cy="0"/>
        </a:xfrm>
      </p:grpSpPr>
      <p:pic>
        <p:nvPicPr>
          <p:cNvPr id="1862" name="Google Shape;1862;p197"/>
          <p:cNvPicPr preferRelativeResize="0"/>
          <p:nvPr/>
        </p:nvPicPr>
        <p:blipFill rotWithShape="1">
          <a:blip r:embed="rId3">
            <a:alphaModFix/>
          </a:blip>
          <a:srcRect l="34166" t="55570" r="35001" b="12794"/>
          <a:stretch/>
        </p:blipFill>
        <p:spPr>
          <a:xfrm>
            <a:off x="203200" y="1143000"/>
            <a:ext cx="11827528" cy="3810000"/>
          </a:xfrm>
          <a:prstGeom prst="rect">
            <a:avLst/>
          </a:prstGeom>
          <a:noFill/>
          <a:ln>
            <a:noFill/>
          </a:ln>
        </p:spPr>
      </p:pic>
      <p:sp>
        <p:nvSpPr>
          <p:cNvPr id="1863" name="Google Shape;1863;p197"/>
          <p:cNvSpPr txBox="1"/>
          <p:nvPr/>
        </p:nvSpPr>
        <p:spPr>
          <a:xfrm>
            <a:off x="711200" y="6248400"/>
            <a:ext cx="74169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https://www.pharmgkb.org/guideline/PA166104948</a:t>
            </a:r>
            <a:endParaRPr/>
          </a:p>
        </p:txBody>
      </p:sp>
      <p:sp>
        <p:nvSpPr>
          <p:cNvPr id="1864" name="Google Shape;1864;p197"/>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88</a:t>
            </a:fld>
            <a:endParaRPr/>
          </a:p>
        </p:txBody>
      </p:sp>
      <p:sp>
        <p:nvSpPr>
          <p:cNvPr id="1865" name="Google Shape;1865;p197"/>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198"/>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89</a:t>
            </a:fld>
            <a:endParaRPr/>
          </a:p>
        </p:txBody>
      </p:sp>
      <p:sp>
        <p:nvSpPr>
          <p:cNvPr id="1872" name="Google Shape;1872;p198"/>
          <p:cNvSpPr txBox="1"/>
          <p:nvPr/>
        </p:nvSpPr>
        <p:spPr>
          <a:xfrm>
            <a:off x="2032000" y="2120949"/>
            <a:ext cx="8839200" cy="1569900"/>
          </a:xfrm>
          <a:prstGeom prst="rect">
            <a:avLst/>
          </a:prstGeom>
          <a:noFill/>
          <a:ln w="9525" cap="flat" cmpd="sng">
            <a:solidFill>
              <a:srgbClr val="96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4F6128"/>
                </a:solidFill>
                <a:latin typeface="Arial"/>
                <a:ea typeface="Arial"/>
                <a:cs typeface="Arial"/>
                <a:sym typeface="Arial"/>
              </a:rPr>
              <a:t>Genetic Variation And Drug Phenotype Data For 4647 Newborns That Completed Pharmacogenetic Testing</a:t>
            </a:r>
            <a:endParaRPr sz="1800">
              <a:solidFill>
                <a:srgbClr val="4F6128"/>
              </a:solidFill>
              <a:latin typeface="Arial"/>
              <a:ea typeface="Arial"/>
              <a:cs typeface="Arial"/>
              <a:sym typeface="Arial"/>
            </a:endParaRPr>
          </a:p>
        </p:txBody>
      </p:sp>
      <p:sp>
        <p:nvSpPr>
          <p:cNvPr id="1873" name="Google Shape;1873;p198"/>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046307"/>
            </a:gs>
            <a:gs pos="49000">
              <a:schemeClr val="accent6"/>
            </a:gs>
            <a:gs pos="85000">
              <a:srgbClr val="9B111E"/>
            </a:gs>
            <a:gs pos="100000">
              <a:srgbClr val="D48D21"/>
            </a:gs>
          </a:gsLst>
          <a:lin ang="18900044" scaled="0"/>
        </a:gradFill>
        <a:effectLst/>
      </p:bgPr>
    </p:bg>
    <p:spTree>
      <p:nvGrpSpPr>
        <p:cNvPr id="1" name="Shape 771"/>
        <p:cNvGrpSpPr/>
        <p:nvPr/>
      </p:nvGrpSpPr>
      <p:grpSpPr>
        <a:xfrm>
          <a:off x="0" y="0"/>
          <a:ext cx="0" cy="0"/>
          <a:chOff x="0" y="0"/>
          <a:chExt cx="0" cy="0"/>
        </a:xfrm>
      </p:grpSpPr>
      <p:sp>
        <p:nvSpPr>
          <p:cNvPr id="772" name="Google Shape;772;p118"/>
          <p:cNvSpPr/>
          <p:nvPr/>
        </p:nvSpPr>
        <p:spPr>
          <a:xfrm>
            <a:off x="671527" y="-633230"/>
            <a:ext cx="9947700" cy="6574200"/>
          </a:xfrm>
          <a:prstGeom prst="rect">
            <a:avLst/>
          </a:prstGeom>
          <a:noFill/>
          <a:ln>
            <a:noFill/>
          </a:ln>
        </p:spPr>
        <p:txBody>
          <a:bodyPr spcFirstLastPara="1" wrap="square" lIns="45700" tIns="45700" rIns="45700" bIns="45700" anchor="t" anchorCtr="0">
            <a:noAutofit/>
          </a:bodyPr>
          <a:lstStyle/>
          <a:p>
            <a:pPr marL="0" lvl="0" indent="0" algn="ctr" rtl="0">
              <a:spcBef>
                <a:spcPts val="0"/>
              </a:spcBef>
              <a:spcAft>
                <a:spcPts val="0"/>
              </a:spcAft>
              <a:buNone/>
            </a:pPr>
            <a:r>
              <a:rPr lang="en-US" sz="4000" b="1">
                <a:solidFill>
                  <a:srgbClr val="0C343D"/>
                </a:solidFill>
                <a:latin typeface="Corbel"/>
                <a:ea typeface="Corbel"/>
                <a:cs typeface="Corbel"/>
                <a:sym typeface="Corbel"/>
              </a:rPr>
              <a:t>Disclosures</a:t>
            </a:r>
            <a:endParaRPr sz="4000" b="1">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This educational activity awards six(6) contact hours </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Attendance to the</a:t>
            </a:r>
            <a:r>
              <a:rPr lang="en-US" sz="2300" b="1">
                <a:solidFill>
                  <a:srgbClr val="0C343D"/>
                </a:solidFill>
                <a:latin typeface="Corbel"/>
                <a:ea typeface="Corbel"/>
                <a:cs typeface="Corbel"/>
                <a:sym typeface="Corbel"/>
              </a:rPr>
              <a:t> </a:t>
            </a:r>
            <a:r>
              <a:rPr lang="en-US" sz="2300">
                <a:solidFill>
                  <a:srgbClr val="0C343D"/>
                </a:solidFill>
                <a:latin typeface="Corbel"/>
                <a:ea typeface="Corbel"/>
                <a:cs typeface="Corbel"/>
                <a:sym typeface="Corbel"/>
              </a:rPr>
              <a:t>entire program and completion of the evaluation are</a:t>
            </a:r>
            <a:endParaRPr sz="2300">
              <a:solidFill>
                <a:srgbClr val="0C343D"/>
              </a:solidFill>
              <a:latin typeface="Corbel"/>
              <a:ea typeface="Corbel"/>
              <a:cs typeface="Corbel"/>
              <a:sym typeface="Corbel"/>
            </a:endParaRPr>
          </a:p>
          <a:p>
            <a:pPr marL="457200" lvl="0" indent="0" algn="l" rtl="0">
              <a:spcBef>
                <a:spcPts val="0"/>
              </a:spcBef>
              <a:spcAft>
                <a:spcPts val="0"/>
              </a:spcAft>
              <a:buNone/>
            </a:pPr>
            <a:r>
              <a:rPr lang="en-US" sz="2300">
                <a:solidFill>
                  <a:srgbClr val="0C343D"/>
                </a:solidFill>
                <a:latin typeface="Corbel"/>
                <a:ea typeface="Corbel"/>
                <a:cs typeface="Corbel"/>
                <a:sym typeface="Corbel"/>
              </a:rPr>
              <a:t>required to receive the e-certificate of attendance and contact hours</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UPNAAI is an accredited provider of continuing nursing education by the California Board of Nursing with CEP # 6961</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b="1">
                <a:solidFill>
                  <a:srgbClr val="0C343D"/>
                </a:solidFill>
                <a:latin typeface="Corbel"/>
                <a:ea typeface="Corbel"/>
                <a:cs typeface="Corbel"/>
                <a:sym typeface="Corbel"/>
              </a:rPr>
              <a:t>To complete the evaluation click the link provided in the chat box and click submit when you’re done</a:t>
            </a:r>
            <a:r>
              <a:rPr lang="en-US" sz="2300">
                <a:solidFill>
                  <a:srgbClr val="0C343D"/>
                </a:solidFill>
                <a:latin typeface="Corbel"/>
                <a:ea typeface="Corbel"/>
                <a:cs typeface="Corbel"/>
                <a:sym typeface="Corbel"/>
              </a:rPr>
              <a:t>. The evaluation link will be shown on the break slides if you wish to copy it. You will receive an e-certificate in a week’s time after completion and submission of the program evaluation</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The speakers have declared no conflict of interest</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This educational activity has no commercial support</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This educational activity is not a joint provider activity</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The content of this educational activity has no connection with any products consumed by or used by patients, so there is no conflict of interest for anyone with the ability to control the content of this activity</a:t>
            </a:r>
            <a:endParaRPr sz="2300">
              <a:solidFill>
                <a:srgbClr val="0C343D"/>
              </a:solidFill>
              <a:latin typeface="Corbel"/>
              <a:ea typeface="Corbel"/>
              <a:cs typeface="Corbel"/>
              <a:sym typeface="Corbel"/>
            </a:endParaRPr>
          </a:p>
          <a:p>
            <a:pPr marL="457200" lvl="0" indent="-374650" algn="l" rtl="0">
              <a:spcBef>
                <a:spcPts val="0"/>
              </a:spcBef>
              <a:spcAft>
                <a:spcPts val="0"/>
              </a:spcAft>
              <a:buClr>
                <a:srgbClr val="0C343D"/>
              </a:buClr>
              <a:buSzPts val="2300"/>
              <a:buFont typeface="Corbel"/>
              <a:buChar char="●"/>
            </a:pPr>
            <a:r>
              <a:rPr lang="en-US" sz="2300">
                <a:solidFill>
                  <a:srgbClr val="0C343D"/>
                </a:solidFill>
                <a:latin typeface="Corbel"/>
                <a:ea typeface="Corbel"/>
                <a:cs typeface="Corbel"/>
                <a:sym typeface="Corbel"/>
              </a:rPr>
              <a:t>This program will be recorded</a:t>
            </a:r>
            <a:endParaRPr sz="2300">
              <a:solidFill>
                <a:srgbClr val="0C343D"/>
              </a:solidFill>
              <a:latin typeface="Corbel"/>
              <a:ea typeface="Corbel"/>
              <a:cs typeface="Corbel"/>
              <a:sym typeface="Corbel"/>
            </a:endParaRPr>
          </a:p>
          <a:p>
            <a:pPr marL="914400" lvl="0" indent="0" algn="ctr" rtl="0">
              <a:spcBef>
                <a:spcPts val="0"/>
              </a:spcBef>
              <a:spcAft>
                <a:spcPts val="0"/>
              </a:spcAft>
              <a:buNone/>
            </a:pPr>
            <a:endParaRPr sz="2300">
              <a:solidFill>
                <a:srgbClr val="0C343D"/>
              </a:solidFill>
              <a:latin typeface="Corbel"/>
              <a:ea typeface="Corbel"/>
              <a:cs typeface="Corbel"/>
              <a:sym typeface="Corbel"/>
            </a:endParaRPr>
          </a:p>
          <a:p>
            <a:pPr marL="914400" lvl="0" indent="0" algn="ctr" rtl="0">
              <a:spcBef>
                <a:spcPts val="0"/>
              </a:spcBef>
              <a:spcAft>
                <a:spcPts val="0"/>
              </a:spcAft>
              <a:buNone/>
            </a:pPr>
            <a:endParaRPr sz="2300">
              <a:solidFill>
                <a:srgbClr val="0C343D"/>
              </a:solidFill>
              <a:latin typeface="Corbel"/>
              <a:ea typeface="Corbel"/>
              <a:cs typeface="Corbel"/>
              <a:sym typeface="Corbel"/>
            </a:endParaRPr>
          </a:p>
          <a:p>
            <a:pPr marL="0" lvl="0" indent="0" algn="ctr" rtl="0">
              <a:spcBef>
                <a:spcPts val="0"/>
              </a:spcBef>
              <a:spcAft>
                <a:spcPts val="0"/>
              </a:spcAft>
              <a:buNone/>
            </a:pPr>
            <a:endParaRPr sz="3500" b="1">
              <a:solidFill>
                <a:srgbClr val="0C343D"/>
              </a:solidFill>
              <a:latin typeface="Corbel"/>
              <a:ea typeface="Corbel"/>
              <a:cs typeface="Corbel"/>
              <a:sym typeface="Corbel"/>
            </a:endParaRPr>
          </a:p>
          <a:p>
            <a:pPr marL="0" marR="0" lvl="0" indent="0" algn="ctr" rtl="0">
              <a:lnSpc>
                <a:spcPct val="100000"/>
              </a:lnSpc>
              <a:spcBef>
                <a:spcPts val="0"/>
              </a:spcBef>
              <a:spcAft>
                <a:spcPts val="0"/>
              </a:spcAft>
              <a:buNone/>
            </a:pPr>
            <a:endParaRPr sz="3600">
              <a:latin typeface="Corbel"/>
              <a:ea typeface="Corbel"/>
              <a:cs typeface="Corbel"/>
              <a:sym typeface="Corbe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79" name="Google Shape;1879;p199"/>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METHOD</a:t>
            </a:r>
            <a:endParaRPr/>
          </a:p>
        </p:txBody>
      </p:sp>
      <p:sp>
        <p:nvSpPr>
          <p:cNvPr id="1880" name="Google Shape;1880;p199"/>
          <p:cNvSpPr txBox="1">
            <a:spLocks noGrp="1"/>
          </p:cNvSpPr>
          <p:nvPr>
            <p:ph type="body" idx="1"/>
          </p:nvPr>
        </p:nvSpPr>
        <p:spPr>
          <a:xfrm>
            <a:off x="609600" y="1371600"/>
            <a:ext cx="10972800" cy="5029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000"/>
              <a:buChar char="•"/>
            </a:pPr>
            <a:r>
              <a:rPr lang="en-US" sz="2000"/>
              <a:t>Pulled patient list from June 1, 2016 – June 30, 2017 </a:t>
            </a:r>
            <a:endParaRPr/>
          </a:p>
          <a:p>
            <a:pPr marL="342900" lvl="0" indent="-342900" algn="l" rtl="0">
              <a:spcBef>
                <a:spcPts val="400"/>
              </a:spcBef>
              <a:spcAft>
                <a:spcPts val="0"/>
              </a:spcAft>
              <a:buClr>
                <a:schemeClr val="dk1"/>
              </a:buClr>
              <a:buSzPts val="2000"/>
              <a:buChar char="•"/>
            </a:pPr>
            <a:r>
              <a:rPr lang="en-US" sz="2000"/>
              <a:t>Eliminated those that answered “NO” to publishing their de-identified test results </a:t>
            </a:r>
            <a:endParaRPr/>
          </a:p>
          <a:p>
            <a:pPr marL="342900" lvl="0" indent="-342900" algn="l" rtl="0">
              <a:spcBef>
                <a:spcPts val="400"/>
              </a:spcBef>
              <a:spcAft>
                <a:spcPts val="0"/>
              </a:spcAft>
              <a:buClr>
                <a:schemeClr val="dk1"/>
              </a:buClr>
              <a:buSzPts val="2000"/>
              <a:buChar char="•"/>
            </a:pPr>
            <a:r>
              <a:rPr lang="en-US" sz="2000"/>
              <a:t>Total number of patients in this report n= 4647</a:t>
            </a:r>
            <a:endParaRPr/>
          </a:p>
        </p:txBody>
      </p:sp>
      <p:pic>
        <p:nvPicPr>
          <p:cNvPr id="1881" name="Google Shape;1881;p199"/>
          <p:cNvPicPr preferRelativeResize="0"/>
          <p:nvPr/>
        </p:nvPicPr>
        <p:blipFill rotWithShape="1">
          <a:blip r:embed="rId3">
            <a:alphaModFix/>
          </a:blip>
          <a:srcRect/>
          <a:stretch/>
        </p:blipFill>
        <p:spPr>
          <a:xfrm>
            <a:off x="2133600" y="3048000"/>
            <a:ext cx="8229600" cy="3200400"/>
          </a:xfrm>
          <a:prstGeom prst="rect">
            <a:avLst/>
          </a:prstGeom>
          <a:noFill/>
          <a:ln>
            <a:noFill/>
          </a:ln>
        </p:spPr>
      </p:pic>
      <p:sp>
        <p:nvSpPr>
          <p:cNvPr id="1882" name="Google Shape;1882;p199"/>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90</a:t>
            </a:fld>
            <a:endParaRPr/>
          </a:p>
        </p:txBody>
      </p:sp>
      <p:sp>
        <p:nvSpPr>
          <p:cNvPr id="1883" name="Google Shape;1883;p199"/>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888"/>
        <p:cNvGrpSpPr/>
        <p:nvPr/>
      </p:nvGrpSpPr>
      <p:grpSpPr>
        <a:xfrm>
          <a:off x="0" y="0"/>
          <a:ext cx="0" cy="0"/>
          <a:chOff x="0" y="0"/>
          <a:chExt cx="0" cy="0"/>
        </a:xfrm>
      </p:grpSpPr>
      <p:sp>
        <p:nvSpPr>
          <p:cNvPr id="1889" name="Google Shape;1889;p200"/>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METHODS</a:t>
            </a:r>
            <a:endParaRPr/>
          </a:p>
        </p:txBody>
      </p:sp>
      <p:sp>
        <p:nvSpPr>
          <p:cNvPr id="1890" name="Google Shape;1890;p200"/>
          <p:cNvSpPr txBox="1">
            <a:spLocks noGrp="1"/>
          </p:cNvSpPr>
          <p:nvPr>
            <p:ph type="body" idx="1"/>
          </p:nvPr>
        </p:nvSpPr>
        <p:spPr>
          <a:xfrm>
            <a:off x="607484" y="1439409"/>
            <a:ext cx="5386800" cy="639900"/>
          </a:xfrm>
          <a:prstGeom prst="rect">
            <a:avLst/>
          </a:prstGeom>
          <a:noFill/>
          <a:ln>
            <a:noFill/>
          </a:ln>
        </p:spPr>
        <p:txBody>
          <a:bodyPr spcFirstLastPara="1" wrap="square" lIns="91425" tIns="45700" rIns="91425" bIns="45700" anchor="b" anchorCtr="0">
            <a:normAutofit fontScale="47500" lnSpcReduction="20000"/>
          </a:bodyPr>
          <a:lstStyle/>
          <a:p>
            <a:pPr marL="0" lvl="0" indent="0" algn="l" rtl="0">
              <a:spcBef>
                <a:spcPts val="0"/>
              </a:spcBef>
              <a:spcAft>
                <a:spcPts val="0"/>
              </a:spcAft>
              <a:buClr>
                <a:schemeClr val="dk1"/>
              </a:buClr>
              <a:buSzPct val="100000"/>
              <a:buNone/>
            </a:pPr>
            <a:endParaRPr/>
          </a:p>
          <a:p>
            <a:pPr marL="0" lvl="0" indent="0" algn="l" rtl="0">
              <a:spcBef>
                <a:spcPts val="464"/>
              </a:spcBef>
              <a:spcAft>
                <a:spcPts val="0"/>
              </a:spcAft>
              <a:buClr>
                <a:schemeClr val="dk1"/>
              </a:buClr>
              <a:buSzPct val="100000"/>
              <a:buNone/>
            </a:pPr>
            <a:r>
              <a:rPr lang="en-US" sz="5800"/>
              <a:t>Pharmacogenes</a:t>
            </a:r>
            <a:endParaRPr/>
          </a:p>
        </p:txBody>
      </p:sp>
      <p:sp>
        <p:nvSpPr>
          <p:cNvPr id="1891" name="Google Shape;1891;p200"/>
          <p:cNvSpPr txBox="1">
            <a:spLocks noGrp="1"/>
          </p:cNvSpPr>
          <p:nvPr>
            <p:ph type="body" idx="2"/>
          </p:nvPr>
        </p:nvSpPr>
        <p:spPr>
          <a:xfrm>
            <a:off x="404284" y="2209800"/>
            <a:ext cx="5386800" cy="3951300"/>
          </a:xfrm>
          <a:prstGeom prst="rect">
            <a:avLst/>
          </a:prstGeom>
          <a:noFill/>
          <a:ln>
            <a:noFill/>
          </a:ln>
        </p:spPr>
        <p:txBody>
          <a:bodyPr spcFirstLastPara="1" wrap="square" lIns="91425" tIns="45700" rIns="91425" bIns="45700" anchor="t" anchorCtr="0">
            <a:normAutofit/>
          </a:bodyPr>
          <a:lstStyle/>
          <a:p>
            <a:pPr marL="742950" lvl="1" indent="-285750" algn="l" rtl="0">
              <a:spcBef>
                <a:spcPts val="0"/>
              </a:spcBef>
              <a:spcAft>
                <a:spcPts val="0"/>
              </a:spcAft>
              <a:buClr>
                <a:schemeClr val="dk1"/>
              </a:buClr>
              <a:buSzPts val="1800"/>
              <a:buChar char="–"/>
            </a:pPr>
            <a:r>
              <a:rPr lang="en-US" sz="1800"/>
              <a:t>Encode drug metabolizing enzymes</a:t>
            </a:r>
            <a:endParaRPr/>
          </a:p>
          <a:p>
            <a:pPr marL="1257300" lvl="2" indent="-342900" algn="l" rtl="0">
              <a:spcBef>
                <a:spcPts val="360"/>
              </a:spcBef>
              <a:spcAft>
                <a:spcPts val="0"/>
              </a:spcAft>
              <a:buClr>
                <a:schemeClr val="dk1"/>
              </a:buClr>
              <a:buSzPts val="1800"/>
              <a:buFont typeface="Arial"/>
              <a:buAutoNum type="arabicPeriod"/>
            </a:pPr>
            <a:r>
              <a:rPr lang="en-US" b="1" i="1"/>
              <a:t>CYP2C9</a:t>
            </a:r>
            <a:endParaRPr/>
          </a:p>
          <a:p>
            <a:pPr marL="1257300" lvl="2" indent="-342900" algn="l" rtl="0">
              <a:spcBef>
                <a:spcPts val="360"/>
              </a:spcBef>
              <a:spcAft>
                <a:spcPts val="0"/>
              </a:spcAft>
              <a:buClr>
                <a:schemeClr val="dk1"/>
              </a:buClr>
              <a:buSzPts val="1800"/>
              <a:buFont typeface="Arial"/>
              <a:buAutoNum type="arabicPeriod"/>
            </a:pPr>
            <a:r>
              <a:rPr lang="en-US" b="1" i="1"/>
              <a:t>CYP2C19</a:t>
            </a:r>
            <a:endParaRPr/>
          </a:p>
          <a:p>
            <a:pPr marL="1257300" lvl="2" indent="-342900" algn="l" rtl="0">
              <a:spcBef>
                <a:spcPts val="360"/>
              </a:spcBef>
              <a:spcAft>
                <a:spcPts val="0"/>
              </a:spcAft>
              <a:buClr>
                <a:schemeClr val="dk1"/>
              </a:buClr>
              <a:buSzPts val="1800"/>
              <a:buFont typeface="Arial"/>
              <a:buAutoNum type="arabicPeriod"/>
            </a:pPr>
            <a:r>
              <a:rPr lang="en-US" b="1" i="1"/>
              <a:t>CYP2D6</a:t>
            </a:r>
            <a:endParaRPr/>
          </a:p>
          <a:p>
            <a:pPr marL="1257300" lvl="2" indent="-342900" algn="l" rtl="0">
              <a:spcBef>
                <a:spcPts val="360"/>
              </a:spcBef>
              <a:spcAft>
                <a:spcPts val="0"/>
              </a:spcAft>
              <a:buClr>
                <a:schemeClr val="dk1"/>
              </a:buClr>
              <a:buSzPts val="1800"/>
              <a:buFont typeface="Arial"/>
              <a:buAutoNum type="arabicPeriod"/>
            </a:pPr>
            <a:r>
              <a:rPr lang="en-US" b="1" i="1"/>
              <a:t>CYP3A5</a:t>
            </a:r>
            <a:endParaRPr/>
          </a:p>
          <a:p>
            <a:pPr marL="1257300" lvl="2" indent="-342900" algn="l" rtl="0">
              <a:spcBef>
                <a:spcPts val="360"/>
              </a:spcBef>
              <a:spcAft>
                <a:spcPts val="0"/>
              </a:spcAft>
              <a:buClr>
                <a:schemeClr val="dk1"/>
              </a:buClr>
              <a:buSzPts val="1800"/>
              <a:buFont typeface="Arial"/>
              <a:buAutoNum type="arabicPeriod"/>
            </a:pPr>
            <a:r>
              <a:rPr lang="en-US" b="1" i="1"/>
              <a:t>TPMT</a:t>
            </a:r>
            <a:endParaRPr/>
          </a:p>
          <a:p>
            <a:pPr marL="742950" lvl="1" indent="-285750" algn="l" rtl="0">
              <a:spcBef>
                <a:spcPts val="360"/>
              </a:spcBef>
              <a:spcAft>
                <a:spcPts val="0"/>
              </a:spcAft>
              <a:buClr>
                <a:schemeClr val="dk1"/>
              </a:buClr>
              <a:buSzPts val="1800"/>
              <a:buChar char="–"/>
            </a:pPr>
            <a:r>
              <a:rPr lang="en-US" sz="1800"/>
              <a:t>Encodes a target</a:t>
            </a:r>
            <a:endParaRPr/>
          </a:p>
          <a:p>
            <a:pPr marL="914400" lvl="2" indent="0" algn="l" rtl="0">
              <a:spcBef>
                <a:spcPts val="360"/>
              </a:spcBef>
              <a:spcAft>
                <a:spcPts val="0"/>
              </a:spcAft>
              <a:buClr>
                <a:schemeClr val="dk1"/>
              </a:buClr>
              <a:buSzPts val="1800"/>
              <a:buNone/>
            </a:pPr>
            <a:r>
              <a:rPr lang="en-US" b="1" i="1"/>
              <a:t>6</a:t>
            </a:r>
            <a:r>
              <a:rPr lang="en-US" i="1"/>
              <a:t>.  </a:t>
            </a:r>
            <a:r>
              <a:rPr lang="en-US" b="1" i="1"/>
              <a:t>VKORC1</a:t>
            </a:r>
            <a:endParaRPr/>
          </a:p>
          <a:p>
            <a:pPr marL="742950" lvl="1" indent="-285750" algn="l" rtl="0">
              <a:spcBef>
                <a:spcPts val="360"/>
              </a:spcBef>
              <a:spcAft>
                <a:spcPts val="0"/>
              </a:spcAft>
              <a:buClr>
                <a:schemeClr val="dk1"/>
              </a:buClr>
              <a:buSzPts val="1800"/>
              <a:buChar char="–"/>
            </a:pPr>
            <a:r>
              <a:rPr lang="en-US" sz="1800"/>
              <a:t>Encodes a transporter</a:t>
            </a:r>
            <a:endParaRPr/>
          </a:p>
          <a:p>
            <a:pPr marL="914400" lvl="2" indent="0" algn="l" rtl="0">
              <a:spcBef>
                <a:spcPts val="360"/>
              </a:spcBef>
              <a:spcAft>
                <a:spcPts val="0"/>
              </a:spcAft>
              <a:buClr>
                <a:schemeClr val="dk1"/>
              </a:buClr>
              <a:buSzPts val="1800"/>
              <a:buNone/>
            </a:pPr>
            <a:r>
              <a:rPr lang="en-US" b="1" i="1"/>
              <a:t>7</a:t>
            </a:r>
            <a:r>
              <a:rPr lang="en-US" i="1"/>
              <a:t>.  </a:t>
            </a:r>
            <a:r>
              <a:rPr lang="en-US" b="1" i="1"/>
              <a:t>SLCO1B1</a:t>
            </a:r>
            <a:endParaRPr/>
          </a:p>
          <a:p>
            <a:pPr marL="0" lvl="0" indent="0" algn="l" rtl="0">
              <a:spcBef>
                <a:spcPts val="480"/>
              </a:spcBef>
              <a:spcAft>
                <a:spcPts val="0"/>
              </a:spcAft>
              <a:buClr>
                <a:schemeClr val="dk1"/>
              </a:buClr>
              <a:buSzPts val="2400"/>
              <a:buNone/>
            </a:pPr>
            <a:endParaRPr/>
          </a:p>
        </p:txBody>
      </p:sp>
      <p:sp>
        <p:nvSpPr>
          <p:cNvPr id="1892" name="Google Shape;1892;p200"/>
          <p:cNvSpPr txBox="1">
            <a:spLocks noGrp="1"/>
          </p:cNvSpPr>
          <p:nvPr>
            <p:ph type="body" idx="3"/>
          </p:nvPr>
        </p:nvSpPr>
        <p:spPr>
          <a:xfrm>
            <a:off x="6197602" y="1439409"/>
            <a:ext cx="5389200" cy="6399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2400"/>
              <a:buNone/>
            </a:pPr>
            <a:r>
              <a:rPr lang="en-US"/>
              <a:t>Rx Medications</a:t>
            </a:r>
            <a:endParaRPr/>
          </a:p>
        </p:txBody>
      </p:sp>
      <p:graphicFrame>
        <p:nvGraphicFramePr>
          <p:cNvPr id="1893" name="Google Shape;1893;p200"/>
          <p:cNvGraphicFramePr/>
          <p:nvPr/>
        </p:nvGraphicFramePr>
        <p:xfrm>
          <a:off x="6371773" y="2209800"/>
          <a:ext cx="3000000" cy="3000000"/>
        </p:xfrm>
        <a:graphic>
          <a:graphicData uri="http://schemas.openxmlformats.org/drawingml/2006/table">
            <a:tbl>
              <a:tblPr>
                <a:noFill/>
                <a:tableStyleId>{40E60594-D1E0-43AA-86B3-E76A859644FE}</a:tableStyleId>
              </a:tblPr>
              <a:tblGrid>
                <a:gridCol w="1547300">
                  <a:extLst>
                    <a:ext uri="{9D8B030D-6E8A-4147-A177-3AD203B41FA5}">
                      <a16:colId xmlns:a16="http://schemas.microsoft.com/office/drawing/2014/main" val="20000"/>
                    </a:ext>
                  </a:extLst>
                </a:gridCol>
                <a:gridCol w="1488025">
                  <a:extLst>
                    <a:ext uri="{9D8B030D-6E8A-4147-A177-3AD203B41FA5}">
                      <a16:colId xmlns:a16="http://schemas.microsoft.com/office/drawing/2014/main" val="20001"/>
                    </a:ext>
                  </a:extLst>
                </a:gridCol>
                <a:gridCol w="1405475">
                  <a:extLst>
                    <a:ext uri="{9D8B030D-6E8A-4147-A177-3AD203B41FA5}">
                      <a16:colId xmlns:a16="http://schemas.microsoft.com/office/drawing/2014/main" val="20002"/>
                    </a:ext>
                  </a:extLst>
                </a:gridCol>
              </a:tblGrid>
              <a:tr h="438150">
                <a:tc>
                  <a:txBody>
                    <a:bodyPr/>
                    <a:lstStyle/>
                    <a:p>
                      <a:pPr marL="0" marR="0" lvl="0" indent="0" algn="l" rtl="0">
                        <a:spcBef>
                          <a:spcPts val="0"/>
                        </a:spcBef>
                        <a:spcAft>
                          <a:spcPts val="0"/>
                        </a:spcAft>
                        <a:buNone/>
                      </a:pPr>
                      <a:r>
                        <a:rPr lang="en-US" sz="1200" b="1" u="none" strike="noStrike" cap="none"/>
                        <a:t>Anti-cancer</a:t>
                      </a: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mercaptopurine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(Purinethol)</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thioguanine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(Tabloid)</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en-US" sz="1200" b="1" u="none" strike="noStrike" cap="none"/>
                        <a:t>Cardiovascular</a:t>
                      </a: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clopidogrel</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(Plavix)</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2"/>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simvastatin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(Zocor)</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3"/>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warfarin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(Coumadin)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4"/>
                  </a:ext>
                </a:extLst>
              </a:tr>
              <a:tr h="190500">
                <a:tc>
                  <a:txBody>
                    <a:bodyPr/>
                    <a:lstStyle/>
                    <a:p>
                      <a:pPr marL="0" marR="0" lvl="0" indent="0" algn="l" rtl="0">
                        <a:spcBef>
                          <a:spcPts val="0"/>
                        </a:spcBef>
                        <a:spcAft>
                          <a:spcPts val="0"/>
                        </a:spcAft>
                        <a:buNone/>
                      </a:pPr>
                      <a:r>
                        <a:rPr lang="en-US" sz="1200" b="1" u="none" strike="noStrike" cap="none"/>
                        <a:t>Pain</a:t>
                      </a: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codeine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(Codeine)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5"/>
                  </a:ext>
                </a:extLst>
              </a:tr>
              <a:tr h="190500">
                <a:tc>
                  <a:txBody>
                    <a:bodyPr/>
                    <a:lstStyle/>
                    <a:p>
                      <a:pPr marL="0" marR="0" lvl="0" indent="0" algn="l" rtl="0">
                        <a:spcBef>
                          <a:spcPts val="0"/>
                        </a:spcBef>
                        <a:spcAft>
                          <a:spcPts val="0"/>
                        </a:spcAft>
                        <a:buNone/>
                      </a:pPr>
                      <a:r>
                        <a:rPr lang="en-US" sz="1200" b="1" u="none" strike="noStrike" cap="none"/>
                        <a:t>Immunologic</a:t>
                      </a: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azathioprine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(Imuran)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6"/>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tacrolimus</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(Prograf)</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7"/>
                  </a:ext>
                </a:extLst>
              </a:tr>
              <a:tr h="190500">
                <a:tc>
                  <a:txBody>
                    <a:bodyPr/>
                    <a:lstStyle/>
                    <a:p>
                      <a:pPr marL="0" marR="0" lvl="0" indent="0" algn="l" rtl="0">
                        <a:spcBef>
                          <a:spcPts val="0"/>
                        </a:spcBef>
                        <a:spcAft>
                          <a:spcPts val="0"/>
                        </a:spcAft>
                        <a:buNone/>
                      </a:pPr>
                      <a:r>
                        <a:rPr lang="en-US" sz="1200" b="1" u="none" strike="noStrike" cap="none"/>
                        <a:t>Psychotropic</a:t>
                      </a: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amitryptyline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(Elavil)</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8"/>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citalopram</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(Celexa)</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09"/>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clomipramine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(Anafranil)</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0"/>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desipramine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(Norpramin)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1"/>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doxepin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(Sinequan)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2"/>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escitalopram</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(Lexapro)</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3"/>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fluvoxamine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(Luvox)</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4"/>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imipramine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(Tofranil)</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5"/>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nortriptylene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(Pamelor)</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6"/>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paroxetine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(Paxil, Brisdelle)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7"/>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phenytoin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(Dilantin)</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8"/>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sertraline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(Zoloft)</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19"/>
                  </a:ext>
                </a:extLst>
              </a:tr>
              <a:tr h="190500">
                <a:tc>
                  <a:txBody>
                    <a:bodyPr/>
                    <a:lstStyle/>
                    <a:p>
                      <a:pPr marL="0" marR="0" lvl="0" indent="0" algn="l" rtl="0">
                        <a:spcBef>
                          <a:spcPts val="0"/>
                        </a:spcBef>
                        <a:spcAft>
                          <a:spcPts val="0"/>
                        </a:spcAft>
                        <a:buNone/>
                      </a:pPr>
                      <a:endParaRPr sz="1200" b="1"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trimipramine</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tc>
                  <a:txBody>
                    <a:bodyPr/>
                    <a:lstStyle/>
                    <a:p>
                      <a:pPr marL="0" marR="0" lvl="0" indent="0" algn="l" rtl="0">
                        <a:spcBef>
                          <a:spcPts val="0"/>
                        </a:spcBef>
                        <a:spcAft>
                          <a:spcPts val="0"/>
                        </a:spcAft>
                        <a:buNone/>
                      </a:pPr>
                      <a:r>
                        <a:rPr lang="en-US" sz="1200" u="none" strike="noStrike" cap="none"/>
                        <a:t>(Surmontil)</a:t>
                      </a:r>
                      <a:endParaRPr sz="1200" b="0" i="0" u="none" strike="noStrike" cap="none">
                        <a:solidFill>
                          <a:srgbClr val="000000"/>
                        </a:solidFill>
                        <a:latin typeface="Arial"/>
                        <a:ea typeface="Arial"/>
                        <a:cs typeface="Arial"/>
                        <a:sym typeface="Arial"/>
                      </a:endParaRPr>
                    </a:p>
                  </a:txBody>
                  <a:tcPr marL="9525" marR="9525" marT="9525" marB="0" anchor="b">
                    <a:solidFill>
                      <a:srgbClr val="323E1A"/>
                    </a:solidFill>
                  </a:tcPr>
                </a:tc>
                <a:extLst>
                  <a:ext uri="{0D108BD9-81ED-4DB2-BD59-A6C34878D82A}">
                    <a16:rowId xmlns:a16="http://schemas.microsoft.com/office/drawing/2014/main" val="10020"/>
                  </a:ext>
                </a:extLst>
              </a:tr>
            </a:tbl>
          </a:graphicData>
        </a:graphic>
      </p:graphicFrame>
      <p:sp>
        <p:nvSpPr>
          <p:cNvPr id="1894" name="Google Shape;1894;p200"/>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91</a:t>
            </a:fld>
            <a:endParaRPr/>
          </a:p>
        </p:txBody>
      </p:sp>
      <p:sp>
        <p:nvSpPr>
          <p:cNvPr id="1895" name="Google Shape;1895;p200"/>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sp>
        <p:nvSpPr>
          <p:cNvPr id="1901" name="Google Shape;1901;p201"/>
          <p:cNvSpPr txBox="1">
            <a:spLocks noGrp="1"/>
          </p:cNvSpPr>
          <p:nvPr>
            <p:ph type="title"/>
          </p:nvPr>
        </p:nvSpPr>
        <p:spPr>
          <a:xfrm>
            <a:off x="914400" y="2476500"/>
            <a:ext cx="10363200" cy="1905000"/>
          </a:xfrm>
          <a:prstGeom prst="rect">
            <a:avLst/>
          </a:prstGeom>
          <a:solidFill>
            <a:srgbClr val="960000"/>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fontScale="90000"/>
          </a:bodyPr>
          <a:lstStyle/>
          <a:p>
            <a:pPr marL="0" lvl="0" indent="0" algn="ctr" rtl="0">
              <a:spcBef>
                <a:spcPts val="0"/>
              </a:spcBef>
              <a:spcAft>
                <a:spcPts val="0"/>
              </a:spcAft>
              <a:buClr>
                <a:schemeClr val="lt1"/>
              </a:buClr>
              <a:buSzPct val="100000"/>
              <a:buFont typeface="Arial"/>
              <a:buNone/>
            </a:pPr>
            <a:r>
              <a:rPr lang="en-US"/>
              <a:t>DRUGS AND FREQUENCY OF GENOTYPE-GUIDED DRUG RECOMMENDATIONS</a:t>
            </a:r>
            <a:br>
              <a:rPr lang="en-US"/>
            </a:br>
            <a:endParaRPr/>
          </a:p>
        </p:txBody>
      </p:sp>
      <p:sp>
        <p:nvSpPr>
          <p:cNvPr id="1902" name="Google Shape;1902;p201"/>
          <p:cNvSpPr txBox="1">
            <a:spLocks noGrp="1"/>
          </p:cNvSpPr>
          <p:nvPr>
            <p:ph type="sldNum" idx="12"/>
          </p:nvPr>
        </p:nvSpPr>
        <p:spPr>
          <a:xfrm>
            <a:off x="8737600" y="6356350"/>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92</a:t>
            </a:fld>
            <a:endParaRPr/>
          </a:p>
        </p:txBody>
      </p:sp>
      <p:sp>
        <p:nvSpPr>
          <p:cNvPr id="1903" name="Google Shape;1903;p201"/>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09" name="Google Shape;1909;p202"/>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b="1"/>
              <a:t>CYP2C9</a:t>
            </a:r>
            <a:endParaRPr/>
          </a:p>
        </p:txBody>
      </p:sp>
      <p:graphicFrame>
        <p:nvGraphicFramePr>
          <p:cNvPr id="1910" name="Google Shape;1910;p202"/>
          <p:cNvGraphicFramePr/>
          <p:nvPr/>
        </p:nvGraphicFramePr>
        <p:xfrm>
          <a:off x="609600" y="2667000"/>
          <a:ext cx="3000000" cy="3000000"/>
        </p:xfrm>
        <a:graphic>
          <a:graphicData uri="http://schemas.openxmlformats.org/drawingml/2006/table">
            <a:tbl>
              <a:tblPr>
                <a:noFill/>
                <a:tableStyleId>{40E60594-D1E0-43AA-86B3-E76A859644FE}</a:tableStyleId>
              </a:tblPr>
              <a:tblGrid>
                <a:gridCol w="2279275">
                  <a:extLst>
                    <a:ext uri="{9D8B030D-6E8A-4147-A177-3AD203B41FA5}">
                      <a16:colId xmlns:a16="http://schemas.microsoft.com/office/drawing/2014/main" val="20000"/>
                    </a:ext>
                  </a:extLst>
                </a:gridCol>
                <a:gridCol w="1878875">
                  <a:extLst>
                    <a:ext uri="{9D8B030D-6E8A-4147-A177-3AD203B41FA5}">
                      <a16:colId xmlns:a16="http://schemas.microsoft.com/office/drawing/2014/main" val="20001"/>
                    </a:ext>
                  </a:extLst>
                </a:gridCol>
                <a:gridCol w="2379375">
                  <a:extLst>
                    <a:ext uri="{9D8B030D-6E8A-4147-A177-3AD203B41FA5}">
                      <a16:colId xmlns:a16="http://schemas.microsoft.com/office/drawing/2014/main" val="20002"/>
                    </a:ext>
                  </a:extLst>
                </a:gridCol>
                <a:gridCol w="1478425">
                  <a:extLst>
                    <a:ext uri="{9D8B030D-6E8A-4147-A177-3AD203B41FA5}">
                      <a16:colId xmlns:a16="http://schemas.microsoft.com/office/drawing/2014/main" val="20003"/>
                    </a:ext>
                  </a:extLst>
                </a:gridCol>
                <a:gridCol w="1478425">
                  <a:extLst>
                    <a:ext uri="{9D8B030D-6E8A-4147-A177-3AD203B41FA5}">
                      <a16:colId xmlns:a16="http://schemas.microsoft.com/office/drawing/2014/main" val="20004"/>
                    </a:ext>
                  </a:extLst>
                </a:gridCol>
                <a:gridCol w="1478425">
                  <a:extLst>
                    <a:ext uri="{9D8B030D-6E8A-4147-A177-3AD203B41FA5}">
                      <a16:colId xmlns:a16="http://schemas.microsoft.com/office/drawing/2014/main" val="20005"/>
                    </a:ext>
                  </a:extLst>
                </a:gridCol>
              </a:tblGrid>
              <a:tr h="723900">
                <a:tc>
                  <a:txBody>
                    <a:bodyPr/>
                    <a:lstStyle/>
                    <a:p>
                      <a:pPr marL="0" marR="0" lvl="0" indent="0" algn="l" rtl="0">
                        <a:spcBef>
                          <a:spcPts val="0"/>
                        </a:spcBef>
                        <a:spcAft>
                          <a:spcPts val="0"/>
                        </a:spcAft>
                        <a:buNone/>
                      </a:pPr>
                      <a:endParaRPr sz="11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rial"/>
                          <a:ea typeface="Arial"/>
                          <a:cs typeface="Arial"/>
                          <a:sym typeface="Arial"/>
                        </a:rPr>
                        <a:t>Green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b="0" i="0" u="none" strike="noStrike" cap="none">
                          <a:solidFill>
                            <a:srgbClr val="000000"/>
                          </a:solidFill>
                          <a:latin typeface="Arial"/>
                          <a:ea typeface="Arial"/>
                          <a:cs typeface="Arial"/>
                          <a:sym typeface="Arial"/>
                        </a:rPr>
                        <a:t>Yellow</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b="0" i="0" u="none" strike="noStrike" cap="none">
                          <a:solidFill>
                            <a:srgbClr val="000000"/>
                          </a:solidFill>
                          <a:latin typeface="Arial"/>
                          <a:ea typeface="Arial"/>
                          <a:cs typeface="Arial"/>
                          <a:sym typeface="Arial"/>
                        </a:rPr>
                        <a:t>Red</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723900">
                <a:tc>
                  <a:txBody>
                    <a:bodyPr/>
                    <a:lstStyle/>
                    <a:p>
                      <a:pPr marL="0" marR="0" lvl="0" indent="0" algn="l" rtl="0">
                        <a:spcBef>
                          <a:spcPts val="0"/>
                        </a:spcBef>
                        <a:spcAft>
                          <a:spcPts val="0"/>
                        </a:spcAft>
                        <a:buNone/>
                      </a:pPr>
                      <a:r>
                        <a:rPr lang="en-US" sz="2000" b="1" i="0" u="none" strike="noStrike" cap="none">
                          <a:solidFill>
                            <a:srgbClr val="000000"/>
                          </a:solidFill>
                          <a:latin typeface="Arial"/>
                          <a:ea typeface="Arial"/>
                          <a:cs typeface="Arial"/>
                          <a:sym typeface="Arial"/>
                        </a:rPr>
                        <a:t>Psychotropic</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2000" b="0" i="0" u="none" strike="noStrike" cap="none">
                          <a:solidFill>
                            <a:srgbClr val="000000"/>
                          </a:solidFill>
                          <a:latin typeface="Arial"/>
                          <a:ea typeface="Arial"/>
                          <a:cs typeface="Arial"/>
                          <a:sym typeface="Arial"/>
                        </a:rPr>
                        <a:t>phenytoin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2000" b="0" i="0" u="none" strike="noStrike" cap="none">
                          <a:solidFill>
                            <a:srgbClr val="000000"/>
                          </a:solidFill>
                          <a:latin typeface="Arial"/>
                          <a:ea typeface="Arial"/>
                          <a:cs typeface="Arial"/>
                          <a:sym typeface="Arial"/>
                        </a:rPr>
                        <a:t>(Dilantin)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2000" b="0" i="0" u="none" strike="noStrike" cap="none">
                          <a:solidFill>
                            <a:srgbClr val="000000"/>
                          </a:solidFill>
                          <a:latin typeface="Arial"/>
                          <a:ea typeface="Arial"/>
                          <a:cs typeface="Arial"/>
                          <a:sym typeface="Arial"/>
                        </a:rPr>
                        <a:t>72%</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2000" b="0" i="0" u="none" strike="noStrike" cap="none">
                          <a:solidFill>
                            <a:srgbClr val="000000"/>
                          </a:solidFill>
                          <a:latin typeface="Arial"/>
                          <a:ea typeface="Arial"/>
                          <a:cs typeface="Arial"/>
                          <a:sym typeface="Arial"/>
                        </a:rPr>
                        <a:t>28%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2000" b="0" i="0" u="none" strike="noStrike" cap="none">
                          <a:solidFill>
                            <a:srgbClr val="000000"/>
                          </a:solidFill>
                          <a:latin typeface="Arial"/>
                          <a:ea typeface="Arial"/>
                          <a:cs typeface="Arial"/>
                          <a:sym typeface="Arial"/>
                        </a:rPr>
                        <a:t>0%</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1"/>
                  </a:ext>
                </a:extLst>
              </a:tr>
            </a:tbl>
          </a:graphicData>
        </a:graphic>
      </p:graphicFrame>
      <p:sp>
        <p:nvSpPr>
          <p:cNvPr id="1911" name="Google Shape;1911;p202"/>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93</a:t>
            </a:fld>
            <a:endParaRPr/>
          </a:p>
        </p:txBody>
      </p:sp>
      <p:sp>
        <p:nvSpPr>
          <p:cNvPr id="1912" name="Google Shape;1912;p202"/>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917"/>
        <p:cNvGrpSpPr/>
        <p:nvPr/>
      </p:nvGrpSpPr>
      <p:grpSpPr>
        <a:xfrm>
          <a:off x="0" y="0"/>
          <a:ext cx="0" cy="0"/>
          <a:chOff x="0" y="0"/>
          <a:chExt cx="0" cy="0"/>
        </a:xfrm>
      </p:grpSpPr>
      <p:sp>
        <p:nvSpPr>
          <p:cNvPr id="1918" name="Google Shape;1918;p203"/>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b="1"/>
              <a:t>CYP2C19</a:t>
            </a:r>
            <a:endParaRPr/>
          </a:p>
        </p:txBody>
      </p:sp>
      <p:graphicFrame>
        <p:nvGraphicFramePr>
          <p:cNvPr id="1919" name="Google Shape;1919;p203"/>
          <p:cNvGraphicFramePr/>
          <p:nvPr/>
        </p:nvGraphicFramePr>
        <p:xfrm>
          <a:off x="609600" y="2362200"/>
          <a:ext cx="3000000" cy="3000000"/>
        </p:xfrm>
        <a:graphic>
          <a:graphicData uri="http://schemas.openxmlformats.org/drawingml/2006/table">
            <a:tbl>
              <a:tblPr>
                <a:noFill/>
                <a:tableStyleId>{40E60594-D1E0-43AA-86B3-E76A859644FE}</a:tableStyleId>
              </a:tblPr>
              <a:tblGrid>
                <a:gridCol w="2279275">
                  <a:extLst>
                    <a:ext uri="{9D8B030D-6E8A-4147-A177-3AD203B41FA5}">
                      <a16:colId xmlns:a16="http://schemas.microsoft.com/office/drawing/2014/main" val="20000"/>
                    </a:ext>
                  </a:extLst>
                </a:gridCol>
                <a:gridCol w="1878875">
                  <a:extLst>
                    <a:ext uri="{9D8B030D-6E8A-4147-A177-3AD203B41FA5}">
                      <a16:colId xmlns:a16="http://schemas.microsoft.com/office/drawing/2014/main" val="20001"/>
                    </a:ext>
                  </a:extLst>
                </a:gridCol>
                <a:gridCol w="2379375">
                  <a:extLst>
                    <a:ext uri="{9D8B030D-6E8A-4147-A177-3AD203B41FA5}">
                      <a16:colId xmlns:a16="http://schemas.microsoft.com/office/drawing/2014/main" val="20002"/>
                    </a:ext>
                  </a:extLst>
                </a:gridCol>
                <a:gridCol w="1478425">
                  <a:extLst>
                    <a:ext uri="{9D8B030D-6E8A-4147-A177-3AD203B41FA5}">
                      <a16:colId xmlns:a16="http://schemas.microsoft.com/office/drawing/2014/main" val="20003"/>
                    </a:ext>
                  </a:extLst>
                </a:gridCol>
                <a:gridCol w="1478425">
                  <a:extLst>
                    <a:ext uri="{9D8B030D-6E8A-4147-A177-3AD203B41FA5}">
                      <a16:colId xmlns:a16="http://schemas.microsoft.com/office/drawing/2014/main" val="20004"/>
                    </a:ext>
                  </a:extLst>
                </a:gridCol>
                <a:gridCol w="1478425">
                  <a:extLst>
                    <a:ext uri="{9D8B030D-6E8A-4147-A177-3AD203B41FA5}">
                      <a16:colId xmlns:a16="http://schemas.microsoft.com/office/drawing/2014/main" val="20005"/>
                    </a:ext>
                  </a:extLst>
                </a:gridCol>
              </a:tblGrid>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Green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Yellow</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Red</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347125">
                <a:tc>
                  <a:txBody>
                    <a:bodyPr/>
                    <a:lstStyle/>
                    <a:p>
                      <a:pPr marL="0" marR="0" lvl="0" indent="0" algn="l" rtl="0">
                        <a:spcBef>
                          <a:spcPts val="0"/>
                        </a:spcBef>
                        <a:spcAft>
                          <a:spcPts val="0"/>
                        </a:spcAft>
                        <a:buNone/>
                      </a:pPr>
                      <a:r>
                        <a:rPr lang="en-US" sz="1600" b="1" i="0" u="none" strike="noStrike" cap="none">
                          <a:solidFill>
                            <a:srgbClr val="000000"/>
                          </a:solidFill>
                          <a:latin typeface="Arial"/>
                          <a:ea typeface="Arial"/>
                          <a:cs typeface="Arial"/>
                          <a:sym typeface="Arial"/>
                        </a:rPr>
                        <a:t>Cardiovascular</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clopidogrel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(Plavix)</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45%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24%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31%</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1"/>
                  </a:ext>
                </a:extLst>
              </a:tr>
              <a:tr h="347125">
                <a:tc>
                  <a:txBody>
                    <a:bodyPr/>
                    <a:lstStyle/>
                    <a:p>
                      <a:pPr marL="0" marR="0" lvl="0" indent="0" algn="l" rtl="0">
                        <a:spcBef>
                          <a:spcPts val="0"/>
                        </a:spcBef>
                        <a:spcAft>
                          <a:spcPts val="0"/>
                        </a:spcAft>
                        <a:buNone/>
                      </a:pPr>
                      <a:r>
                        <a:rPr lang="en-US" sz="1400" b="1" i="0" u="none" strike="noStrike" cap="none">
                          <a:solidFill>
                            <a:srgbClr val="000000"/>
                          </a:solidFill>
                          <a:latin typeface="Arial"/>
                          <a:ea typeface="Arial"/>
                          <a:cs typeface="Arial"/>
                          <a:sym typeface="Arial"/>
                        </a:rPr>
                        <a:t>Psychotropic</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amitryptyline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(Elavil)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2"/>
                  </a:ext>
                </a:extLst>
              </a:tr>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clomipramine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(Anafranil)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3"/>
                  </a:ext>
                </a:extLst>
              </a:tr>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citalopram</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(Celexa)</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53%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35%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12%</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4"/>
                  </a:ext>
                </a:extLst>
              </a:tr>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doxepin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(Sinequan)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5"/>
                  </a:ext>
                </a:extLst>
              </a:tr>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2">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escitalopram    (Lexapro)</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73%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23%</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6"/>
                  </a:ext>
                </a:extLst>
              </a:tr>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imipramine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(Tofranil)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7"/>
                  </a:ext>
                </a:extLst>
              </a:tr>
              <a:tr h="347125">
                <a:tc>
                  <a:txBody>
                    <a:bodyPr/>
                    <a:lstStyle/>
                    <a:p>
                      <a:pPr marL="0" marR="0" lvl="0" indent="0" algn="l" rtl="0">
                        <a:spcBef>
                          <a:spcPts val="0"/>
                        </a:spcBef>
                        <a:spcAft>
                          <a:spcPts val="0"/>
                        </a:spcAft>
                        <a:buNone/>
                      </a:pPr>
                      <a:endParaRPr sz="16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sertraline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000000"/>
                          </a:solidFill>
                          <a:latin typeface="Arial"/>
                          <a:ea typeface="Arial"/>
                          <a:cs typeface="Arial"/>
                          <a:sym typeface="Arial"/>
                        </a:rPr>
                        <a:t>(Zoloft)</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73%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27%</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600" b="0" i="0" u="none" strike="noStrike" cap="none">
                          <a:solidFill>
                            <a:srgbClr val="000000"/>
                          </a:solidFill>
                          <a:latin typeface="Arial"/>
                          <a:ea typeface="Arial"/>
                          <a:cs typeface="Arial"/>
                          <a:sym typeface="Arial"/>
                        </a:rPr>
                        <a:t>0%</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8"/>
                  </a:ext>
                </a:extLst>
              </a:tr>
            </a:tbl>
          </a:graphicData>
        </a:graphic>
      </p:graphicFrame>
      <p:sp>
        <p:nvSpPr>
          <p:cNvPr id="1920" name="Google Shape;1920;p203"/>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94</a:t>
            </a:fld>
            <a:endParaRPr/>
          </a:p>
        </p:txBody>
      </p:sp>
      <p:sp>
        <p:nvSpPr>
          <p:cNvPr id="1921" name="Google Shape;1921;p203"/>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926"/>
        <p:cNvGrpSpPr/>
        <p:nvPr/>
      </p:nvGrpSpPr>
      <p:grpSpPr>
        <a:xfrm>
          <a:off x="0" y="0"/>
          <a:ext cx="0" cy="0"/>
          <a:chOff x="0" y="0"/>
          <a:chExt cx="0" cy="0"/>
        </a:xfrm>
      </p:grpSpPr>
      <p:sp>
        <p:nvSpPr>
          <p:cNvPr id="1927" name="Google Shape;1927;p204"/>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b="1"/>
              <a:t>CYP2D6</a:t>
            </a:r>
            <a:endParaRPr/>
          </a:p>
        </p:txBody>
      </p:sp>
      <p:graphicFrame>
        <p:nvGraphicFramePr>
          <p:cNvPr id="1928" name="Google Shape;1928;p204"/>
          <p:cNvGraphicFramePr/>
          <p:nvPr/>
        </p:nvGraphicFramePr>
        <p:xfrm>
          <a:off x="609600" y="2381250"/>
          <a:ext cx="3000000" cy="3000000"/>
        </p:xfrm>
        <a:graphic>
          <a:graphicData uri="http://schemas.openxmlformats.org/drawingml/2006/table">
            <a:tbl>
              <a:tblPr>
                <a:noFill/>
                <a:tableStyleId>{40E60594-D1E0-43AA-86B3-E76A859644FE}</a:tableStyleId>
              </a:tblPr>
              <a:tblGrid>
                <a:gridCol w="2079575">
                  <a:extLst>
                    <a:ext uri="{9D8B030D-6E8A-4147-A177-3AD203B41FA5}">
                      <a16:colId xmlns:a16="http://schemas.microsoft.com/office/drawing/2014/main" val="20000"/>
                    </a:ext>
                  </a:extLst>
                </a:gridCol>
                <a:gridCol w="1922000">
                  <a:extLst>
                    <a:ext uri="{9D8B030D-6E8A-4147-A177-3AD203B41FA5}">
                      <a16:colId xmlns:a16="http://schemas.microsoft.com/office/drawing/2014/main" val="20001"/>
                    </a:ext>
                  </a:extLst>
                </a:gridCol>
                <a:gridCol w="2430775">
                  <a:extLst>
                    <a:ext uri="{9D8B030D-6E8A-4147-A177-3AD203B41FA5}">
                      <a16:colId xmlns:a16="http://schemas.microsoft.com/office/drawing/2014/main" val="20002"/>
                    </a:ext>
                  </a:extLst>
                </a:gridCol>
                <a:gridCol w="1515675">
                  <a:extLst>
                    <a:ext uri="{9D8B030D-6E8A-4147-A177-3AD203B41FA5}">
                      <a16:colId xmlns:a16="http://schemas.microsoft.com/office/drawing/2014/main" val="20003"/>
                    </a:ext>
                  </a:extLst>
                </a:gridCol>
                <a:gridCol w="1512400">
                  <a:extLst>
                    <a:ext uri="{9D8B030D-6E8A-4147-A177-3AD203B41FA5}">
                      <a16:colId xmlns:a16="http://schemas.microsoft.com/office/drawing/2014/main" val="20004"/>
                    </a:ext>
                  </a:extLst>
                </a:gridCol>
                <a:gridCol w="1512400">
                  <a:extLst>
                    <a:ext uri="{9D8B030D-6E8A-4147-A177-3AD203B41FA5}">
                      <a16:colId xmlns:a16="http://schemas.microsoft.com/office/drawing/2014/main" val="20005"/>
                    </a:ext>
                  </a:extLst>
                </a:gridCol>
              </a:tblGrid>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800" b="1" i="0" u="none" strike="noStrike" cap="none">
                          <a:solidFill>
                            <a:srgbClr val="000000"/>
                          </a:solidFill>
                          <a:latin typeface="Arial"/>
                          <a:ea typeface="Arial"/>
                          <a:cs typeface="Arial"/>
                          <a:sym typeface="Arial"/>
                        </a:rPr>
                        <a:t>Green</a:t>
                      </a:r>
                      <a:endParaRPr/>
                    </a:p>
                  </a:txBody>
                  <a:tcPr marL="9525" marR="9525" marT="9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1" i="0" u="none" strike="noStrike" cap="none">
                          <a:solidFill>
                            <a:srgbClr val="000000"/>
                          </a:solidFill>
                          <a:latin typeface="Arial"/>
                          <a:ea typeface="Arial"/>
                          <a:cs typeface="Arial"/>
                          <a:sym typeface="Arial"/>
                        </a:rPr>
                        <a:t>Yellow</a:t>
                      </a:r>
                      <a:endParaRPr/>
                    </a:p>
                  </a:txBody>
                  <a:tcPr marL="9525" marR="9525" marT="95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1" i="0" u="none" strike="noStrike" cap="none">
                          <a:solidFill>
                            <a:srgbClr val="000000"/>
                          </a:solidFill>
                          <a:latin typeface="Arial"/>
                          <a:ea typeface="Arial"/>
                          <a:cs typeface="Arial"/>
                          <a:sym typeface="Arial"/>
                        </a:rPr>
                        <a:t>Red</a:t>
                      </a:r>
                      <a:endParaRPr/>
                    </a:p>
                  </a:txBody>
                  <a:tcPr marL="9525" marR="9525" marT="9525" marB="0" anchor="b">
                    <a:lnL w="9525" cap="flat" cmpd="sng">
                      <a:solidFill>
                        <a:srgbClr val="000000"/>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en-US" sz="1800" b="1" i="0" u="none" strike="noStrike" cap="none">
                          <a:solidFill>
                            <a:srgbClr val="000000"/>
                          </a:solidFill>
                          <a:latin typeface="Arial"/>
                          <a:ea typeface="Arial"/>
                          <a:cs typeface="Arial"/>
                          <a:sym typeface="Arial"/>
                        </a:rPr>
                        <a:t>Pain</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codeine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(Codeine)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83%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12%</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en-US" sz="1800" b="1" i="0" u="none" strike="noStrike" cap="none">
                          <a:solidFill>
                            <a:srgbClr val="000000"/>
                          </a:solidFill>
                          <a:latin typeface="Arial"/>
                          <a:ea typeface="Arial"/>
                          <a:cs typeface="Arial"/>
                          <a:sym typeface="Arial"/>
                        </a:rPr>
                        <a:t>Psychotropic</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amitriptyline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(Elavil)*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2"/>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clomipramine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(Anafranil)*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3"/>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desipramine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(Norpramin)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83%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12%</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4"/>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doxepin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(Sinequan)*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5"/>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fluvoxamine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(Luvox)</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88%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12%</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0%</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6"/>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imipramine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(Tofranil)*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7"/>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nortriptylene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(Pamelor)</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83%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12%</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8"/>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paroxetine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(Paxil, Brisdelle)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88%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0%</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12%</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9"/>
                  </a:ext>
                </a:extLst>
              </a:tr>
              <a:tr h="1905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trimipramine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DE9D8"/>
                    </a:solidFill>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(Surmontil)*</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DE9D8"/>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64%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18%</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10"/>
                  </a:ext>
                </a:extLst>
              </a:tr>
            </a:tbl>
          </a:graphicData>
        </a:graphic>
      </p:graphicFrame>
      <p:sp>
        <p:nvSpPr>
          <p:cNvPr id="1929" name="Google Shape;1929;p204"/>
          <p:cNvSpPr txBox="1"/>
          <p:nvPr/>
        </p:nvSpPr>
        <p:spPr>
          <a:xfrm>
            <a:off x="6197600" y="6096000"/>
            <a:ext cx="48768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Arial"/>
                <a:ea typeface="Arial"/>
                <a:cs typeface="Arial"/>
                <a:sym typeface="Arial"/>
              </a:rPr>
              <a:t>* drugs metabolized by  more than one gene</a:t>
            </a:r>
            <a:endParaRPr/>
          </a:p>
        </p:txBody>
      </p:sp>
      <p:sp>
        <p:nvSpPr>
          <p:cNvPr id="1930" name="Google Shape;1930;p204"/>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95</a:t>
            </a:fld>
            <a:endParaRPr/>
          </a:p>
        </p:txBody>
      </p:sp>
      <p:sp>
        <p:nvSpPr>
          <p:cNvPr id="1931" name="Google Shape;1931;p204"/>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936"/>
        <p:cNvGrpSpPr/>
        <p:nvPr/>
      </p:nvGrpSpPr>
      <p:grpSpPr>
        <a:xfrm>
          <a:off x="0" y="0"/>
          <a:ext cx="0" cy="0"/>
          <a:chOff x="0" y="0"/>
          <a:chExt cx="0" cy="0"/>
        </a:xfrm>
      </p:grpSpPr>
      <p:sp>
        <p:nvSpPr>
          <p:cNvPr id="1937" name="Google Shape;1937;p205"/>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Ultra Rapid Metabolizers by Population</a:t>
            </a:r>
            <a:endParaRPr/>
          </a:p>
        </p:txBody>
      </p:sp>
      <p:pic>
        <p:nvPicPr>
          <p:cNvPr id="1938" name="Google Shape;1938;p205"/>
          <p:cNvPicPr preferRelativeResize="0">
            <a:picLocks noGrp="1"/>
          </p:cNvPicPr>
          <p:nvPr>
            <p:ph type="body" idx="1"/>
          </p:nvPr>
        </p:nvPicPr>
        <p:blipFill rotWithShape="1">
          <a:blip r:embed="rId3">
            <a:alphaModFix/>
          </a:blip>
          <a:srcRect/>
          <a:stretch/>
        </p:blipFill>
        <p:spPr>
          <a:xfrm>
            <a:off x="128643" y="1873895"/>
            <a:ext cx="11934900" cy="3110100"/>
          </a:xfrm>
          <a:prstGeom prst="rect">
            <a:avLst/>
          </a:prstGeom>
          <a:noFill/>
          <a:ln>
            <a:noFill/>
          </a:ln>
        </p:spPr>
      </p:pic>
      <p:sp>
        <p:nvSpPr>
          <p:cNvPr id="1939" name="Google Shape;1939;p205"/>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96</a:t>
            </a:fld>
            <a:endParaRPr/>
          </a:p>
        </p:txBody>
      </p:sp>
      <p:sp>
        <p:nvSpPr>
          <p:cNvPr id="1940" name="Google Shape;1940;p205"/>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206"/>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SLCO1B1</a:t>
            </a:r>
            <a:endParaRPr/>
          </a:p>
        </p:txBody>
      </p:sp>
      <p:graphicFrame>
        <p:nvGraphicFramePr>
          <p:cNvPr id="1947" name="Google Shape;1947;p206"/>
          <p:cNvGraphicFramePr/>
          <p:nvPr/>
        </p:nvGraphicFramePr>
        <p:xfrm>
          <a:off x="518700" y="2895600"/>
          <a:ext cx="3000000" cy="3000000"/>
        </p:xfrm>
        <a:graphic>
          <a:graphicData uri="http://schemas.openxmlformats.org/drawingml/2006/table">
            <a:tbl>
              <a:tblPr>
                <a:noFill/>
                <a:tableStyleId>{40E60594-D1E0-43AA-86B3-E76A859644FE}</a:tableStyleId>
              </a:tblPr>
              <a:tblGrid>
                <a:gridCol w="2306825">
                  <a:extLst>
                    <a:ext uri="{9D8B030D-6E8A-4147-A177-3AD203B41FA5}">
                      <a16:colId xmlns:a16="http://schemas.microsoft.com/office/drawing/2014/main" val="20000"/>
                    </a:ext>
                  </a:extLst>
                </a:gridCol>
                <a:gridCol w="1826675">
                  <a:extLst>
                    <a:ext uri="{9D8B030D-6E8A-4147-A177-3AD203B41FA5}">
                      <a16:colId xmlns:a16="http://schemas.microsoft.com/office/drawing/2014/main" val="20001"/>
                    </a:ext>
                  </a:extLst>
                </a:gridCol>
                <a:gridCol w="2313275">
                  <a:extLst>
                    <a:ext uri="{9D8B030D-6E8A-4147-A177-3AD203B41FA5}">
                      <a16:colId xmlns:a16="http://schemas.microsoft.com/office/drawing/2014/main" val="20002"/>
                    </a:ext>
                  </a:extLst>
                </a:gridCol>
                <a:gridCol w="1437375">
                  <a:extLst>
                    <a:ext uri="{9D8B030D-6E8A-4147-A177-3AD203B41FA5}">
                      <a16:colId xmlns:a16="http://schemas.microsoft.com/office/drawing/2014/main" val="20003"/>
                    </a:ext>
                  </a:extLst>
                </a:gridCol>
                <a:gridCol w="1437375">
                  <a:extLst>
                    <a:ext uri="{9D8B030D-6E8A-4147-A177-3AD203B41FA5}">
                      <a16:colId xmlns:a16="http://schemas.microsoft.com/office/drawing/2014/main" val="20004"/>
                    </a:ext>
                  </a:extLst>
                </a:gridCol>
                <a:gridCol w="1437375">
                  <a:extLst>
                    <a:ext uri="{9D8B030D-6E8A-4147-A177-3AD203B41FA5}">
                      <a16:colId xmlns:a16="http://schemas.microsoft.com/office/drawing/2014/main" val="20005"/>
                    </a:ext>
                  </a:extLst>
                </a:gridCol>
              </a:tblGrid>
              <a:tr h="838200">
                <a:tc>
                  <a:txBody>
                    <a:bodyPr/>
                    <a:lstStyle/>
                    <a:p>
                      <a:pPr marL="0" marR="0" lvl="0" indent="0" algn="l" rtl="0">
                        <a:spcBef>
                          <a:spcPts val="0"/>
                        </a:spcBef>
                        <a:spcAft>
                          <a:spcPts val="0"/>
                        </a:spcAft>
                        <a:buNone/>
                      </a:pPr>
                      <a:endParaRPr sz="11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Green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Yellow</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Red</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838200">
                <a:tc>
                  <a:txBody>
                    <a:bodyPr/>
                    <a:lstStyle/>
                    <a:p>
                      <a:pPr marL="0" marR="0" lvl="0" indent="0" algn="l" rtl="0">
                        <a:spcBef>
                          <a:spcPts val="0"/>
                        </a:spcBef>
                        <a:spcAft>
                          <a:spcPts val="0"/>
                        </a:spcAft>
                        <a:buNone/>
                      </a:pPr>
                      <a:r>
                        <a:rPr lang="en-US" sz="1800" b="1" i="0" u="none" strike="noStrike" cap="none">
                          <a:solidFill>
                            <a:srgbClr val="000000"/>
                          </a:solidFill>
                          <a:latin typeface="Arial"/>
                          <a:ea typeface="Arial"/>
                          <a:cs typeface="Arial"/>
                          <a:sym typeface="Arial"/>
                        </a:rPr>
                        <a:t>Cardiovascular</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simvastatin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(Zocor)</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84%</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3%</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13%</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1"/>
                  </a:ext>
                </a:extLst>
              </a:tr>
            </a:tbl>
          </a:graphicData>
        </a:graphic>
      </p:graphicFrame>
      <p:sp>
        <p:nvSpPr>
          <p:cNvPr id="1948" name="Google Shape;1948;p206"/>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97</a:t>
            </a:fld>
            <a:endParaRPr/>
          </a:p>
        </p:txBody>
      </p:sp>
      <p:sp>
        <p:nvSpPr>
          <p:cNvPr id="1949" name="Google Shape;1949;p206"/>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sp>
        <p:nvSpPr>
          <p:cNvPr id="1955" name="Google Shape;1955;p207"/>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en-US"/>
              <a:t>VKORC1 and CYP2C9</a:t>
            </a:r>
            <a:endParaRPr/>
          </a:p>
        </p:txBody>
      </p:sp>
      <p:graphicFrame>
        <p:nvGraphicFramePr>
          <p:cNvPr id="1956" name="Google Shape;1956;p207"/>
          <p:cNvGraphicFramePr/>
          <p:nvPr/>
        </p:nvGraphicFramePr>
        <p:xfrm>
          <a:off x="536861" y="2971800"/>
          <a:ext cx="3000000" cy="3000000"/>
        </p:xfrm>
        <a:graphic>
          <a:graphicData uri="http://schemas.openxmlformats.org/drawingml/2006/table">
            <a:tbl>
              <a:tblPr>
                <a:noFill/>
                <a:tableStyleId>{40E60594-D1E0-43AA-86B3-E76A859644FE}</a:tableStyleId>
              </a:tblPr>
              <a:tblGrid>
                <a:gridCol w="2280500">
                  <a:extLst>
                    <a:ext uri="{9D8B030D-6E8A-4147-A177-3AD203B41FA5}">
                      <a16:colId xmlns:a16="http://schemas.microsoft.com/office/drawing/2014/main" val="20000"/>
                    </a:ext>
                  </a:extLst>
                </a:gridCol>
                <a:gridCol w="2149300">
                  <a:extLst>
                    <a:ext uri="{9D8B030D-6E8A-4147-A177-3AD203B41FA5}">
                      <a16:colId xmlns:a16="http://schemas.microsoft.com/office/drawing/2014/main" val="20001"/>
                    </a:ext>
                  </a:extLst>
                </a:gridCol>
                <a:gridCol w="2274425">
                  <a:extLst>
                    <a:ext uri="{9D8B030D-6E8A-4147-A177-3AD203B41FA5}">
                      <a16:colId xmlns:a16="http://schemas.microsoft.com/office/drawing/2014/main" val="20002"/>
                    </a:ext>
                  </a:extLst>
                </a:gridCol>
                <a:gridCol w="1413225">
                  <a:extLst>
                    <a:ext uri="{9D8B030D-6E8A-4147-A177-3AD203B41FA5}">
                      <a16:colId xmlns:a16="http://schemas.microsoft.com/office/drawing/2014/main" val="20003"/>
                    </a:ext>
                  </a:extLst>
                </a:gridCol>
                <a:gridCol w="1413225">
                  <a:extLst>
                    <a:ext uri="{9D8B030D-6E8A-4147-A177-3AD203B41FA5}">
                      <a16:colId xmlns:a16="http://schemas.microsoft.com/office/drawing/2014/main" val="20004"/>
                    </a:ext>
                  </a:extLst>
                </a:gridCol>
                <a:gridCol w="1413225">
                  <a:extLst>
                    <a:ext uri="{9D8B030D-6E8A-4147-A177-3AD203B41FA5}">
                      <a16:colId xmlns:a16="http://schemas.microsoft.com/office/drawing/2014/main" val="20005"/>
                    </a:ext>
                  </a:extLst>
                </a:gridCol>
              </a:tblGrid>
              <a:tr h="914400">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800" b="0" i="0" u="none" strike="noStrike" cap="none">
                        <a:solidFill>
                          <a:srgbClr val="000000"/>
                        </a:solidFill>
                        <a:latin typeface="Arial"/>
                        <a:ea typeface="Arial"/>
                        <a:cs typeface="Arial"/>
                        <a:sym typeface="Arial"/>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Green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Yellow</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Red</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914400">
                <a:tc>
                  <a:txBody>
                    <a:bodyPr/>
                    <a:lstStyle/>
                    <a:p>
                      <a:pPr marL="0" marR="0" lvl="0" indent="0" algn="l" rtl="0">
                        <a:spcBef>
                          <a:spcPts val="0"/>
                        </a:spcBef>
                        <a:spcAft>
                          <a:spcPts val="0"/>
                        </a:spcAft>
                        <a:buNone/>
                      </a:pPr>
                      <a:r>
                        <a:rPr lang="en-US" sz="1800" b="1" i="0" u="none" strike="noStrike" cap="none">
                          <a:solidFill>
                            <a:srgbClr val="000000"/>
                          </a:solidFill>
                          <a:latin typeface="Arial"/>
                          <a:ea typeface="Arial"/>
                          <a:cs typeface="Arial"/>
                          <a:sym typeface="Arial"/>
                        </a:rPr>
                        <a:t>Cardiovascular</a:t>
                      </a:r>
                      <a:endParaRPr/>
                    </a:p>
                  </a:txBody>
                  <a:tcPr marL="9525" marR="9525" marT="9525" marB="0" anchor="b">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warfarin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(Coumadin)</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25%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5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75%</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800" b="0" i="0" u="none" strike="noStrike" cap="none">
                          <a:solidFill>
                            <a:srgbClr val="000000"/>
                          </a:solidFill>
                          <a:latin typeface="Arial"/>
                          <a:ea typeface="Arial"/>
                          <a:cs typeface="Arial"/>
                          <a:sym typeface="Arial"/>
                        </a:rPr>
                        <a:t>0%</a:t>
                      </a:r>
                      <a:endParaRPr/>
                    </a:p>
                  </a:txBody>
                  <a:tcPr marL="9525" marR="9525" marT="9525" marB="0" anchor="b">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extLst>
                  <a:ext uri="{0D108BD9-81ED-4DB2-BD59-A6C34878D82A}">
                    <a16:rowId xmlns:a16="http://schemas.microsoft.com/office/drawing/2014/main" val="10001"/>
                  </a:ext>
                </a:extLst>
              </a:tr>
            </a:tbl>
          </a:graphicData>
        </a:graphic>
      </p:graphicFrame>
      <p:sp>
        <p:nvSpPr>
          <p:cNvPr id="1957" name="Google Shape;1957;p207"/>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98</a:t>
            </a:fld>
            <a:endParaRPr/>
          </a:p>
        </p:txBody>
      </p:sp>
      <p:sp>
        <p:nvSpPr>
          <p:cNvPr id="1958" name="Google Shape;1958;p207"/>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963"/>
        <p:cNvGrpSpPr/>
        <p:nvPr/>
      </p:nvGrpSpPr>
      <p:grpSpPr>
        <a:xfrm>
          <a:off x="0" y="0"/>
          <a:ext cx="0" cy="0"/>
          <a:chOff x="0" y="0"/>
          <a:chExt cx="0" cy="0"/>
        </a:xfrm>
      </p:grpSpPr>
      <p:sp>
        <p:nvSpPr>
          <p:cNvPr id="1964" name="Google Shape;1964;p208"/>
          <p:cNvSpPr txBox="1">
            <a:spLocks noGrp="1"/>
          </p:cNvSpPr>
          <p:nvPr>
            <p:ph type="title"/>
          </p:nvPr>
        </p:nvSpPr>
        <p:spPr>
          <a:xfrm>
            <a:off x="609600" y="274638"/>
            <a:ext cx="10972800" cy="1143000"/>
          </a:xfrm>
          <a:prstGeom prst="rect">
            <a:avLst/>
          </a:prstGeom>
          <a:solidFill>
            <a:srgbClr val="960000"/>
          </a:solidFill>
          <a:ln w="25400" cap="flat" cmpd="sng">
            <a:solidFill>
              <a:srgbClr val="4F6128"/>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4400"/>
              <a:buFont typeface="Arial"/>
              <a:buNone/>
            </a:pPr>
            <a:r>
              <a:rPr lang="en-US"/>
              <a:t>Key Points</a:t>
            </a:r>
            <a:endParaRPr/>
          </a:p>
        </p:txBody>
      </p:sp>
      <p:sp>
        <p:nvSpPr>
          <p:cNvPr id="1965" name="Google Shape;1965;p208"/>
          <p:cNvSpPr txBox="1">
            <a:spLocks noGrp="1"/>
          </p:cNvSpPr>
          <p:nvPr>
            <p:ph type="ftr" idx="11"/>
          </p:nvPr>
        </p:nvSpPr>
        <p:spPr>
          <a:xfrm>
            <a:off x="4165600" y="6356350"/>
            <a:ext cx="38607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GLawrence, PhD  UPNAAI 06 Aug 2021</a:t>
            </a:r>
            <a:endParaRPr/>
          </a:p>
        </p:txBody>
      </p:sp>
      <p:sp>
        <p:nvSpPr>
          <p:cNvPr id="1966" name="Google Shape;1966;p208"/>
          <p:cNvSpPr txBox="1">
            <a:spLocks noGrp="1"/>
          </p:cNvSpPr>
          <p:nvPr>
            <p:ph type="sldNum" idx="12"/>
          </p:nvPr>
        </p:nvSpPr>
        <p:spPr>
          <a:xfrm>
            <a:off x="8746836" y="6356349"/>
            <a:ext cx="2844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99</a:t>
            </a:fld>
            <a:endParaRPr/>
          </a:p>
        </p:txBody>
      </p:sp>
      <p:sp>
        <p:nvSpPr>
          <p:cNvPr id="1967" name="Google Shape;1967;p208"/>
          <p:cNvSpPr txBox="1">
            <a:spLocks noGrp="1"/>
          </p:cNvSpPr>
          <p:nvPr>
            <p:ph type="body" idx="1"/>
          </p:nvPr>
        </p:nvSpPr>
        <p:spPr>
          <a:xfrm>
            <a:off x="318733" y="1624025"/>
            <a:ext cx="10972800" cy="4526100"/>
          </a:xfrm>
          <a:prstGeom prst="rect">
            <a:avLst/>
          </a:prstGeom>
          <a:noFill/>
          <a:ln>
            <a:noFill/>
          </a:ln>
        </p:spPr>
        <p:txBody>
          <a:bodyPr spcFirstLastPara="1" wrap="square" lIns="91425" tIns="45700" rIns="91425" bIns="45700" anchor="t" anchorCtr="0">
            <a:normAutofit lnSpcReduction="20000"/>
          </a:bodyPr>
          <a:lstStyle/>
          <a:p>
            <a:pPr marL="342900" lvl="0" indent="-358140" algn="l" rtl="0">
              <a:spcBef>
                <a:spcPts val="0"/>
              </a:spcBef>
              <a:spcAft>
                <a:spcPts val="0"/>
              </a:spcAft>
              <a:buClr>
                <a:schemeClr val="dk1"/>
              </a:buClr>
              <a:buSzPts val="3200"/>
              <a:buChar char="•"/>
            </a:pPr>
            <a:r>
              <a:rPr lang="en-US"/>
              <a:t>PGx is a field of genetics that studies the effect of gene variation on individual drug response</a:t>
            </a:r>
            <a:endParaRPr/>
          </a:p>
          <a:p>
            <a:pPr marL="342900" lvl="0" indent="-358140" algn="l" rtl="0">
              <a:spcBef>
                <a:spcPts val="592"/>
              </a:spcBef>
              <a:spcAft>
                <a:spcPts val="0"/>
              </a:spcAft>
              <a:buClr>
                <a:schemeClr val="dk1"/>
              </a:buClr>
              <a:buSzPts val="3200"/>
              <a:buChar char="•"/>
            </a:pPr>
            <a:r>
              <a:rPr lang="en-US"/>
              <a:t>There are data driven guidelines that translate genotyping data into phenotypes;  accompanied by clinically meaningful recommendations </a:t>
            </a:r>
            <a:endParaRPr/>
          </a:p>
          <a:p>
            <a:pPr marL="342900" lvl="0" indent="-358140" algn="l" rtl="0">
              <a:spcBef>
                <a:spcPts val="592"/>
              </a:spcBef>
              <a:spcAft>
                <a:spcPts val="0"/>
              </a:spcAft>
              <a:buClr>
                <a:schemeClr val="dk1"/>
              </a:buClr>
              <a:buSzPts val="3200"/>
              <a:buChar char="•"/>
            </a:pPr>
            <a:r>
              <a:rPr lang="en-US"/>
              <a:t>PGx is a powerful tool for personalized health but does not solely account for individual variability in drug response.  </a:t>
            </a:r>
            <a:endParaRPr/>
          </a:p>
          <a:p>
            <a:pPr marL="342900" lvl="0" indent="-358140" algn="l" rtl="0">
              <a:spcBef>
                <a:spcPts val="592"/>
              </a:spcBef>
              <a:spcAft>
                <a:spcPts val="0"/>
              </a:spcAft>
              <a:buClr>
                <a:schemeClr val="dk1"/>
              </a:buClr>
              <a:buSzPts val="3200"/>
              <a:buChar char="•"/>
            </a:pPr>
            <a:r>
              <a:rPr lang="en-US"/>
              <a:t>The use of PGx does not preclude the need for astute clinical assessments and judgment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64"/>
                                        </p:tgtEl>
                                        <p:attrNameLst>
                                          <p:attrName>style.visibility</p:attrName>
                                        </p:attrNameLst>
                                      </p:cBhvr>
                                      <p:to>
                                        <p:strVal val="visible"/>
                                      </p:to>
                                    </p:set>
                                    <p:anim calcmode="lin" valueType="num">
                                      <p:cBhvr additive="base">
                                        <p:cTn id="7" dur="500"/>
                                        <p:tgtEl>
                                          <p:spTgt spid="1964"/>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67">
                                            <p:txEl>
                                              <p:pRg st="0" end="0"/>
                                            </p:txEl>
                                          </p:spTgt>
                                        </p:tgtEl>
                                        <p:attrNameLst>
                                          <p:attrName>style.visibility</p:attrName>
                                        </p:attrNameLst>
                                      </p:cBhvr>
                                      <p:to>
                                        <p:strVal val="visible"/>
                                      </p:to>
                                    </p:set>
                                    <p:animEffect transition="in" filter="fade">
                                      <p:cBhvr>
                                        <p:cTn id="12" dur="1000"/>
                                        <p:tgtEl>
                                          <p:spTgt spid="196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67">
                                            <p:txEl>
                                              <p:pRg st="1" end="1"/>
                                            </p:txEl>
                                          </p:spTgt>
                                        </p:tgtEl>
                                        <p:attrNameLst>
                                          <p:attrName>style.visibility</p:attrName>
                                        </p:attrNameLst>
                                      </p:cBhvr>
                                      <p:to>
                                        <p:strVal val="visible"/>
                                      </p:to>
                                    </p:set>
                                    <p:animEffect transition="in" filter="fade">
                                      <p:cBhvr>
                                        <p:cTn id="17" dur="1000"/>
                                        <p:tgtEl>
                                          <p:spTgt spid="196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67">
                                            <p:txEl>
                                              <p:pRg st="2" end="2"/>
                                            </p:txEl>
                                          </p:spTgt>
                                        </p:tgtEl>
                                        <p:attrNameLst>
                                          <p:attrName>style.visibility</p:attrName>
                                        </p:attrNameLst>
                                      </p:cBhvr>
                                      <p:to>
                                        <p:strVal val="visible"/>
                                      </p:to>
                                    </p:set>
                                    <p:animEffect transition="in" filter="fade">
                                      <p:cBhvr>
                                        <p:cTn id="22" dur="1000"/>
                                        <p:tgtEl>
                                          <p:spTgt spid="196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67">
                                            <p:txEl>
                                              <p:pRg st="3" end="3"/>
                                            </p:txEl>
                                          </p:spTgt>
                                        </p:tgtEl>
                                        <p:attrNameLst>
                                          <p:attrName>style.visibility</p:attrName>
                                        </p:attrNameLst>
                                      </p:cBhvr>
                                      <p:to>
                                        <p:strVal val="visible"/>
                                      </p:to>
                                    </p:set>
                                    <p:animEffect transition="in" filter="fade">
                                      <p:cBhvr>
                                        <p:cTn id="27" dur="1000"/>
                                        <p:tgtEl>
                                          <p:spTgt spid="19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A7A7A7"/>
      </a:dk2>
      <a:lt2>
        <a:srgbClr val="535353"/>
      </a:lt2>
      <a:accent1>
        <a:srgbClr val="8BB434"/>
      </a:accent1>
      <a:accent2>
        <a:srgbClr val="33A583"/>
      </a:accent2>
      <a:accent3>
        <a:srgbClr val="3594B4"/>
      </a:accent3>
      <a:accent4>
        <a:srgbClr val="6063B4"/>
      </a:accent4>
      <a:accent5>
        <a:srgbClr val="D35731"/>
      </a:accent5>
      <a:accent6>
        <a:srgbClr val="EBAC4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Parallax">
  <a:themeElements>
    <a:clrScheme name="Parallax">
      <a:dk1>
        <a:srgbClr val="000000"/>
      </a:dk1>
      <a:lt1>
        <a:srgbClr val="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roplet">
  <a:themeElements>
    <a:clrScheme name="Droplet">
      <a:dk1>
        <a:srgbClr val="000000"/>
      </a:dk1>
      <a:lt1>
        <a:srgbClr val="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UPNAAI">
  <a:themeElements>
    <a:clrScheme name="Custom 1">
      <a:dk1>
        <a:srgbClr val="000000"/>
      </a:dk1>
      <a:lt1>
        <a:srgbClr val="FFFFFF"/>
      </a:lt1>
      <a:dk2>
        <a:srgbClr val="1F497D"/>
      </a:dk2>
      <a:lt2>
        <a:srgbClr val="EEECE1"/>
      </a:lt2>
      <a:accent1>
        <a:srgbClr val="4F81BD"/>
      </a:accent1>
      <a:accent2>
        <a:srgbClr val="F79646"/>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19405</Words>
  <Application>Microsoft Office PowerPoint</Application>
  <PresentationFormat>Widescreen</PresentationFormat>
  <Paragraphs>2562</Paragraphs>
  <Slides>301</Slides>
  <Notes>301</Notes>
  <HiddenSlides>0</HiddenSlides>
  <MMClips>0</MMClips>
  <ScaleCrop>false</ScaleCrop>
  <HeadingPairs>
    <vt:vector size="6" baseType="variant">
      <vt:variant>
        <vt:lpstr>Fonts Used</vt:lpstr>
      </vt:variant>
      <vt:variant>
        <vt:i4>26</vt:i4>
      </vt:variant>
      <vt:variant>
        <vt:lpstr>Theme</vt:lpstr>
      </vt:variant>
      <vt:variant>
        <vt:i4>8</vt:i4>
      </vt:variant>
      <vt:variant>
        <vt:lpstr>Slide Titles</vt:lpstr>
      </vt:variant>
      <vt:variant>
        <vt:i4>301</vt:i4>
      </vt:variant>
    </vt:vector>
  </HeadingPairs>
  <TitlesOfParts>
    <vt:vector size="335" baseType="lpstr">
      <vt:lpstr>Twentieth Century</vt:lpstr>
      <vt:lpstr>Arabic Typesetting</vt:lpstr>
      <vt:lpstr>Roboto</vt:lpstr>
      <vt:lpstr>Gill Sans</vt:lpstr>
      <vt:lpstr>Arial</vt:lpstr>
      <vt:lpstr>Arial Rounded</vt:lpstr>
      <vt:lpstr>Courier New</vt:lpstr>
      <vt:lpstr>Noto Sans Symbols</vt:lpstr>
      <vt:lpstr>Corbel</vt:lpstr>
      <vt:lpstr>Rockwell</vt:lpstr>
      <vt:lpstr>Open Sans</vt:lpstr>
      <vt:lpstr>Overlock</vt:lpstr>
      <vt:lpstr>Arial Narrow</vt:lpstr>
      <vt:lpstr>Calibri</vt:lpstr>
      <vt:lpstr>Balthazar</vt:lpstr>
      <vt:lpstr>Impact</vt:lpstr>
      <vt:lpstr>Sorts Mill Goudy</vt:lpstr>
      <vt:lpstr>Arial Black</vt:lpstr>
      <vt:lpstr>Times New Roman</vt:lpstr>
      <vt:lpstr>EB Garamond</vt:lpstr>
      <vt:lpstr>Cambria</vt:lpstr>
      <vt:lpstr>Malgun Gothic</vt:lpstr>
      <vt:lpstr>Century Gothic</vt:lpstr>
      <vt:lpstr>Garamond</vt:lpstr>
      <vt:lpstr>Bad Script</vt:lpstr>
      <vt:lpstr>Teko</vt:lpstr>
      <vt:lpstr>Office Theme</vt:lpstr>
      <vt:lpstr>Office Theme</vt:lpstr>
      <vt:lpstr>3_Parallax</vt:lpstr>
      <vt:lpstr>Office Theme</vt:lpstr>
      <vt:lpstr>Custom Design</vt:lpstr>
      <vt:lpstr>Droplet</vt:lpstr>
      <vt:lpstr>UPNAAI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Rules of the game</vt:lpstr>
      <vt:lpstr>Nursing education: Problems of the past</vt:lpstr>
      <vt:lpstr>PowerPoint Presentation</vt:lpstr>
      <vt:lpstr>PowerPoint Presentation</vt:lpstr>
      <vt:lpstr>Bridging the Gap</vt:lpstr>
      <vt:lpstr>Bridging the Gap</vt:lpstr>
      <vt:lpstr>KEY MESSAGE - 1</vt:lpstr>
      <vt:lpstr>PowerPoint Presentation</vt:lpstr>
      <vt:lpstr>KEY MESSAGE - 2</vt:lpstr>
      <vt:lpstr>MOVING FORWARD</vt:lpstr>
      <vt:lpstr>KEY MESSAGE - 3</vt:lpstr>
      <vt:lpstr>MOVING FORWARD</vt:lpstr>
      <vt:lpstr>KEY MESSAGE  - 4</vt:lpstr>
      <vt:lpstr>MOVING  FORWARD</vt:lpstr>
      <vt:lpstr>PowerPoint Presentation</vt:lpstr>
      <vt:lpstr>    TEACHING AND LEARNING – WHY THE CHANGE  </vt:lpstr>
      <vt:lpstr>TEACHING AND LEARNING – WHY THE CHANGE</vt:lpstr>
      <vt:lpstr>PowerPoint Presentation</vt:lpstr>
      <vt:lpstr>2020 and Way Forward</vt:lpstr>
      <vt:lpstr> Nursing Education Goals</vt:lpstr>
      <vt:lpstr>The way forward</vt:lpstr>
      <vt:lpstr>NEW CURRICULUM CONTENT - GENOMICS</vt:lpstr>
      <vt:lpstr>NEW CURRICULUM CONTENT - GENOMICS</vt:lpstr>
      <vt:lpstr>PowerPoint Presentation</vt:lpstr>
      <vt:lpstr>  ONLINE NURSING EDUCATION is here to stay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lpstr>    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Zoom Poll</vt:lpstr>
      <vt:lpstr>Prescription Drug Use in the US</vt:lpstr>
      <vt:lpstr>Adverse Drug Events</vt:lpstr>
      <vt:lpstr>PowerPoint Presentation</vt:lpstr>
      <vt:lpstr>PowerPoint Presentation</vt:lpstr>
      <vt:lpstr>GENETIC VARIATIONS AS DETERMINANTS OF PHENOTYPIC RESPONSE  TO DRUGS </vt:lpstr>
      <vt:lpstr>Objectives</vt:lpstr>
      <vt:lpstr>Definition of Common Terms</vt:lpstr>
      <vt:lpstr>Question</vt:lpstr>
      <vt:lpstr>PGx</vt:lpstr>
      <vt:lpstr>68 Pharmacogenes</vt:lpstr>
      <vt:lpstr>Genetic Variation</vt:lpstr>
      <vt:lpstr>Genetic Variations</vt:lpstr>
      <vt:lpstr>Genotype</vt:lpstr>
      <vt:lpstr>Genotype</vt:lpstr>
      <vt:lpstr>Genotype - *ALLELES</vt:lpstr>
      <vt:lpstr>PGx</vt:lpstr>
      <vt:lpstr>PGx Phenotype</vt:lpstr>
      <vt:lpstr>PGx testing models</vt:lpstr>
      <vt:lpstr>PGx of Cytochrome P450</vt:lpstr>
      <vt:lpstr>PowerPoint Presentation</vt:lpstr>
      <vt:lpstr>CYP2D6 and CODEINE</vt:lpstr>
      <vt:lpstr>PowerPoint Presentation</vt:lpstr>
      <vt:lpstr>PowerPoint Presentation</vt:lpstr>
      <vt:lpstr>CYP2C19 AND CLOPIDOGREL (PLAVIX)</vt:lpstr>
      <vt:lpstr>PowerPoint Presentation</vt:lpstr>
      <vt:lpstr>PowerPoint Presentation</vt:lpstr>
      <vt:lpstr>PowerPoint Presentation</vt:lpstr>
      <vt:lpstr>METHOD</vt:lpstr>
      <vt:lpstr>METHODS</vt:lpstr>
      <vt:lpstr>DRUGS AND FREQUENCY OF GENOTYPE-GUIDED DRUG RECOMMENDATIONS </vt:lpstr>
      <vt:lpstr>CYP2C9</vt:lpstr>
      <vt:lpstr>CYP2C19</vt:lpstr>
      <vt:lpstr>CYP2D6</vt:lpstr>
      <vt:lpstr>Ultra Rapid Metabolizers by Population</vt:lpstr>
      <vt:lpstr>SLCO1B1</vt:lpstr>
      <vt:lpstr>VKORC1 and CYP2C9</vt:lpstr>
      <vt:lpstr>Key Points</vt:lpstr>
      <vt:lpstr>Poll</vt:lpstr>
      <vt:lpstr>Poll</vt:lpstr>
      <vt:lpstr> Rural Health Nursing -  Bay, Laguna </vt:lpstr>
      <vt:lpstr>Graduation Day 1979</vt:lpstr>
      <vt:lpstr>Graduation Ball – Top 10 UPCN ‘79 Graduates</vt:lpstr>
      <vt:lpstr>UPNAAI 2021</vt:lpstr>
      <vt:lpstr>PowerPoint Presentation</vt:lpstr>
      <vt:lpstr>PowerPoint Presentation</vt:lpstr>
      <vt:lpstr>PowerPoint Presentation</vt:lpstr>
      <vt:lpstr>PowerPoint Presentation</vt:lpstr>
      <vt:lpstr>PowerPoint Presentation</vt:lpstr>
      <vt:lpstr>Online Learning in Nursing Education:  Lessons in Resilience and Sustainability in a Time of Pandemic </vt:lpstr>
      <vt:lpstr>OBJECTIVES</vt:lpstr>
      <vt:lpstr> PART I</vt:lpstr>
      <vt:lpstr>   TERMINOLOGIES</vt:lpstr>
      <vt:lpstr>   TERMINOLOGIES</vt:lpstr>
      <vt:lpstr>   TERMINOLOGIES</vt:lpstr>
      <vt:lpstr>     THE HISTORICAL EVOLUTION OF DISTANCE EDUCATION</vt:lpstr>
      <vt:lpstr>     HYBRID LEARNING</vt:lpstr>
      <vt:lpstr>PowerPoint Presentation</vt:lpstr>
      <vt:lpstr>   </vt:lpstr>
      <vt:lpstr>ONLINE LEARNING</vt:lpstr>
      <vt:lpstr>   ONLINE LEARNING</vt:lpstr>
      <vt:lpstr>   ONLINE LEARNING</vt:lpstr>
      <vt:lpstr>   ONLINE LEARNING</vt:lpstr>
      <vt:lpstr>MAJOR ISSUES RELATED TO ONLINE EDUCATION</vt:lpstr>
      <vt:lpstr> PART II</vt:lpstr>
      <vt:lpstr>   THE IMPACT OF THE SARS-COV-2 PANDEMIC WORLDWIDE</vt:lpstr>
      <vt:lpstr>THE IMPACT OF THE SARS-COV-2 PANDEMIC WORLDWIDE</vt:lpstr>
      <vt:lpstr>   THE IMPACT OF THE SARS-COV-2 PANDEMIC WORLDWIDE (cont)</vt:lpstr>
      <vt:lpstr>THE IMPACT OF THE SARS-COV-2 PANDEMIC ON GLOBAL EDUCATION</vt:lpstr>
      <vt:lpstr>   THE IMPACT OF THE SARS-COV-2 PANDEMIC ON GLOBAL EDUCATION</vt:lpstr>
      <vt:lpstr>PowerPoint Presentation</vt:lpstr>
      <vt:lpstr>THE IMPACT OF THE SARS-COV-2 PANDEMIC ON NURSING EDUCATION</vt:lpstr>
      <vt:lpstr>THE IMPACTOF THE SARS-COV-2 PANDEMIC ON NURSING EDUCATION</vt:lpstr>
      <vt:lpstr>   THE IMPACT OF THE SARS-COV-2 PANDEMIC ON NURSING EDUCATION</vt:lpstr>
      <vt:lpstr>THE IMPACT OF THE SARS-COV-2 PANDEMIC ON NURSING EDUCATION</vt:lpstr>
      <vt:lpstr> THE IMPACT OF THE SARS-COV-2 PANDEMIC ON NURSING EDUCATION</vt:lpstr>
      <vt:lpstr>PSYCHOLOGICAL  IMPACT OF THE SARS-COV-2 PANDEMIC ON NURSE EDUCATORS </vt:lpstr>
      <vt:lpstr>The UP COLLEGE of NURSING (UPCN) EXPERIENCE </vt:lpstr>
      <vt:lpstr>HISTORICAL BACKGROUND OF ONLINE LEARNING AT UPCN</vt:lpstr>
      <vt:lpstr>ONLINE LEARNING AT UPCN DURING THE COV-SARS-2 PANDEMIC</vt:lpstr>
      <vt:lpstr>ONLINE LEARNING AT UPCN DURING THE COV-SARS-2 PANDEMIC</vt:lpstr>
      <vt:lpstr> PART III</vt:lpstr>
      <vt:lpstr>RESILIENCE, QoL, COMPASSIONATE TEACHING</vt:lpstr>
      <vt:lpstr>RESILIENCE AND COMPASSIONATE TEACHING:STRATEGIES</vt:lpstr>
      <vt:lpstr>ENGAGEMENT AND RESILIENCE</vt:lpstr>
      <vt:lpstr>   EDUCATION FOR SUSTAINABLE DEVELOPMENT (ESD)</vt:lpstr>
      <vt:lpstr>SUSTAINABLE  EDUCATION  FOR NURSING</vt:lpstr>
      <vt:lpstr>SUSTAINABLE EDUCATION FOR NURSING (cont)</vt:lpstr>
      <vt:lpstr>PowerPoint Presentation</vt:lpstr>
      <vt:lpstr>PowerPoint Presentation</vt:lpstr>
      <vt:lpstr> REFERENCES </vt:lpstr>
      <vt:lpstr> REFERENCES </vt:lpstr>
      <vt:lpstr> MARAMING SALAMAT!!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Resuscitation Quality Improvement: My Own Journey</vt:lpstr>
      <vt:lpstr>Novice to Expert</vt:lpstr>
      <vt:lpstr>Heart Health By The Numbers</vt:lpstr>
      <vt:lpstr>Heart Health By The Numbers</vt:lpstr>
      <vt:lpstr>Resuscitation FAQs</vt:lpstr>
      <vt:lpstr>Resuscitation FAQs</vt:lpstr>
      <vt:lpstr>Typical skill decay with training every 2 years</vt:lpstr>
      <vt:lpstr>Resuscitation FAQs</vt:lpstr>
      <vt:lpstr>Resuscitation FAQs</vt:lpstr>
      <vt:lpstr>Resuscitation Quality Improvement FAQs</vt:lpstr>
      <vt:lpstr>So WHY IQR?</vt:lpstr>
      <vt:lpstr>PowerPoint Presentation</vt:lpstr>
      <vt:lpstr>PowerPoint Presentation</vt:lpstr>
      <vt:lpstr>PowerPoint Presentation</vt:lpstr>
      <vt:lpstr>PowerPoint Presentation</vt:lpstr>
      <vt:lpstr>PowerPoint Presentation</vt:lpstr>
      <vt:lpstr>QCPR Classroom</vt:lpstr>
      <vt:lpstr>Conclusion</vt:lpstr>
      <vt:lpstr>References:</vt:lpstr>
      <vt:lpstr>PowerPoint Presentation</vt:lpstr>
      <vt:lpstr>PowerPoint Presentation</vt:lpstr>
      <vt:lpstr>PowerPoint Presentation</vt:lpstr>
      <vt:lpstr>Genetics and Genomics Nursing in  the Philippines:  Status, Initiatives, and Opportunities</vt:lpstr>
      <vt:lpstr>Learning outcomes</vt:lpstr>
      <vt:lpstr>Outline of Presentation</vt:lpstr>
      <vt:lpstr>Developments in Medical Genetics and Genomics in the Philippines</vt:lpstr>
      <vt:lpstr>UP Manila NIH – Institute of Human Genetics </vt:lpstr>
      <vt:lpstr>Clinical Genetics and Research Unit</vt:lpstr>
      <vt:lpstr>Cytogenetics Laboratory</vt:lpstr>
      <vt:lpstr>Molecular Genetics Laboratory</vt:lpstr>
      <vt:lpstr>Biochemical Genetics Laboratory</vt:lpstr>
      <vt:lpstr>Newborn Screening Program in the Philippines</vt:lpstr>
      <vt:lpstr>Newborn Screening in the Philippines – expanded in 2014</vt:lpstr>
      <vt:lpstr>PowerPoint Presentation</vt:lpstr>
      <vt:lpstr>Newborn Screening in the Philippines – Prevalence of Disorders (2020)</vt:lpstr>
      <vt:lpstr>Newborn Screening Facilities</vt:lpstr>
      <vt:lpstr>Newborn Screening Centers</vt:lpstr>
      <vt:lpstr>Establishment of Continuity Clinics</vt:lpstr>
      <vt:lpstr>NBS Continuity Clinics</vt:lpstr>
      <vt:lpstr>Newborn Screening Coverage 2020</vt:lpstr>
      <vt:lpstr>Philippine Genome Center</vt:lpstr>
      <vt:lpstr>Research on Precision Medicine</vt:lpstr>
      <vt:lpstr>National Integrated Cancer Control Act 2019</vt:lpstr>
      <vt:lpstr>Direct-to-consumer tests are also available</vt:lpstr>
      <vt:lpstr>Opportunities in Nursing Practice</vt:lpstr>
      <vt:lpstr>Newborn Screening is an opportunity to integrate genetics</vt:lpstr>
      <vt:lpstr>Exemplars</vt:lpstr>
      <vt:lpstr>PGH NBS Nurses Core Group</vt:lpstr>
      <vt:lpstr>NBS Continuity Clinics</vt:lpstr>
      <vt:lpstr>Nurses at the PGH Clinical Genetics Clinic</vt:lpstr>
      <vt:lpstr>Nurse - Genetic Counselors</vt:lpstr>
      <vt:lpstr>Nurse– Genetic Counselors expand provision of genetics and genetic counseling services</vt:lpstr>
      <vt:lpstr>Initiatives in Nursing Education</vt:lpstr>
      <vt:lpstr>Training Workshop in Genetics for Nurses</vt:lpstr>
      <vt:lpstr>Conferences that include genetics and genomics content</vt:lpstr>
      <vt:lpstr>Webinars on genetics and genomics are also available</vt:lpstr>
      <vt:lpstr>The MS Genetic Counseling program as a formal training in genetics and counseling</vt:lpstr>
      <vt:lpstr>PowerPoint Presentation</vt:lpstr>
      <vt:lpstr>PowerPoint Presentation</vt:lpstr>
      <vt:lpstr>Issues and Challenges</vt:lpstr>
      <vt:lpstr>Issues and challenges mirrors the obstacles in genomics medicine in developing countries</vt:lpstr>
      <vt:lpstr>Conclusion</vt:lpstr>
      <vt:lpstr>Conclusion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PROBLEM</vt:lpstr>
      <vt:lpstr>BACKGROUND</vt:lpstr>
      <vt:lpstr>BACKGROUND</vt:lpstr>
      <vt:lpstr>CLINICAL QUESTION</vt:lpstr>
      <vt:lpstr>PowerPoint Presentation</vt:lpstr>
      <vt:lpstr>PowerPoint Presentation</vt:lpstr>
      <vt:lpstr>LITERATURE REVIEW</vt:lpstr>
      <vt:lpstr>GUIDING THEORY: JEAN WATSON’S HUMAN CARING THEORY</vt:lpstr>
      <vt:lpstr>PowerPoint Presentation</vt:lpstr>
      <vt:lpstr>PowerPoint Presentation</vt:lpstr>
      <vt:lpstr>METHOD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lpstr>REFERENCES</vt:lpstr>
      <vt:lpstr>REFERENCES</vt:lpstr>
      <vt:lpstr>REFERENCES</vt:lpstr>
      <vt:lpstr>REFERENCES</vt:lpstr>
      <vt:lpstr>PowerPoint Presentation</vt:lpstr>
      <vt:lpstr>PowerPoint Presentation</vt:lpstr>
      <vt:lpstr>PowerPoint Presentation</vt:lpstr>
      <vt:lpstr>PowerPoint Presentation</vt:lpstr>
      <vt:lpstr>PowerPoint Presentation</vt:lpstr>
      <vt:lpstr>DCVAMC Evidence Based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SEPSIS PATHWAY OF TREATMENT BUNDLE AWARENESS                                                WASHINGTON DC VETERANS AFFAIRS MEDICAL CENTER </vt:lpstr>
      <vt:lpstr>PowerPoint Presentation</vt:lpstr>
      <vt:lpstr>PowerPoint Presentation</vt:lpstr>
      <vt:lpstr>PowerPoint Presentation</vt:lpstr>
      <vt:lpstr>PowerPoint Presentation</vt:lpstr>
      <vt:lpstr> </vt:lpstr>
      <vt:lpstr>WASHINGTON DCVAMC Evidence Based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Ramil Cabela</dc:creator>
  <cp:lastModifiedBy>Ramil Cabela</cp:lastModifiedBy>
  <cp:revision>1</cp:revision>
  <dcterms:modified xsi:type="dcterms:W3CDTF">2026-07-01T20:48:40Z</dcterms:modified>
</cp:coreProperties>
</file>